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9" r:id="rId1"/>
  </p:sldMasterIdLst>
  <p:notesMasterIdLst>
    <p:notesMasterId r:id="rId31"/>
  </p:notesMasterIdLst>
  <p:handoutMasterIdLst>
    <p:handoutMasterId r:id="rId32"/>
  </p:handoutMasterIdLst>
  <p:sldIdLst>
    <p:sldId id="256" r:id="rId2"/>
    <p:sldId id="490" r:id="rId3"/>
    <p:sldId id="512" r:id="rId4"/>
    <p:sldId id="511" r:id="rId5"/>
    <p:sldId id="474" r:id="rId6"/>
    <p:sldId id="491" r:id="rId7"/>
    <p:sldId id="493" r:id="rId8"/>
    <p:sldId id="494" r:id="rId9"/>
    <p:sldId id="497" r:id="rId10"/>
    <p:sldId id="492" r:id="rId11"/>
    <p:sldId id="516" r:id="rId12"/>
    <p:sldId id="513" r:id="rId13"/>
    <p:sldId id="499" r:id="rId14"/>
    <p:sldId id="504" r:id="rId15"/>
    <p:sldId id="500" r:id="rId16"/>
    <p:sldId id="505" r:id="rId17"/>
    <p:sldId id="501" r:id="rId18"/>
    <p:sldId id="506" r:id="rId19"/>
    <p:sldId id="503" r:id="rId20"/>
    <p:sldId id="507" r:id="rId21"/>
    <p:sldId id="502" r:id="rId22"/>
    <p:sldId id="508" r:id="rId23"/>
    <p:sldId id="514" r:id="rId24"/>
    <p:sldId id="515" r:id="rId25"/>
    <p:sldId id="517" r:id="rId26"/>
    <p:sldId id="518" r:id="rId27"/>
    <p:sldId id="496" r:id="rId28"/>
    <p:sldId id="510" r:id="rId29"/>
    <p:sldId id="481" r:id="rId30"/>
  </p:sldIdLst>
  <p:sldSz cx="9144000" cy="6858000" type="screen4x3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9" autoAdjust="0"/>
    <p:restoredTop sz="86333" autoAdjust="0"/>
  </p:normalViewPr>
  <p:slideViewPr>
    <p:cSldViewPr>
      <p:cViewPr>
        <p:scale>
          <a:sx n="75" d="100"/>
          <a:sy n="75" d="100"/>
        </p:scale>
        <p:origin x="1446" y="714"/>
      </p:cViewPr>
      <p:guideLst/>
    </p:cSldViewPr>
  </p:slideViewPr>
  <p:outlineViewPr>
    <p:cViewPr>
      <p:scale>
        <a:sx n="33" d="100"/>
        <a:sy n="33" d="100"/>
      </p:scale>
      <p:origin x="0" y="-33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7. 11. 2017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82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24" y="0"/>
            <a:ext cx="2971982" cy="4995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7. 11. 2017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8338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347" y="4786364"/>
            <a:ext cx="5486400" cy="3916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104"/>
            <a:ext cx="2971982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24" y="9446104"/>
            <a:ext cx="2971982" cy="4995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5957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5097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0102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927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88219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1297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7808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719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4436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1758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3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466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202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5897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0166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8751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05325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7891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2284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5709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17483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769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456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30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500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607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9520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14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8338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880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58"/>
            <a:ext cx="7929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2B18-2609-4B6A-9255-632D48487D83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9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1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F6278-FBD3-4E64-8FA4-5682B01E1491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1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9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7" y="108146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8DE3-0708-4509-B5CD-7522336B4A5D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22" y="2435961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2" y="2286003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0ECA-8384-475F-BD9F-8D8490CF59D5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6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92244-E1E1-4267-8E2B-3C731B711310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9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61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2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495F-D25E-43F6-B36F-D1AFA5C7030A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9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95BE3-BA38-4E0C-B949-277B247AF32C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2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1" y="2951396"/>
            <a:ext cx="7921064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1" y="528121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C1463-E232-4F77-887C-B6E07D942421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3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6" y="2222293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7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56E0-AFE8-4964-8A2E-0B3BBB75BB9A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7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51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4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7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7" y="275114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69C5-4CD6-4F95-9FC3-ADF67B022066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3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6B41B-9570-4583-8BE7-2547E297068F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8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E632-1102-46D0-A08F-71A30361EF60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63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9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30" y="44609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45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AE818-FDB1-494B-B631-89385215D03D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8" y="727533"/>
            <a:ext cx="363974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8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63" y="6041373"/>
            <a:ext cx="732659" cy="365125"/>
          </a:xfrm>
        </p:spPr>
        <p:txBody>
          <a:bodyPr/>
          <a:lstStyle/>
          <a:p>
            <a:fld id="{2C9D02CD-F654-4453-9923-443E0C4CDA72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73"/>
            <a:ext cx="2471560" cy="365125"/>
          </a:xfrm>
        </p:spPr>
        <p:txBody>
          <a:bodyPr/>
          <a:lstStyle/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9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8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5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4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7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EXAM testing, spol. s r. o.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7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A995F24-FAE9-44A7-969B-826D4C0FFD7A}" type="datetime1">
              <a:rPr lang="en-US" smtClean="0"/>
              <a:t>11/7/2017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50" y="591589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29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dt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94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991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Ako ďalej s tetovaním</a:t>
            </a:r>
            <a:br>
              <a:rPr lang="sk-SK" sz="4800" dirty="0" smtClean="0">
                <a:solidFill>
                  <a:schemeClr val="tx1"/>
                </a:solidFill>
                <a:latin typeface="+mj-lt"/>
              </a:rPr>
            </a:b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na Slovensku?</a:t>
            </a:r>
            <a:endParaRPr lang="sk-SK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5091261"/>
            <a:ext cx="4320480" cy="1944637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Vladimír Burjan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EXAM testing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2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76872"/>
            <a:ext cx="8640960" cy="4230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>
                <a:solidFill>
                  <a:schemeClr val="bg1"/>
                </a:solidFill>
              </a:rPr>
              <a:t>mechanicky sa cituje polemika z USA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nevhodné rámcovanie testovania </a:t>
            </a:r>
            <a:r>
              <a:rPr lang="sk-SK" sz="3200" dirty="0" smtClean="0">
                <a:solidFill>
                  <a:schemeClr val="bg1"/>
                </a:solidFill>
              </a:rPr>
              <a:t>iba ako</a:t>
            </a:r>
            <a:r>
              <a:rPr lang="sk-SK" sz="3200" dirty="0" smtClean="0">
                <a:solidFill>
                  <a:schemeClr val="bg1"/>
                </a:solidFill>
              </a:rPr>
              <a:t/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i="1" dirty="0" smtClean="0">
                <a:solidFill>
                  <a:schemeClr val="bg1"/>
                </a:solidFill>
              </a:rPr>
              <a:t>nástroja </a:t>
            </a:r>
            <a:r>
              <a:rPr lang="sk-SK" sz="3200" i="1" dirty="0" smtClean="0">
                <a:solidFill>
                  <a:schemeClr val="bg1"/>
                </a:solidFill>
              </a:rPr>
              <a:t>zefektívnenia </a:t>
            </a:r>
            <a:r>
              <a:rPr lang="sk-SK" sz="3200" dirty="0" smtClean="0">
                <a:solidFill>
                  <a:schemeClr val="bg1"/>
                </a:solidFill>
              </a:rPr>
              <a:t>školského systému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i="1" dirty="0" smtClean="0">
                <a:solidFill>
                  <a:schemeClr val="bg1"/>
                </a:solidFill>
              </a:rPr>
              <a:t>„čo </a:t>
            </a:r>
            <a:r>
              <a:rPr lang="sk-SK" sz="3200" i="1" dirty="0" smtClean="0">
                <a:solidFill>
                  <a:schemeClr val="bg1"/>
                </a:solidFill>
              </a:rPr>
              <a:t>nemeriame, to neriadime“</a:t>
            </a:r>
            <a:br>
              <a:rPr lang="sk-SK" sz="3200" i="1" dirty="0" smtClean="0">
                <a:solidFill>
                  <a:schemeClr val="bg1"/>
                </a:solidFill>
              </a:rPr>
            </a:br>
            <a:r>
              <a:rPr lang="sk-SK" sz="3200" i="1" dirty="0" smtClean="0">
                <a:solidFill>
                  <a:schemeClr val="bg1"/>
                </a:solidFill>
              </a:rPr>
              <a:t>„</a:t>
            </a:r>
            <a:r>
              <a:rPr lang="sk-SK" sz="3200" i="1" dirty="0" smtClean="0">
                <a:solidFill>
                  <a:schemeClr val="bg1"/>
                </a:solidFill>
              </a:rPr>
              <a:t>potrebujeme merateľné indikátory“</a:t>
            </a:r>
            <a:br>
              <a:rPr lang="sk-SK" sz="3200" i="1" dirty="0" smtClean="0">
                <a:solidFill>
                  <a:schemeClr val="bg1"/>
                </a:solidFill>
              </a:rPr>
            </a:br>
            <a:r>
              <a:rPr lang="sk-SK" sz="3200" i="1" dirty="0" smtClean="0">
                <a:solidFill>
                  <a:schemeClr val="bg1"/>
                </a:solidFill>
              </a:rPr>
              <a:t>„</a:t>
            </a:r>
            <a:r>
              <a:rPr lang="sk-SK" sz="3200" i="1" dirty="0" smtClean="0">
                <a:solidFill>
                  <a:schemeClr val="bg1"/>
                </a:solidFill>
              </a:rPr>
              <a:t>odstráňme informačnú nerovnosť“</a:t>
            </a:r>
            <a:br>
              <a:rPr lang="sk-SK" sz="3200" i="1" dirty="0" smtClean="0">
                <a:solidFill>
                  <a:schemeClr val="bg1"/>
                </a:solidFill>
              </a:rPr>
            </a:br>
            <a:r>
              <a:rPr lang="sk-SK" sz="3200" i="1" dirty="0" smtClean="0">
                <a:solidFill>
                  <a:schemeClr val="bg1"/>
                </a:solidFill>
              </a:rPr>
              <a:t>„</a:t>
            </a:r>
            <a:r>
              <a:rPr lang="sk-SK" sz="3200" i="1" dirty="0" smtClean="0">
                <a:solidFill>
                  <a:schemeClr val="bg1"/>
                </a:solidFill>
              </a:rPr>
              <a:t>peniaze (iba) za kvalitu“</a:t>
            </a:r>
            <a:endParaRPr lang="sk-SK" sz="3200" i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sk-SK" sz="32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endParaRPr lang="sk-SK" sz="3200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Prečo sa vytvára taký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negatívny postoj k testom?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10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9956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</a:t>
            </a:r>
            <a:fld id="{7EBDBDC4-0077-4E2D-BAD2-D2C803E769AA}" type="slidenum">
              <a:rPr lang="sk-SK" sz="1600" smtClean="0"/>
              <a:t>11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Ako ďalej s testovaním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a meraním na Slovensku?</a:t>
            </a:r>
            <a:endParaRPr lang="sk-SK" sz="3600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2492896"/>
            <a:ext cx="8064896" cy="3870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Medzinárodné merania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Národné celoplošné testovania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Používanie testov na úrovni škôl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3200" dirty="0">
                <a:solidFill>
                  <a:schemeClr val="bg1"/>
                </a:solidFill>
              </a:rPr>
              <a:t>Vzdelávanie učiteľov v </a:t>
            </a:r>
            <a:r>
              <a:rPr lang="sk-SK" sz="3200" dirty="0" smtClean="0">
                <a:solidFill>
                  <a:schemeClr val="bg1"/>
                </a:solidFill>
              </a:rPr>
              <a:t>téme testovania</a:t>
            </a:r>
            <a:endParaRPr lang="sk-SK" sz="3200" i="1" dirty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3200" dirty="0" smtClean="0">
                <a:solidFill>
                  <a:schemeClr val="bg1"/>
                </a:solidFill>
              </a:rPr>
              <a:t>„Big </a:t>
            </a:r>
            <a:r>
              <a:rPr lang="sk-SK" sz="3200" dirty="0" err="1" smtClean="0">
                <a:solidFill>
                  <a:schemeClr val="bg1"/>
                </a:solidFill>
              </a:rPr>
              <a:t>data</a:t>
            </a:r>
            <a:r>
              <a:rPr lang="sk-SK" sz="3200" dirty="0" smtClean="0">
                <a:solidFill>
                  <a:schemeClr val="bg1"/>
                </a:solidFill>
              </a:rPr>
              <a:t>“ v oblasti vzdelávania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Ako ďalej s </a:t>
            </a:r>
            <a:r>
              <a:rPr lang="sk-SK" sz="3600" dirty="0" smtClean="0">
                <a:solidFill>
                  <a:schemeClr val="tx1"/>
                </a:solidFill>
              </a:rPr>
              <a:t>testovaním</a:t>
            </a:r>
            <a:r>
              <a:rPr lang="sk-SK" sz="3600" dirty="0">
                <a:solidFill>
                  <a:schemeClr val="tx1"/>
                </a:solidFill>
              </a:rPr>
              <a:t/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a </a:t>
            </a:r>
            <a:r>
              <a:rPr lang="sk-SK" sz="3600" dirty="0" smtClean="0">
                <a:solidFill>
                  <a:schemeClr val="tx1"/>
                </a:solidFill>
              </a:rPr>
              <a:t>meraním na </a:t>
            </a:r>
            <a:r>
              <a:rPr lang="sk-SK" sz="3600" dirty="0">
                <a:solidFill>
                  <a:schemeClr val="tx1"/>
                </a:solidFill>
              </a:rPr>
              <a:t>Slovensku?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12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70946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13</a:t>
            </a:fld>
            <a:r>
              <a:rPr lang="sk-SK" sz="1600" dirty="0" smtClean="0"/>
              <a:t>					</a:t>
            </a:r>
            <a:r>
              <a:rPr lang="sk-SK" sz="1600" dirty="0"/>
              <a:t>	</a:t>
            </a:r>
            <a:r>
              <a:rPr lang="sk-SK" sz="1600" dirty="0" smtClean="0"/>
              <a:t>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58326"/>
            <a:ext cx="9144000" cy="322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1.</a:t>
            </a: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Medzinárodné merania</a:t>
            </a: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(PISA, TALIS</a:t>
            </a:r>
            <a:r>
              <a:rPr lang="sk-SK" sz="3600" dirty="0">
                <a:solidFill>
                  <a:schemeClr val="bg1"/>
                </a:solidFill>
              </a:rPr>
              <a:t>, PIRLS, TIMSS, </a:t>
            </a:r>
            <a:r>
              <a:rPr lang="sk-SK" sz="3600" dirty="0" smtClean="0">
                <a:solidFill>
                  <a:schemeClr val="bg1"/>
                </a:solidFill>
              </a:rPr>
              <a:t>ICILS...)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Ako ďalej s meraním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a testovaním na Slovensku?</a:t>
            </a:r>
            <a:endParaRPr lang="sk-SK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upload.wikimedia.org/wikipedia/de/thumb/4/42/PISA-LOGO.svg/340px-PISA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36" y="116632"/>
            <a:ext cx="2089244" cy="30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3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76872"/>
            <a:ext cx="8640960" cy="4230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Určite sa ďalej zúčastňovať!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Brať to ako inšpiráciu, nie súťaž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Generovať námety, nie výhovorky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Nebrať </a:t>
            </a:r>
            <a:r>
              <a:rPr lang="sk-SK" sz="3200" dirty="0">
                <a:solidFill>
                  <a:schemeClr val="bg1"/>
                </a:solidFill>
              </a:rPr>
              <a:t>OECD ako </a:t>
            </a:r>
            <a:r>
              <a:rPr lang="sk-SK" sz="3200" dirty="0" smtClean="0">
                <a:solidFill>
                  <a:schemeClr val="bg1"/>
                </a:solidFill>
              </a:rPr>
              <a:t>nedotknuteľnú autoritu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Publikovať viac národných </a:t>
            </a:r>
            <a:r>
              <a:rPr lang="sk-SK" sz="3200" dirty="0" smtClean="0">
                <a:solidFill>
                  <a:schemeClr val="bg1"/>
                </a:solidFill>
              </a:rPr>
              <a:t>štúdií a </a:t>
            </a:r>
            <a:r>
              <a:rPr lang="sk-SK" sz="3200" dirty="0" err="1" smtClean="0">
                <a:solidFill>
                  <a:schemeClr val="bg1"/>
                </a:solidFill>
              </a:rPr>
              <a:t>sekun-dárnych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analýz. Kde </a:t>
            </a:r>
            <a:r>
              <a:rPr lang="sk-SK" sz="3200" dirty="0" smtClean="0">
                <a:solidFill>
                  <a:schemeClr val="bg1"/>
                </a:solidFill>
              </a:rPr>
              <a:t>je slovenská </a:t>
            </a:r>
            <a:r>
              <a:rPr lang="sk-SK" sz="3200" dirty="0" smtClean="0">
                <a:solidFill>
                  <a:schemeClr val="bg1"/>
                </a:solidFill>
              </a:rPr>
              <a:t>kompa-</a:t>
            </a:r>
            <a:r>
              <a:rPr lang="sk-SK" sz="3200" dirty="0" err="1" smtClean="0">
                <a:solidFill>
                  <a:schemeClr val="bg1"/>
                </a:solidFill>
              </a:rPr>
              <a:t>ratívna</a:t>
            </a:r>
            <a:r>
              <a:rPr lang="sk-SK" sz="3200" dirty="0" smtClean="0">
                <a:solidFill>
                  <a:schemeClr val="bg1"/>
                </a:solidFill>
              </a:rPr>
              <a:t> </a:t>
            </a:r>
            <a:r>
              <a:rPr lang="sk-SK" sz="3200" dirty="0" smtClean="0">
                <a:solidFill>
                  <a:schemeClr val="bg1"/>
                </a:solidFill>
              </a:rPr>
              <a:t>pedagogika?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Medzinárodné merania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14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9" name="Picture 2" descr="https://upload.wikimedia.org/wikipedia/de/thumb/4/42/PISA-LOGO.svg/340px-PISA-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078" y="116632"/>
            <a:ext cx="197840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15</a:t>
            </a:fld>
            <a:r>
              <a:rPr lang="sk-SK" sz="1600" dirty="0" smtClean="0"/>
              <a:t>					</a:t>
            </a:r>
            <a:r>
              <a:rPr lang="sk-SK" sz="1600" dirty="0"/>
              <a:t>	</a:t>
            </a:r>
            <a:r>
              <a:rPr lang="sk-SK" sz="1600" dirty="0" smtClean="0"/>
              <a:t>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050312"/>
            <a:ext cx="9144000" cy="3331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2.</a:t>
            </a: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Národné celoplošné </a:t>
            </a:r>
            <a:r>
              <a:rPr lang="sk-SK" sz="3600" dirty="0" smtClean="0">
                <a:solidFill>
                  <a:schemeClr val="bg1"/>
                </a:solidFill>
              </a:rPr>
              <a:t>testovania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(Testovanie </a:t>
            </a:r>
            <a:r>
              <a:rPr lang="sk-SK" sz="3600" dirty="0" smtClean="0">
                <a:solidFill>
                  <a:schemeClr val="bg1"/>
                </a:solidFill>
              </a:rPr>
              <a:t>5, Testovanie 9, EČ MS)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200" dirty="0" smtClean="0">
                <a:solidFill>
                  <a:schemeClr val="tx1"/>
                </a:solidFill>
              </a:rPr>
              <a:t>Ako ďalej s </a:t>
            </a:r>
            <a:r>
              <a:rPr lang="sk-SK" sz="3200" dirty="0" smtClean="0">
                <a:solidFill>
                  <a:schemeClr val="tx1"/>
                </a:solidFill>
              </a:rPr>
              <a:t>testovaním</a:t>
            </a:r>
            <a:r>
              <a:rPr lang="sk-SK" sz="3200" dirty="0" smtClean="0">
                <a:solidFill>
                  <a:schemeClr val="tx1"/>
                </a:solidFill>
              </a:rPr>
              <a:t/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a </a:t>
            </a:r>
            <a:r>
              <a:rPr lang="sk-SK" sz="3200" dirty="0" smtClean="0">
                <a:solidFill>
                  <a:schemeClr val="tx1"/>
                </a:solidFill>
              </a:rPr>
              <a:t>meraním na </a:t>
            </a:r>
            <a:r>
              <a:rPr lang="sk-SK" sz="3200" dirty="0" smtClean="0">
                <a:solidFill>
                  <a:schemeClr val="tx1"/>
                </a:solidFill>
              </a:rPr>
              <a:t>Slovensku?</a:t>
            </a:r>
            <a:endParaRPr lang="sk-SK" sz="32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www.minedu.sk/data/images/51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55" y="116632"/>
            <a:ext cx="31962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04865"/>
            <a:ext cx="8892480" cy="4302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Koncepčne neujasnené: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Je účelom monitoring? Certifikácia? </a:t>
            </a:r>
            <a:r>
              <a:rPr lang="sk-SK" sz="3200" dirty="0" err="1" smtClean="0">
                <a:solidFill>
                  <a:schemeClr val="bg1"/>
                </a:solidFill>
              </a:rPr>
              <a:t>Prijí</a:t>
            </a:r>
            <a:r>
              <a:rPr lang="sk-SK" sz="3200" dirty="0" smtClean="0">
                <a:solidFill>
                  <a:schemeClr val="bg1"/>
                </a:solidFill>
              </a:rPr>
              <a:t>-macia skúška? Meranie pridanej hodnoty?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Relatívny či absolútny výkon? (NR či CR?) 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Užitočnejšie výstupy pre školy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Viac sekundárnych analýz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Čo s verejnými rebríčkami škôl?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Národné celoplošné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testovania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16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10" name="Picture 2" descr="https://www.minedu.sk/data/images/51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055" y="116632"/>
            <a:ext cx="31962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7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17</a:t>
            </a:fld>
            <a:r>
              <a:rPr lang="sk-SK" sz="1600" dirty="0" smtClean="0"/>
              <a:t>					</a:t>
            </a:r>
            <a:r>
              <a:rPr lang="sk-SK" sz="1600" dirty="0"/>
              <a:t>	</a:t>
            </a:r>
            <a:r>
              <a:rPr lang="sk-SK" sz="1600" dirty="0" smtClean="0"/>
              <a:t>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92963"/>
            <a:ext cx="9144000" cy="318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3.</a:t>
            </a: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Používanie testov na úrovni škôl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Ako ďalej s testovaním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a meraním na Slovensku?</a:t>
            </a:r>
            <a:endParaRPr lang="sk-SK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3080"/>
          <a:stretch/>
        </p:blipFill>
        <p:spPr>
          <a:xfrm>
            <a:off x="6444208" y="116632"/>
            <a:ext cx="2592288" cy="28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348881"/>
            <a:ext cx="8892480" cy="4158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Prijímacie a talentové skúšky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Testy ako učebná pomôcka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(vlastné, komerčné, on-line)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Testy ako súčasť </a:t>
            </a:r>
            <a:r>
              <a:rPr lang="sk-SK" sz="3200" dirty="0" smtClean="0">
                <a:solidFill>
                  <a:schemeClr val="bg1"/>
                </a:solidFill>
              </a:rPr>
              <a:t>priebežného, </a:t>
            </a:r>
            <a:r>
              <a:rPr lang="sk-SK" sz="3200" dirty="0" err="1" smtClean="0">
                <a:solidFill>
                  <a:schemeClr val="bg1"/>
                </a:solidFill>
              </a:rPr>
              <a:t>formatív</a:t>
            </a:r>
            <a:r>
              <a:rPr lang="sk-SK" sz="3200" dirty="0" smtClean="0">
                <a:solidFill>
                  <a:schemeClr val="bg1"/>
                </a:solidFill>
              </a:rPr>
              <a:t>-neho </a:t>
            </a:r>
            <a:r>
              <a:rPr lang="sk-SK" sz="3200" dirty="0" smtClean="0">
                <a:solidFill>
                  <a:schemeClr val="bg1"/>
                </a:solidFill>
              </a:rPr>
              <a:t>hodnotenia (nielen </a:t>
            </a:r>
            <a:r>
              <a:rPr lang="sk-SK" sz="3200" dirty="0" err="1" smtClean="0">
                <a:solidFill>
                  <a:schemeClr val="bg1"/>
                </a:solidFill>
              </a:rPr>
              <a:t>sumatívneho</a:t>
            </a:r>
            <a:r>
              <a:rPr lang="sk-SK" sz="3200" dirty="0" smtClean="0">
                <a:solidFill>
                  <a:schemeClr val="bg1"/>
                </a:solidFill>
              </a:rPr>
              <a:t>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Testy ako diagnostický nástroj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(cieľ: zlepšiť učenie, nie hodnotiť žiaka)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Používanie testov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na úrovni škôl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18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3080"/>
          <a:stretch/>
        </p:blipFill>
        <p:spPr>
          <a:xfrm>
            <a:off x="6588224" y="116632"/>
            <a:ext cx="2448272" cy="289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19</a:t>
            </a:fld>
            <a:r>
              <a:rPr lang="sk-SK" sz="1600" dirty="0" smtClean="0"/>
              <a:t>					</a:t>
            </a:r>
            <a:r>
              <a:rPr lang="sk-SK" sz="1600" dirty="0"/>
              <a:t>	</a:t>
            </a:r>
            <a:r>
              <a:rPr lang="sk-SK" sz="1600" dirty="0" smtClean="0"/>
              <a:t>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050312"/>
            <a:ext cx="9144000" cy="3331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4.</a:t>
            </a: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Vzdelávanie učiteľov v problematike pedagogických meraní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Ako ďalej s testovaním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a meraním na Slovensku?</a:t>
            </a:r>
            <a:endParaRPr lang="sk-SK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futuregenerationeurope.eu/wp-content/uploads/2016/06/ped_UK-300x2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6860"/>
            <a:ext cx="2505635" cy="245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82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Ako ďalej s te</a:t>
            </a:r>
            <a:r>
              <a:rPr lang="sk-SK" sz="4800" dirty="0" smtClean="0">
                <a:solidFill>
                  <a:srgbClr val="FFFF00"/>
                </a:solidFill>
                <a:latin typeface="+mj-lt"/>
              </a:rPr>
              <a:t>s</a:t>
            </a: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tovaním</a:t>
            </a:r>
            <a:br>
              <a:rPr lang="sk-SK" sz="4800" dirty="0" smtClean="0">
                <a:solidFill>
                  <a:schemeClr val="tx1"/>
                </a:solidFill>
                <a:latin typeface="+mj-lt"/>
              </a:rPr>
            </a:b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na Slovensku?</a:t>
            </a:r>
            <a:endParaRPr lang="sk-SK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5091261"/>
            <a:ext cx="4320480" cy="1944637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Vladimír Burjan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EXAM testing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642383"/>
            <a:ext cx="8640960" cy="3864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povinná súčasť </a:t>
            </a:r>
            <a:r>
              <a:rPr lang="sk-SK" sz="3200" dirty="0" smtClean="0">
                <a:solidFill>
                  <a:schemeClr val="bg1"/>
                </a:solidFill>
              </a:rPr>
              <a:t>VŠ-prípravy </a:t>
            </a:r>
            <a:r>
              <a:rPr lang="sk-SK" sz="3200" dirty="0" smtClean="0">
                <a:solidFill>
                  <a:schemeClr val="bg1"/>
                </a:solidFill>
              </a:rPr>
              <a:t>učiteľov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konferencie, semináre, workshopy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chýba literatúra (prekladová aj pôvodná)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uvažujeme o vydávaní časopisu</a:t>
            </a:r>
            <a:endParaRPr lang="sk-SK" sz="3200" dirty="0" smtClean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„vzdelávať“ treba aj politikov a novinárov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Vzdelávanie učiteľov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v oblasti </a:t>
            </a:r>
            <a:r>
              <a:rPr lang="sk-SK" sz="3600" dirty="0" err="1" smtClean="0">
                <a:solidFill>
                  <a:schemeClr val="tx1"/>
                </a:solidFill>
              </a:rPr>
              <a:t>pedag</a:t>
            </a:r>
            <a:r>
              <a:rPr lang="sk-SK" sz="3600" dirty="0" smtClean="0">
                <a:solidFill>
                  <a:schemeClr val="tx1"/>
                </a:solidFill>
              </a:rPr>
              <a:t>. </a:t>
            </a:r>
            <a:r>
              <a:rPr lang="sk-SK" sz="3600" dirty="0" smtClean="0">
                <a:solidFill>
                  <a:schemeClr val="tx1"/>
                </a:solidFill>
              </a:rPr>
              <a:t>meraní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20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10" name="Picture 2" descr="http://futuregenerationeurope.eu/wp-content/uploads/2016/06/ped_UK-300x2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6860"/>
            <a:ext cx="2361619" cy="231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21</a:t>
            </a:fld>
            <a:r>
              <a:rPr lang="sk-SK" sz="1600" dirty="0" smtClean="0"/>
              <a:t>					</a:t>
            </a:r>
            <a:r>
              <a:rPr lang="sk-SK" sz="1600" dirty="0"/>
              <a:t>	</a:t>
            </a:r>
            <a:r>
              <a:rPr lang="sk-SK" sz="1600" dirty="0" smtClean="0"/>
              <a:t>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356992"/>
            <a:ext cx="914400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5.</a:t>
            </a:r>
          </a:p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„Big </a:t>
            </a:r>
            <a:r>
              <a:rPr lang="sk-SK" sz="3600" dirty="0" err="1" smtClean="0">
                <a:solidFill>
                  <a:schemeClr val="bg1"/>
                </a:solidFill>
              </a:rPr>
              <a:t>data</a:t>
            </a:r>
            <a:r>
              <a:rPr lang="sk-SK" sz="3600" dirty="0" smtClean="0">
                <a:solidFill>
                  <a:schemeClr val="bg1"/>
                </a:solidFill>
              </a:rPr>
              <a:t>“ v oblasti vzdelávania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Ako ďalej s testovaním</a:t>
            </a:r>
            <a:br>
              <a:rPr lang="sk-SK" sz="3600" dirty="0">
                <a:solidFill>
                  <a:schemeClr val="tx1"/>
                </a:solidFill>
              </a:rPr>
            </a:br>
            <a:r>
              <a:rPr lang="sk-SK" sz="3600" dirty="0">
                <a:solidFill>
                  <a:schemeClr val="tx1"/>
                </a:solidFill>
              </a:rPr>
              <a:t>a meraním na Slovensku?</a:t>
            </a:r>
            <a:endParaRPr lang="sk-SK" sz="3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0"/>
          <a:stretch/>
        </p:blipFill>
        <p:spPr>
          <a:xfrm>
            <a:off x="6419180" y="136770"/>
            <a:ext cx="2617316" cy="25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92896"/>
            <a:ext cx="8640960" cy="4014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RIS, </a:t>
            </a:r>
            <a:r>
              <a:rPr lang="sk-SK" sz="3200" dirty="0" err="1" smtClean="0">
                <a:solidFill>
                  <a:schemeClr val="bg1"/>
                </a:solidFill>
              </a:rPr>
              <a:t>Eduzber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EDUID (jednoznačný identifikátor žiaka)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err="1" smtClean="0">
                <a:solidFill>
                  <a:schemeClr val="bg1"/>
                </a:solidFill>
              </a:rPr>
              <a:t>aScAgenda</a:t>
            </a:r>
            <a:r>
              <a:rPr lang="sk-SK" sz="3200" dirty="0" smtClean="0">
                <a:solidFill>
                  <a:schemeClr val="bg1"/>
                </a:solidFill>
              </a:rPr>
              <a:t>, </a:t>
            </a:r>
            <a:r>
              <a:rPr lang="sk-SK" sz="3200" dirty="0" err="1" smtClean="0">
                <a:solidFill>
                  <a:schemeClr val="bg1"/>
                </a:solidFill>
              </a:rPr>
              <a:t>EduPage</a:t>
            </a:r>
            <a:endParaRPr lang="sk-SK" sz="3200" dirty="0">
              <a:solidFill>
                <a:schemeClr val="bg1"/>
              </a:solidFill>
            </a:endParaRP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čipové dochádzkové </a:t>
            </a:r>
            <a:r>
              <a:rPr lang="sk-SK" sz="3200" dirty="0">
                <a:solidFill>
                  <a:schemeClr val="bg1"/>
                </a:solidFill>
              </a:rPr>
              <a:t>systémy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výsledky celoplošných meraní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dáta z on-line testovania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„Big </a:t>
            </a:r>
            <a:r>
              <a:rPr lang="sk-SK" sz="3600" dirty="0" err="1" smtClean="0">
                <a:solidFill>
                  <a:schemeClr val="tx1"/>
                </a:solidFill>
              </a:rPr>
              <a:t>data</a:t>
            </a:r>
            <a:r>
              <a:rPr lang="sk-SK" sz="3600" dirty="0" smtClean="0">
                <a:solidFill>
                  <a:schemeClr val="tx1"/>
                </a:solidFill>
              </a:rPr>
              <a:t>“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v oblasti vzdelávania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22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0"/>
          <a:stretch/>
        </p:blipFill>
        <p:spPr>
          <a:xfrm>
            <a:off x="6419180" y="136770"/>
            <a:ext cx="2617316" cy="250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8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23</a:t>
            </a:fld>
            <a:r>
              <a:rPr lang="sk-SK" sz="1600" dirty="0" smtClean="0"/>
              <a:t>					</a:t>
            </a:r>
            <a:r>
              <a:rPr lang="sk-SK" sz="1600" dirty="0"/>
              <a:t>	</a:t>
            </a:r>
            <a:r>
              <a:rPr lang="sk-SK" sz="1600" dirty="0" smtClean="0"/>
              <a:t>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356992"/>
            <a:ext cx="914400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A čo o tom všetkom hovorí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i="1" dirty="0" smtClean="0">
                <a:solidFill>
                  <a:schemeClr val="bg1"/>
                </a:solidFill>
              </a:rPr>
              <a:t>Učiace sa Slovensko</a:t>
            </a:r>
            <a:r>
              <a:rPr lang="sk-SK" sz="36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1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24</a:t>
            </a:fld>
            <a:r>
              <a:rPr lang="sk-SK" sz="1600" dirty="0" smtClean="0"/>
              <a:t>					</a:t>
            </a:r>
            <a:r>
              <a:rPr lang="sk-SK" sz="1600" dirty="0"/>
              <a:t>	</a:t>
            </a:r>
            <a:r>
              <a:rPr lang="sk-SK" sz="1600" dirty="0" smtClean="0"/>
              <a:t>EDUMETRIA 2017</a:t>
            </a:r>
            <a:endParaRPr lang="sk-SK" sz="1600" dirty="0"/>
          </a:p>
        </p:txBody>
      </p:sp>
      <p:pic>
        <p:nvPicPr>
          <p:cNvPr id="2" name="Picture 1" descr="Učiace sa Slovensko - finál opravené.pdf (SECURED) - Adobe Acrobat Pro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9" t="12403" r="20075" b="2033"/>
          <a:stretch/>
        </p:blipFill>
        <p:spPr>
          <a:xfrm>
            <a:off x="251520" y="200360"/>
            <a:ext cx="4225616" cy="3115497"/>
          </a:xfrm>
          <a:prstGeom prst="rect">
            <a:avLst/>
          </a:prstGeom>
        </p:spPr>
      </p:pic>
      <p:pic>
        <p:nvPicPr>
          <p:cNvPr id="3" name="Picture 2" descr="Učiace sa Slovensko - finál opravené.pdf (SECURED) - Adobe Acrobat Pro DC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2403" r="18501" b="654"/>
          <a:stretch/>
        </p:blipFill>
        <p:spPr>
          <a:xfrm>
            <a:off x="4644008" y="216028"/>
            <a:ext cx="4248472" cy="3082419"/>
          </a:xfrm>
          <a:prstGeom prst="rect">
            <a:avLst/>
          </a:prstGeom>
        </p:spPr>
      </p:pic>
      <p:pic>
        <p:nvPicPr>
          <p:cNvPr id="4" name="Picture 3" descr="Učiace sa Slovensko - finál opravené.pdf (SECURED) - Adobe Acrobat Pro DC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2404" r="18500"/>
          <a:stretch/>
        </p:blipFill>
        <p:spPr>
          <a:xfrm>
            <a:off x="2447764" y="3404909"/>
            <a:ext cx="4248472" cy="30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2348880"/>
            <a:ext cx="8640960" cy="3864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2800" dirty="0">
                <a:solidFill>
                  <a:schemeClr val="bg1"/>
                </a:solidFill>
              </a:rPr>
              <a:t>Používajme testy viac ako </a:t>
            </a:r>
            <a:r>
              <a:rPr lang="sk-SK" sz="2800" dirty="0">
                <a:solidFill>
                  <a:srgbClr val="FF0000"/>
                </a:solidFill>
              </a:rPr>
              <a:t>nástroj podpory </a:t>
            </a:r>
            <a:r>
              <a:rPr lang="sk-SK" sz="2800" dirty="0">
                <a:solidFill>
                  <a:schemeClr val="bg1"/>
                </a:solidFill>
              </a:rPr>
              <a:t>učenia a menej ako nástroj kontroly škôl.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2800" dirty="0">
                <a:solidFill>
                  <a:srgbClr val="FF0000"/>
                </a:solidFill>
              </a:rPr>
              <a:t>Zlepšime existujúce testovania </a:t>
            </a:r>
            <a:r>
              <a:rPr lang="sk-SK" sz="2800" dirty="0">
                <a:solidFill>
                  <a:schemeClr val="bg1"/>
                </a:solidFill>
              </a:rPr>
              <a:t>tak, aby</a:t>
            </a:r>
            <a:br>
              <a:rPr lang="sk-SK" sz="2800" dirty="0">
                <a:solidFill>
                  <a:schemeClr val="bg1"/>
                </a:solidFill>
              </a:rPr>
            </a:br>
            <a:r>
              <a:rPr lang="sk-SK" sz="2800" dirty="0">
                <a:solidFill>
                  <a:schemeClr val="bg1"/>
                </a:solidFill>
              </a:rPr>
              <a:t>z nich mali všetci zúčastnení </a:t>
            </a:r>
            <a:r>
              <a:rPr lang="sk-SK" sz="2800" dirty="0">
                <a:solidFill>
                  <a:srgbClr val="FF0000"/>
                </a:solidFill>
              </a:rPr>
              <a:t>väčší úžitok.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2800" dirty="0">
                <a:solidFill>
                  <a:schemeClr val="bg1"/>
                </a:solidFill>
              </a:rPr>
              <a:t>Viac o hodnotení, testovaní a meraní </a:t>
            </a:r>
            <a:r>
              <a:rPr lang="sk-SK" sz="2800" dirty="0">
                <a:solidFill>
                  <a:srgbClr val="FF0000"/>
                </a:solidFill>
              </a:rPr>
              <a:t>čítajme, píšme, diskutujme (vecne!) a vyučujme.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sk-SK" sz="2800" dirty="0">
                <a:solidFill>
                  <a:schemeClr val="bg1"/>
                </a:solidFill>
              </a:rPr>
              <a:t>Učme sa merať stále nové veci, ale zároveň </a:t>
            </a:r>
            <a:r>
              <a:rPr lang="sk-SK" sz="2800" dirty="0">
                <a:solidFill>
                  <a:srgbClr val="FF0000"/>
                </a:solidFill>
              </a:rPr>
              <a:t>sledujme a oceňujme aj to, čo merať nemožno.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Štyri odporúčania na záver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25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3747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26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933064"/>
            <a:ext cx="9144000" cy="2574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i="1" dirty="0">
                <a:solidFill>
                  <a:schemeClr val="bg1"/>
                </a:solidFill>
              </a:rPr>
              <a:t>„Musíme v školách merať to,</a:t>
            </a:r>
            <a:br>
              <a:rPr lang="sk-SK" sz="3600" i="1" dirty="0">
                <a:solidFill>
                  <a:schemeClr val="bg1"/>
                </a:solidFill>
              </a:rPr>
            </a:br>
            <a:r>
              <a:rPr lang="sk-SK" sz="3600" i="1" dirty="0">
                <a:solidFill>
                  <a:schemeClr val="bg1"/>
                </a:solidFill>
              </a:rPr>
              <a:t>čo je dôležité a nie považovať</a:t>
            </a:r>
            <a:br>
              <a:rPr lang="sk-SK" sz="3600" i="1" dirty="0">
                <a:solidFill>
                  <a:schemeClr val="bg1"/>
                </a:solidFill>
              </a:rPr>
            </a:br>
            <a:r>
              <a:rPr lang="sk-SK" sz="3600" i="1" dirty="0">
                <a:solidFill>
                  <a:schemeClr val="bg1"/>
                </a:solidFill>
              </a:rPr>
              <a:t>za dôležité to, čo vieme ľahko </a:t>
            </a:r>
            <a:r>
              <a:rPr lang="sk-SK" sz="3600" i="1" dirty="0" smtClean="0">
                <a:solidFill>
                  <a:schemeClr val="bg1"/>
                </a:solidFill>
              </a:rPr>
              <a:t>merať.“</a:t>
            </a:r>
            <a:r>
              <a:rPr lang="sk-SK" sz="3600" i="1" dirty="0">
                <a:solidFill>
                  <a:schemeClr val="bg1"/>
                </a:solidFill>
              </a:rPr>
              <a:t/>
            </a:r>
            <a:br>
              <a:rPr lang="sk-SK" sz="3600" i="1" dirty="0">
                <a:solidFill>
                  <a:schemeClr val="bg1"/>
                </a:solidFill>
              </a:rPr>
            </a:br>
            <a:r>
              <a:rPr lang="sk-SK" sz="3600" i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John </a:t>
            </a:r>
            <a:r>
              <a:rPr lang="sk-SK" sz="3600" i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Merrow</a:t>
            </a:r>
            <a:endParaRPr lang="sk-SK" sz="3600" i="1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http://www.educationalpolicy.org/events/webinar/JohnMerrow_high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5463" r="4396" b="24200"/>
          <a:stretch>
            <a:fillRect/>
          </a:stretch>
        </p:blipFill>
        <p:spPr bwMode="auto">
          <a:xfrm>
            <a:off x="2915816" y="135188"/>
            <a:ext cx="3312368" cy="3713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0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27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2924943"/>
            <a:ext cx="7992888" cy="3582223"/>
          </a:xfrm>
        </p:spPr>
        <p:txBody>
          <a:bodyPr anchor="t" anchorCtr="0"/>
          <a:lstStyle/>
          <a:p>
            <a:r>
              <a:rPr lang="sk-SK" sz="3200" dirty="0" smtClean="0">
                <a:solidFill>
                  <a:schemeClr val="tx1"/>
                </a:solidFill>
              </a:rPr>
              <a:t>Ak budeme používať </a:t>
            </a:r>
            <a:r>
              <a:rPr lang="sk-SK" sz="3200" dirty="0">
                <a:solidFill>
                  <a:srgbClr val="FFFF00"/>
                </a:solidFill>
              </a:rPr>
              <a:t>nekvalitné</a:t>
            </a:r>
            <a:r>
              <a:rPr lang="sk-SK" sz="3200" dirty="0">
                <a:solidFill>
                  <a:schemeClr val="tx1"/>
                </a:solidFill>
              </a:rPr>
              <a:t> </a:t>
            </a:r>
            <a:r>
              <a:rPr lang="sk-SK" sz="3200" dirty="0" smtClean="0">
                <a:solidFill>
                  <a:schemeClr val="tx1"/>
                </a:solidFill>
              </a:rPr>
              <a:t>testy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a </a:t>
            </a:r>
            <a:r>
              <a:rPr lang="sk-SK" sz="3200" dirty="0">
                <a:solidFill>
                  <a:schemeClr val="tx1"/>
                </a:solidFill>
              </a:rPr>
              <a:t>ich </a:t>
            </a:r>
            <a:r>
              <a:rPr lang="sk-SK" sz="3200" dirty="0" smtClean="0">
                <a:solidFill>
                  <a:schemeClr val="tx1"/>
                </a:solidFill>
              </a:rPr>
              <a:t>výsledky budeme využívať </a:t>
            </a:r>
            <a:r>
              <a:rPr lang="sk-SK" sz="3200" dirty="0" smtClean="0">
                <a:solidFill>
                  <a:srgbClr val="FFFF00"/>
                </a:solidFill>
              </a:rPr>
              <a:t>hlúpo</a:t>
            </a:r>
            <a:r>
              <a:rPr lang="sk-SK" sz="3200" dirty="0" smtClean="0">
                <a:solidFill>
                  <a:schemeClr val="tx1"/>
                </a:solidFill>
              </a:rPr>
              <a:t>,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bude to </a:t>
            </a:r>
            <a:r>
              <a:rPr lang="sk-SK" sz="3200" dirty="0">
                <a:solidFill>
                  <a:schemeClr val="tx1"/>
                </a:solidFill>
              </a:rPr>
              <a:t>pre vzdelávanie </a:t>
            </a:r>
            <a:r>
              <a:rPr lang="sk-SK" sz="3200" dirty="0">
                <a:solidFill>
                  <a:srgbClr val="FFFF00"/>
                </a:solidFill>
              </a:rPr>
              <a:t>škodlivé</a:t>
            </a:r>
            <a:r>
              <a:rPr lang="sk-SK" sz="3200" dirty="0" smtClean="0">
                <a:solidFill>
                  <a:schemeClr val="tx1"/>
                </a:solidFill>
              </a:rPr>
              <a:t>.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764704"/>
            <a:ext cx="8640960" cy="6832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500" dirty="0" smtClean="0">
                <a:solidFill>
                  <a:schemeClr val="tx1"/>
                </a:solidFill>
              </a:rPr>
              <a:t>Je to v našich rukách...</a:t>
            </a:r>
            <a:endParaRPr lang="sk-SK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28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7544" y="2924943"/>
            <a:ext cx="7992888" cy="3582223"/>
          </a:xfrm>
        </p:spPr>
        <p:txBody>
          <a:bodyPr anchor="t" anchorCtr="0"/>
          <a:lstStyle/>
          <a:p>
            <a:r>
              <a:rPr lang="sk-SK" sz="3200" dirty="0" smtClean="0">
                <a:solidFill>
                  <a:schemeClr val="tx1"/>
                </a:solidFill>
              </a:rPr>
              <a:t>Ak budeme používať </a:t>
            </a:r>
            <a:r>
              <a:rPr lang="sk-SK" sz="3200" dirty="0" smtClean="0">
                <a:solidFill>
                  <a:srgbClr val="FFFF00"/>
                </a:solidFill>
              </a:rPr>
              <a:t>kvalitné</a:t>
            </a:r>
            <a:r>
              <a:rPr lang="sk-SK" sz="3200" dirty="0" smtClean="0">
                <a:solidFill>
                  <a:schemeClr val="tx1"/>
                </a:solidFill>
              </a:rPr>
              <a:t> testy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a </a:t>
            </a:r>
            <a:r>
              <a:rPr lang="sk-SK" sz="3200" dirty="0">
                <a:solidFill>
                  <a:schemeClr val="tx1"/>
                </a:solidFill>
              </a:rPr>
              <a:t>ich </a:t>
            </a:r>
            <a:r>
              <a:rPr lang="sk-SK" sz="3200" dirty="0" smtClean="0">
                <a:solidFill>
                  <a:schemeClr val="tx1"/>
                </a:solidFill>
              </a:rPr>
              <a:t>výsledky budeme využívať </a:t>
            </a:r>
            <a:r>
              <a:rPr lang="sk-SK" sz="3200" dirty="0" smtClean="0">
                <a:solidFill>
                  <a:srgbClr val="FFFF00"/>
                </a:solidFill>
              </a:rPr>
              <a:t>rozumne</a:t>
            </a:r>
            <a:r>
              <a:rPr lang="sk-SK" sz="3200" dirty="0" smtClean="0">
                <a:solidFill>
                  <a:schemeClr val="tx1"/>
                </a:solidFill>
              </a:rPr>
              <a:t>,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bude to </a:t>
            </a:r>
            <a:r>
              <a:rPr lang="sk-SK" sz="3200" dirty="0">
                <a:solidFill>
                  <a:schemeClr val="tx1"/>
                </a:solidFill>
              </a:rPr>
              <a:t>pre vzdelávanie </a:t>
            </a:r>
            <a:r>
              <a:rPr lang="sk-SK" sz="3200" dirty="0" smtClean="0">
                <a:solidFill>
                  <a:srgbClr val="FFFF00"/>
                </a:solidFill>
              </a:rPr>
              <a:t>prospešné</a:t>
            </a:r>
            <a:r>
              <a:rPr lang="sk-SK" sz="3200" dirty="0" smtClean="0">
                <a:solidFill>
                  <a:schemeClr val="tx1"/>
                </a:solidFill>
              </a:rPr>
              <a:t>.</a:t>
            </a:r>
            <a:endParaRPr lang="sk-SK" sz="32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764704"/>
            <a:ext cx="8640960" cy="6832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3500" dirty="0">
                <a:solidFill>
                  <a:schemeClr val="tx1"/>
                </a:solidFill>
              </a:rPr>
              <a:t>Je to v našich rukách...</a:t>
            </a:r>
          </a:p>
        </p:txBody>
      </p:sp>
    </p:spTree>
    <p:extLst>
      <p:ext uri="{BB962C8B-B14F-4D97-AF65-F5344CB8AC3E}">
        <p14:creationId xmlns:p14="http://schemas.microsoft.com/office/powerpoint/2010/main" val="15351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96975"/>
            <a:ext cx="9144000" cy="1727969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spcAft>
                <a:spcPts val="4800"/>
              </a:spcAft>
            </a:pPr>
            <a:r>
              <a:rPr lang="sk-SK" sz="4800" dirty="0" smtClean="0">
                <a:solidFill>
                  <a:schemeClr val="tx1"/>
                </a:solidFill>
                <a:latin typeface="+mj-lt"/>
              </a:rPr>
              <a:t>Ďakujem za pozornosť.</a:t>
            </a:r>
            <a:endParaRPr lang="sk-SK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00153" y="5091261"/>
            <a:ext cx="4320480" cy="1944637"/>
          </a:xfrm>
          <a:prstGeom prst="rect">
            <a:avLst/>
          </a:prstGeom>
        </p:spPr>
        <p:txBody>
          <a:bodyPr anchor="t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3200" dirty="0" smtClean="0">
              <a:solidFill>
                <a:schemeClr val="tx1"/>
              </a:solidFill>
            </a:endParaRPr>
          </a:p>
          <a:p>
            <a:pPr algn="r"/>
            <a:r>
              <a:rPr lang="sk-SK" sz="3200" dirty="0" smtClean="0">
                <a:solidFill>
                  <a:schemeClr val="tx1"/>
                </a:solidFill>
              </a:rPr>
              <a:t>Vladimír Burjan</a:t>
            </a:r>
            <a:br>
              <a:rPr lang="sk-SK" sz="3200" dirty="0" smtClean="0">
                <a:solidFill>
                  <a:schemeClr val="tx1"/>
                </a:solidFill>
              </a:rPr>
            </a:br>
            <a:r>
              <a:rPr lang="sk-SK" sz="3200" dirty="0" smtClean="0">
                <a:solidFill>
                  <a:schemeClr val="tx1"/>
                </a:solidFill>
              </a:rPr>
              <a:t>burjan@exam.sk</a:t>
            </a:r>
            <a:endParaRPr lang="sk-SK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5184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3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>
                <a:solidFill>
                  <a:schemeClr val="bg1"/>
                </a:solidFill>
              </a:rPr>
              <a:t>Na Slovensku </a:t>
            </a:r>
            <a:r>
              <a:rPr lang="sk-SK" sz="3600" dirty="0" smtClean="0">
                <a:solidFill>
                  <a:schemeClr val="bg1"/>
                </a:solidFill>
              </a:rPr>
              <a:t>zaznieva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čoraz </a:t>
            </a:r>
            <a:r>
              <a:rPr lang="sk-SK" sz="3600" dirty="0">
                <a:solidFill>
                  <a:schemeClr val="bg1"/>
                </a:solidFill>
              </a:rPr>
              <a:t>viac </a:t>
            </a:r>
            <a:r>
              <a:rPr lang="sk-SK" sz="3600" dirty="0" smtClean="0">
                <a:solidFill>
                  <a:schemeClr val="bg1"/>
                </a:solidFill>
              </a:rPr>
              <a:t>hlasov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proti </a:t>
            </a:r>
            <a:r>
              <a:rPr lang="sk-SK" sz="3600" dirty="0">
                <a:solidFill>
                  <a:schemeClr val="bg1"/>
                </a:solidFill>
              </a:rPr>
              <a:t>testovaniu žiakov</a:t>
            </a:r>
            <a:endParaRPr lang="sk-SK" sz="3600" dirty="0" smtClean="0">
              <a:solidFill>
                <a:schemeClr val="bg1"/>
              </a:solidFill>
            </a:endParaRPr>
          </a:p>
        </p:txBody>
      </p:sp>
      <p:pic>
        <p:nvPicPr>
          <p:cNvPr id="8" name="Picture 4" descr="https://res.cloudinary.com/dk-find-out/image/upload/q_70,c_pad,w_1200,h_630,f_auto/exclamation_mark_icon_qxxyxc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r="22923"/>
          <a:stretch/>
        </p:blipFill>
        <p:spPr bwMode="auto">
          <a:xfrm>
            <a:off x="6156176" y="409500"/>
            <a:ext cx="2592289" cy="250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5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420887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kategorické odmietanie testov a </a:t>
            </a:r>
            <a:r>
              <a:rPr lang="sk-SK" sz="3200" dirty="0" err="1" smtClean="0">
                <a:solidFill>
                  <a:schemeClr val="bg1"/>
                </a:solidFill>
              </a:rPr>
              <a:t>poukazo</a:t>
            </a:r>
            <a:r>
              <a:rPr lang="sk-SK" sz="3200" dirty="0" smtClean="0">
                <a:solidFill>
                  <a:schemeClr val="bg1"/>
                </a:solidFill>
              </a:rPr>
              <a:t>-vanie </a:t>
            </a:r>
            <a:r>
              <a:rPr lang="sk-SK" sz="3200" dirty="0" smtClean="0">
                <a:solidFill>
                  <a:schemeClr val="bg1"/>
                </a:solidFill>
              </a:rPr>
              <a:t>(výhradne) na ich negatíva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emotívne apely („Nestresujme naše deti!“)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petície a otvorené listy proti testovaniu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učitelia zvažujú bojkot </a:t>
            </a:r>
            <a:r>
              <a:rPr lang="sk-SK" sz="3200" i="1" dirty="0" smtClean="0">
                <a:solidFill>
                  <a:schemeClr val="bg1"/>
                </a:solidFill>
              </a:rPr>
              <a:t>Testovania 5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rodičia odmietajú dať svoje deti testovať</a:t>
            </a:r>
            <a:endParaRPr lang="sk-SK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755256"/>
          </a:xfrm>
        </p:spPr>
        <p:txBody>
          <a:bodyPr anchor="t" anchorCtr="0"/>
          <a:lstStyle/>
          <a:p>
            <a:r>
              <a:rPr lang="sk-SK" sz="3600" dirty="0" smtClean="0">
                <a:solidFill>
                  <a:schemeClr val="tx1"/>
                </a:solidFill>
              </a:rPr>
              <a:t>Hlasy </a:t>
            </a:r>
            <a:r>
              <a:rPr lang="sk-SK" sz="3600" dirty="0" smtClean="0">
                <a:solidFill>
                  <a:schemeClr val="tx1"/>
                </a:solidFill>
              </a:rPr>
              <a:t>proti testovaniu žiakov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4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872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 </a:t>
            </a:r>
            <a:fld id="{7EBDBDC4-0077-4E2D-BAD2-D2C803E769AA}" type="slidenum">
              <a:rPr lang="sk-SK" sz="1600" smtClean="0"/>
              <a:t>5</a:t>
            </a:fld>
            <a:r>
              <a:rPr lang="sk-SK" sz="1600" dirty="0" smtClean="0"/>
              <a:t>	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3140968"/>
            <a:ext cx="9144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dirty="0" smtClean="0">
                <a:solidFill>
                  <a:schemeClr val="bg1"/>
                </a:solidFill>
              </a:rPr>
              <a:t>Prečo </a:t>
            </a:r>
            <a:r>
              <a:rPr lang="sk-SK" sz="3600" dirty="0" smtClean="0">
                <a:solidFill>
                  <a:schemeClr val="bg1"/>
                </a:solidFill>
              </a:rPr>
              <a:t>sa vytvára taký</a:t>
            </a:r>
            <a:br>
              <a:rPr lang="sk-SK" sz="3600" dirty="0" smtClean="0">
                <a:solidFill>
                  <a:schemeClr val="bg1"/>
                </a:solidFill>
              </a:rPr>
            </a:br>
            <a:r>
              <a:rPr lang="sk-SK" sz="3600" dirty="0" smtClean="0">
                <a:solidFill>
                  <a:schemeClr val="bg1"/>
                </a:solidFill>
              </a:rPr>
              <a:t>negatívny </a:t>
            </a:r>
            <a:r>
              <a:rPr lang="sk-SK" sz="3600" dirty="0" smtClean="0">
                <a:solidFill>
                  <a:schemeClr val="bg1"/>
                </a:solidFill>
              </a:rPr>
              <a:t>postoj k testom?</a:t>
            </a:r>
          </a:p>
        </p:txBody>
      </p:sp>
      <p:pic>
        <p:nvPicPr>
          <p:cNvPr id="1028" name="Picture 4" descr="http://cdnassets.hw.net/07/82/ee97ae934b7fb05e85ddb9686e15/blue-question-mark-icon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594"/>
            <a:ext cx="2438326" cy="24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2276872"/>
            <a:ext cx="8640960" cy="4086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celkovo zlá situácia v školstve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testy sú využívané takmer výhradne</a:t>
            </a:r>
            <a:br>
              <a:rPr lang="sk-SK" sz="3200" dirty="0" smtClean="0">
                <a:solidFill>
                  <a:schemeClr val="bg1"/>
                </a:solidFill>
              </a:rPr>
            </a:br>
            <a:r>
              <a:rPr lang="sk-SK" sz="3200" dirty="0" smtClean="0">
                <a:solidFill>
                  <a:schemeClr val="bg1"/>
                </a:solidFill>
              </a:rPr>
              <a:t>ako nástroj „kontroly zhora“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výsledky testovaní sú občas prezentované </a:t>
            </a:r>
            <a:r>
              <a:rPr lang="sk-SK" sz="3200" dirty="0">
                <a:solidFill>
                  <a:schemeClr val="bg1"/>
                </a:solidFill>
              </a:rPr>
              <a:t>nevhodným </a:t>
            </a:r>
            <a:r>
              <a:rPr lang="sk-SK" sz="3200" dirty="0" smtClean="0">
                <a:solidFill>
                  <a:schemeClr val="bg1"/>
                </a:solidFill>
              </a:rPr>
              <a:t>či nesprávnym spôsobom</a:t>
            </a:r>
          </a:p>
          <a:p>
            <a:pPr marL="457189" indent="-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3200" dirty="0" smtClean="0">
                <a:solidFill>
                  <a:schemeClr val="bg1"/>
                </a:solidFill>
              </a:rPr>
              <a:t>nepochopenie úlohy </a:t>
            </a:r>
            <a:r>
              <a:rPr lang="sk-SK" sz="3200" dirty="0" smtClean="0">
                <a:solidFill>
                  <a:schemeClr val="bg1"/>
                </a:solidFill>
              </a:rPr>
              <a:t>testov vo vzdelávaní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1520" y="295403"/>
            <a:ext cx="8640960" cy="1152549"/>
          </a:xfrm>
        </p:spPr>
        <p:txBody>
          <a:bodyPr anchor="t" anchorCtr="0"/>
          <a:lstStyle/>
          <a:p>
            <a:r>
              <a:rPr lang="sk-SK" sz="3600" dirty="0">
                <a:solidFill>
                  <a:schemeClr val="tx1"/>
                </a:solidFill>
              </a:rPr>
              <a:t>Prečo </a:t>
            </a:r>
            <a:r>
              <a:rPr lang="sk-SK" sz="3600" dirty="0" smtClean="0">
                <a:solidFill>
                  <a:schemeClr val="tx1"/>
                </a:solidFill>
              </a:rPr>
              <a:t>sa vytvára taký</a:t>
            </a:r>
            <a:br>
              <a:rPr lang="sk-SK" sz="3600" dirty="0" smtClean="0">
                <a:solidFill>
                  <a:schemeClr val="tx1"/>
                </a:solidFill>
              </a:rPr>
            </a:br>
            <a:r>
              <a:rPr lang="sk-SK" sz="3600" dirty="0" smtClean="0">
                <a:solidFill>
                  <a:schemeClr val="tx1"/>
                </a:solidFill>
              </a:rPr>
              <a:t>negatívny postoj </a:t>
            </a:r>
            <a:r>
              <a:rPr lang="sk-SK" sz="3600" dirty="0">
                <a:solidFill>
                  <a:schemeClr val="tx1"/>
                </a:solidFill>
              </a:rPr>
              <a:t>k testom?</a:t>
            </a:r>
            <a:endParaRPr lang="sk-SK" sz="3600" dirty="0">
              <a:solidFill>
                <a:schemeClr val="tx1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6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2088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7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4509121"/>
            <a:ext cx="9144000" cy="1998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i="1" dirty="0" smtClean="0">
                <a:solidFill>
                  <a:schemeClr val="bg1"/>
                </a:solidFill>
              </a:rPr>
              <a:t>Od neustáleho váženia ešte</a:t>
            </a:r>
            <a:br>
              <a:rPr lang="sk-SK" sz="3600" i="1" dirty="0" smtClean="0">
                <a:solidFill>
                  <a:schemeClr val="bg1"/>
                </a:solidFill>
              </a:rPr>
            </a:br>
            <a:r>
              <a:rPr lang="sk-SK" sz="3600" i="1" dirty="0" smtClean="0">
                <a:solidFill>
                  <a:schemeClr val="bg1"/>
                </a:solidFill>
              </a:rPr>
              <a:t>žiadne prasa nepribralo.</a:t>
            </a:r>
            <a:endParaRPr lang="sk-SK" sz="36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95012"/>
            <a:ext cx="4329213" cy="333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8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pic>
        <p:nvPicPr>
          <p:cNvPr id="1026" name="Picture 2" descr="https://www.microlife.com/uploads/media/470x260/02/382-microlife-fever-kidthermometer-measurement.jpg?v=1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80" y="648599"/>
            <a:ext cx="5618239" cy="33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581129"/>
            <a:ext cx="9144000" cy="192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i="1" dirty="0" smtClean="0">
                <a:solidFill>
                  <a:schemeClr val="bg1"/>
                </a:solidFill>
              </a:rPr>
              <a:t>Od merania teploty ešte</a:t>
            </a:r>
            <a:br>
              <a:rPr lang="sk-SK" sz="3600" i="1" dirty="0" smtClean="0">
                <a:solidFill>
                  <a:schemeClr val="bg1"/>
                </a:solidFill>
              </a:rPr>
            </a:br>
            <a:r>
              <a:rPr lang="sk-SK" sz="3600" i="1" dirty="0" smtClean="0">
                <a:solidFill>
                  <a:schemeClr val="bg1"/>
                </a:solidFill>
              </a:rPr>
              <a:t>žiadny pacient nevyzdravel.</a:t>
            </a:r>
            <a:endParaRPr lang="sk-SK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27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64"/>
            <a:ext cx="6696744" cy="9717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07167"/>
            <a:ext cx="9144000" cy="350833"/>
          </a:xfrm>
          <a:solidFill>
            <a:schemeClr val="accent1"/>
          </a:solidFill>
        </p:spPr>
        <p:txBody>
          <a:bodyPr/>
          <a:lstStyle/>
          <a:p>
            <a:r>
              <a:rPr lang="en-US" sz="1600" dirty="0" smtClean="0"/>
              <a:t>EXAM testing, </a:t>
            </a:r>
            <a:r>
              <a:rPr lang="en-US" sz="1600" dirty="0" err="1" smtClean="0"/>
              <a:t>spol</a:t>
            </a:r>
            <a:r>
              <a:rPr lang="en-US" sz="1600" dirty="0" smtClean="0"/>
              <a:t>. s r. o.</a:t>
            </a:r>
            <a:r>
              <a:rPr lang="sk-SK" sz="1600" dirty="0"/>
              <a:t> </a:t>
            </a:r>
            <a:r>
              <a:rPr lang="sk-SK" sz="1600" dirty="0" smtClean="0"/>
              <a:t>					      </a:t>
            </a:r>
            <a:fld id="{FF02F23E-0D17-40D8-B194-957A5359F9F0}" type="slidenum">
              <a:rPr lang="sk-SK" sz="1600" smtClean="0"/>
              <a:t>9</a:t>
            </a:fld>
            <a:r>
              <a:rPr lang="sk-SK" sz="1600" dirty="0" smtClean="0"/>
              <a:t>						  EDUMETRIA 2017</a:t>
            </a:r>
            <a:endParaRPr lang="sk-SK" sz="1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365104"/>
            <a:ext cx="9144000" cy="2142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sk-SK" sz="3600" i="1" dirty="0" smtClean="0">
                <a:solidFill>
                  <a:schemeClr val="bg1"/>
                </a:solidFill>
              </a:rPr>
              <a:t>Keď chováte prasa,</a:t>
            </a:r>
            <a:br>
              <a:rPr lang="sk-SK" sz="3600" i="1" dirty="0" smtClean="0">
                <a:solidFill>
                  <a:schemeClr val="bg1"/>
                </a:solidFill>
              </a:rPr>
            </a:br>
            <a:r>
              <a:rPr lang="sk-SK" sz="3600" i="1" dirty="0" smtClean="0">
                <a:solidFill>
                  <a:schemeClr val="bg1"/>
                </a:solidFill>
              </a:rPr>
              <a:t>nedostatok žrádla nemôžete vykompenzovať častejším vážením.</a:t>
            </a:r>
            <a:endParaRPr lang="sk-SK" sz="3600" i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546224"/>
            <a:ext cx="4392488" cy="3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otable">
  <a:themeElements>
    <a:clrScheme name="Paleta EDUMETR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3347</TotalTime>
  <Words>656</Words>
  <Application>Microsoft Office PowerPoint</Application>
  <PresentationFormat>On-screen Show (4:3)</PresentationFormat>
  <Paragraphs>147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</vt:lpstr>
      <vt:lpstr>Trebuchet MS</vt:lpstr>
      <vt:lpstr>Wingdings 2</vt:lpstr>
      <vt:lpstr>Quotable</vt:lpstr>
      <vt:lpstr>Ako ďalej s tetovaním na Slovensku?</vt:lpstr>
      <vt:lpstr>Ako ďalej s testovaním na Slovensku?</vt:lpstr>
      <vt:lpstr>PowerPoint Presentation</vt:lpstr>
      <vt:lpstr>Hlasy proti testovaniu žiakov</vt:lpstr>
      <vt:lpstr>PowerPoint Presentation</vt:lpstr>
      <vt:lpstr>Prečo sa vytvára taký negatívny postoj k testom?</vt:lpstr>
      <vt:lpstr>PowerPoint Presentation</vt:lpstr>
      <vt:lpstr>PowerPoint Presentation</vt:lpstr>
      <vt:lpstr>PowerPoint Presentation</vt:lpstr>
      <vt:lpstr>Prečo sa vytvára taký negatívny postoj k testom?</vt:lpstr>
      <vt:lpstr>PowerPoint Presentation</vt:lpstr>
      <vt:lpstr>Ako ďalej s testovaním a meraním na Slovensku?</vt:lpstr>
      <vt:lpstr>Ako ďalej s meraním a testovaním na Slovensku?</vt:lpstr>
      <vt:lpstr>Medzinárodné merania</vt:lpstr>
      <vt:lpstr>Ako ďalej s testovaním a meraním na Slovensku?</vt:lpstr>
      <vt:lpstr>Národné celoplošné testovania</vt:lpstr>
      <vt:lpstr>Ako ďalej s testovaním a meraním na Slovensku?</vt:lpstr>
      <vt:lpstr>Používanie testov na úrovni škôl</vt:lpstr>
      <vt:lpstr>Ako ďalej s testovaním a meraním na Slovensku?</vt:lpstr>
      <vt:lpstr>Vzdelávanie učiteľov v oblasti pedag. meraní</vt:lpstr>
      <vt:lpstr>Ako ďalej s testovaním a meraním na Slovensku?</vt:lpstr>
      <vt:lpstr>„Big data“ v oblasti vzdelávania</vt:lpstr>
      <vt:lpstr>PowerPoint Presentation</vt:lpstr>
      <vt:lpstr>PowerPoint Presentation</vt:lpstr>
      <vt:lpstr>Štyri odporúčania na záver</vt:lpstr>
      <vt:lpstr>PowerPoint Presentation</vt:lpstr>
      <vt:lpstr>Ak budeme používať nekvalitné testy a ich výsledky budeme využívať hlúpo, bude to pre vzdelávanie škodlivé.</vt:lpstr>
      <vt:lpstr>Ak budeme používať kvalitné testy a ich výsledky budeme využívať rozumne, bude to pre vzdelávanie prospešné.</vt:lpstr>
      <vt:lpstr>Ďakujem za pozornosť.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2626</cp:revision>
  <cp:lastPrinted>2017-05-25T18:50:58Z</cp:lastPrinted>
  <dcterms:created xsi:type="dcterms:W3CDTF">2013-11-24T11:25:44Z</dcterms:created>
  <dcterms:modified xsi:type="dcterms:W3CDTF">2017-11-07T20:21:49Z</dcterms:modified>
</cp:coreProperties>
</file>