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25" r:id="rId4"/>
    <p:sldId id="326" r:id="rId5"/>
    <p:sldId id="327" r:id="rId6"/>
    <p:sldId id="328" r:id="rId7"/>
    <p:sldId id="332" r:id="rId8"/>
    <p:sldId id="338" r:id="rId9"/>
    <p:sldId id="329" r:id="rId10"/>
    <p:sldId id="330" r:id="rId11"/>
    <p:sldId id="331" r:id="rId12"/>
    <p:sldId id="334" r:id="rId13"/>
    <p:sldId id="336" r:id="rId14"/>
    <p:sldId id="337" r:id="rId15"/>
    <p:sldId id="323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788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127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109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749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452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737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823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973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545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068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604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8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0E8A-980B-4144-87BE-A851DD744401}" type="datetimeFigureOut">
              <a:rPr lang="sk-SK" smtClean="0"/>
              <a:t>7. 11. 2017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1F4F3-80AB-44D7-B5A7-2A1D0F6E71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385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Slovenské školstvo z pohľadu štúdie PISA 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>
            <a:normAutofit/>
          </a:bodyPr>
          <a:lstStyle/>
          <a:p>
            <a:r>
              <a:rPr lang="sk-SK" sz="2500" dirty="0" smtClean="0"/>
              <a:t>Národný ústav certifikovaných meraní vzdelávania, oddelenie medzinárodných meraní</a:t>
            </a:r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6301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sk-SK" sz="2700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Modely vysvetľujúce rozptyl skóre žiakov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45224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180000"/>
              </a:lnSpc>
              <a:buFont typeface="Wingdings" panose="05000000000000000000" pitchFamily="2" charset="2"/>
              <a:buChar char="Ø"/>
            </a:pPr>
            <a:r>
              <a:rPr lang="sk-SK" sz="2500" b="1" cap="all" dirty="0">
                <a:solidFill>
                  <a:schemeClr val="accent1">
                    <a:lumMod val="75000"/>
                  </a:schemeClr>
                </a:solidFill>
              </a:rPr>
              <a:t>Socioekonomický status</a:t>
            </a:r>
          </a:p>
          <a:p>
            <a:pPr lvl="1"/>
            <a:r>
              <a:rPr lang="sk-SK" sz="2700" dirty="0"/>
              <a:t>v</a:t>
            </a:r>
            <a:r>
              <a:rPr lang="sk-SK" sz="2700" dirty="0" smtClean="0"/>
              <a:t>šeobecný </a:t>
            </a:r>
            <a:r>
              <a:rPr lang="sk-SK" sz="2700" dirty="0" err="1" smtClean="0"/>
              <a:t>prediktor</a:t>
            </a:r>
            <a:r>
              <a:rPr lang="sk-SK" sz="2700" dirty="0" smtClean="0"/>
              <a:t> školského výkonu</a:t>
            </a:r>
          </a:p>
          <a:p>
            <a:pPr lvl="1"/>
            <a:endParaRPr lang="sk-SK" sz="2400" dirty="0" smtClean="0"/>
          </a:p>
          <a:p>
            <a:pPr marL="285750" indent="-285750">
              <a:lnSpc>
                <a:spcPct val="180000"/>
              </a:lnSpc>
              <a:buFont typeface="Wingdings" panose="05000000000000000000" pitchFamily="2" charset="2"/>
              <a:buChar char="Ø"/>
            </a:pPr>
            <a:r>
              <a:rPr lang="sk-SK" sz="2500" b="1" cap="all" dirty="0">
                <a:solidFill>
                  <a:schemeClr val="accent1">
                    <a:lumMod val="75000"/>
                  </a:schemeClr>
                </a:solidFill>
              </a:rPr>
              <a:t>Ďalšie nezávislé premenné</a:t>
            </a:r>
          </a:p>
          <a:p>
            <a:pPr lvl="1"/>
            <a:r>
              <a:rPr lang="sk-SK" sz="2700" dirty="0" smtClean="0"/>
              <a:t>očakávaný zamestnanecký status</a:t>
            </a:r>
          </a:p>
          <a:p>
            <a:pPr lvl="1"/>
            <a:r>
              <a:rPr lang="sk-SK" sz="2700" u="sng" dirty="0" err="1" smtClean="0"/>
              <a:t>epistemické</a:t>
            </a:r>
            <a:r>
              <a:rPr lang="sk-SK" sz="2700" u="sng" dirty="0" smtClean="0"/>
              <a:t> postoje</a:t>
            </a:r>
          </a:p>
          <a:p>
            <a:pPr lvl="1"/>
            <a:endParaRPr lang="sk-SK" sz="2400" u="sng" dirty="0"/>
          </a:p>
          <a:p>
            <a:pPr marL="285750" indent="-285750">
              <a:lnSpc>
                <a:spcPct val="180000"/>
              </a:lnSpc>
              <a:buFont typeface="Wingdings" panose="05000000000000000000" pitchFamily="2" charset="2"/>
              <a:buChar char="Ø"/>
            </a:pPr>
            <a:r>
              <a:rPr lang="sk-SK" sz="2500" b="1" cap="all" dirty="0">
                <a:solidFill>
                  <a:schemeClr val="accent1">
                    <a:lumMod val="75000"/>
                  </a:schemeClr>
                </a:solidFill>
              </a:rPr>
              <a:t>Premenné, ktoré nie sú merané v štúdii PISA</a:t>
            </a:r>
          </a:p>
          <a:p>
            <a:pPr lvl="1"/>
            <a:r>
              <a:rPr lang="sk-SK" sz="2700" dirty="0"/>
              <a:t>m</a:t>
            </a:r>
            <a:r>
              <a:rPr lang="sk-SK" sz="2700" dirty="0" smtClean="0"/>
              <a:t>odel vysvetľuje približne </a:t>
            </a:r>
            <a:r>
              <a:rPr lang="sk-SK" sz="2700" b="1" dirty="0" smtClean="0"/>
              <a:t>30%</a:t>
            </a:r>
            <a:r>
              <a:rPr lang="sk-SK" sz="2700" dirty="0" smtClean="0"/>
              <a:t> rozptylu skóre</a:t>
            </a:r>
          </a:p>
          <a:p>
            <a:pPr lvl="1"/>
            <a:r>
              <a:rPr lang="sk-SK" sz="2700" dirty="0" smtClean="0"/>
              <a:t>Inteligencia</a:t>
            </a:r>
          </a:p>
          <a:p>
            <a:pPr lvl="1"/>
            <a:r>
              <a:rPr lang="sk-SK" sz="2700" dirty="0" smtClean="0"/>
              <a:t>...</a:t>
            </a:r>
          </a:p>
          <a:p>
            <a:pPr lvl="1"/>
            <a:endParaRPr lang="sk-SK" sz="2400" u="sng" dirty="0" smtClean="0"/>
          </a:p>
          <a:p>
            <a:pPr marL="285750" indent="-285750">
              <a:lnSpc>
                <a:spcPct val="180000"/>
              </a:lnSpc>
              <a:buFont typeface="Wingdings" panose="05000000000000000000" pitchFamily="2" charset="2"/>
              <a:buChar char="Ø"/>
            </a:pPr>
            <a:r>
              <a:rPr lang="sk-SK" sz="2500" b="1" cap="all" dirty="0">
                <a:solidFill>
                  <a:schemeClr val="accent1">
                    <a:lumMod val="75000"/>
                  </a:schemeClr>
                </a:solidFill>
              </a:rPr>
              <a:t>Medzinárodná aplikácia modelu</a:t>
            </a:r>
          </a:p>
          <a:p>
            <a:pPr lvl="1"/>
            <a:r>
              <a:rPr lang="sk-SK" sz="2700" dirty="0"/>
              <a:t>p</a:t>
            </a:r>
            <a:r>
              <a:rPr lang="sk-SK" sz="2700" dirty="0" smtClean="0"/>
              <a:t>arametre </a:t>
            </a:r>
            <a:r>
              <a:rPr lang="sk-SK" sz="2700" dirty="0" smtClean="0"/>
              <a:t>pre Spojené kráľovstvo sa štatisticky významne nelíšia od parametrov pre Slovenskú republiku</a:t>
            </a:r>
          </a:p>
          <a:p>
            <a:pPr lvl="1"/>
            <a:r>
              <a:rPr lang="sk-SK" sz="2700" dirty="0"/>
              <a:t>i</a:t>
            </a:r>
            <a:r>
              <a:rPr lang="sk-SK" sz="2700" dirty="0" smtClean="0"/>
              <a:t>dentifikácia </a:t>
            </a:r>
            <a:r>
              <a:rPr lang="sk-SK" sz="2700" dirty="0" smtClean="0"/>
              <a:t>vzdelávacích systémov, ktoré môžu slúžiť ako dobrá inšpirácia</a:t>
            </a:r>
            <a:endParaRPr lang="sk-SK" sz="2700" dirty="0"/>
          </a:p>
          <a:p>
            <a:pPr marL="0" indent="0">
              <a:buNone/>
            </a:pPr>
            <a:endParaRPr lang="sk-SK" u="sng" dirty="0"/>
          </a:p>
        </p:txBody>
      </p:sp>
    </p:spTree>
    <p:extLst>
      <p:ext uri="{BB962C8B-B14F-4D97-AF65-F5344CB8AC3E}">
        <p14:creationId xmlns:p14="http://schemas.microsoft.com/office/powerpoint/2010/main" val="25982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5937523"/>
              </a:xfrm>
            </p:spPr>
            <p:txBody>
              <a:bodyPr/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k-SK" sz="2400" i="1" smtClean="0">
                          <a:latin typeface="Cambria Math"/>
                        </a:rPr>
                        <m:t>𝑆𝐶𝐼𝐸</m:t>
                      </m:r>
                      <m:r>
                        <a:rPr lang="sk-SK" sz="2400" i="1" smtClean="0">
                          <a:latin typeface="Cambria Math"/>
                        </a:rPr>
                        <m:t>=480,56+22,96∗</m:t>
                      </m:r>
                      <m:r>
                        <a:rPr lang="sk-SK" sz="2400" i="1" smtClean="0">
                          <a:latin typeface="Cambria Math"/>
                        </a:rPr>
                        <m:t>𝐸𝑆𝐶𝑆</m:t>
                      </m:r>
                      <m:r>
                        <a:rPr lang="sk-SK" sz="2400" i="1" smtClean="0">
                          <a:latin typeface="Cambria Math"/>
                        </a:rPr>
                        <m:t>+28,8∗</m:t>
                      </m:r>
                      <m:r>
                        <a:rPr lang="sk-SK" sz="2400" i="1" smtClean="0">
                          <a:latin typeface="Cambria Math"/>
                        </a:rPr>
                        <m:t>𝐵𝑆𝑀𝐽</m:t>
                      </m:r>
                      <m:r>
                        <a:rPr lang="sk-SK" sz="2400" i="1" smtClean="0">
                          <a:latin typeface="Cambria Math"/>
                        </a:rPr>
                        <m:t>+25,32∗</m:t>
                      </m:r>
                      <m:r>
                        <a:rPr lang="sk-SK" sz="2400" i="1" smtClean="0">
                          <a:latin typeface="Cambria Math"/>
                        </a:rPr>
                        <m:t>𝐸𝑃𝐼𝑆𝑇</m:t>
                      </m:r>
                      <m:r>
                        <a:rPr lang="sk-SK" sz="240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sk-SK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/>
                            </a:rPr>
                            <m:t>ε</m:t>
                          </m:r>
                        </m:e>
                        <m:sub>
                          <m:r>
                            <a:rPr lang="sk-SK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k-SK" sz="2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k-SK" sz="2400" dirty="0" smtClean="0"/>
              </a:p>
              <a:p>
                <a:pPr marL="0" indent="0" algn="just">
                  <a:buNone/>
                </a:pPr>
                <a:endParaRPr lang="sk-SK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k-SK" sz="2400" i="1">
                          <a:latin typeface="Cambria Math"/>
                        </a:rPr>
                        <m:t>𝑆𝐶𝐼𝐸</m:t>
                      </m:r>
                      <m:r>
                        <a:rPr lang="sk-SK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7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(</m:t>
                          </m:r>
                          <m:r>
                            <a:rPr lang="sk-SK" sz="24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∗</m:t>
                          </m:r>
                          <m:r>
                            <a:rPr lang="sk-SK" sz="24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)+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19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∗</m:t>
                      </m:r>
                      <m:r>
                        <a:rPr lang="sk-SK" sz="2400" i="1">
                          <a:latin typeface="Cambria Math"/>
                        </a:rPr>
                        <m:t>𝐸𝑆𝐶𝑆</m:t>
                      </m:r>
                      <m:r>
                        <a:rPr lang="sk-SK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(</m:t>
                          </m:r>
                          <m:r>
                            <a:rPr lang="sk-SK" sz="24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𝑖</m:t>
                          </m:r>
                          <m:r>
                            <a:rPr lang="sk-SK" sz="2400" i="1">
                              <a:latin typeface="Cambria Math"/>
                            </a:rPr>
                            <m:t>+12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)∗</m:t>
                      </m:r>
                      <m:r>
                        <a:rPr lang="sk-SK" sz="2400" i="1">
                          <a:latin typeface="Cambria Math"/>
                        </a:rPr>
                        <m:t>𝐸𝑆𝐶𝑆</m:t>
                      </m:r>
                      <m:r>
                        <a:rPr lang="sk-SK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31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∗</m:t>
                      </m:r>
                      <m:r>
                        <a:rPr lang="sk-SK" sz="2400" i="1">
                          <a:latin typeface="Cambria Math"/>
                        </a:rPr>
                        <m:t>𝐵𝑆𝑀𝐽</m:t>
                      </m:r>
                      <m:r>
                        <a:rPr lang="sk-SK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𝑖</m:t>
                          </m:r>
                          <m:r>
                            <a:rPr lang="sk-SK" sz="2400" i="1">
                              <a:latin typeface="Cambria Math"/>
                            </a:rPr>
                            <m:t>+24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)∗</m:t>
                      </m:r>
                      <m:r>
                        <a:rPr lang="sk-SK" sz="2400" i="1">
                          <a:latin typeface="Cambria Math"/>
                        </a:rPr>
                        <m:t>𝐵𝑆𝑀𝐽</m:t>
                      </m:r>
                      <m:r>
                        <a:rPr lang="sk-SK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43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∗</m:t>
                      </m:r>
                      <m:r>
                        <a:rPr lang="sk-SK" sz="2400" i="1">
                          <a:latin typeface="Cambria Math"/>
                        </a:rPr>
                        <m:t>𝐸𝑃𝐼𝑆𝑇</m:t>
                      </m:r>
                      <m:r>
                        <a:rPr lang="sk-SK" sz="2400" i="1">
                          <a:latin typeface="Cambria Math"/>
                        </a:rPr>
                        <m:t>+(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𝑖</m:t>
                          </m:r>
                          <m:r>
                            <a:rPr lang="sk-SK" sz="2400" i="1">
                              <a:latin typeface="Cambria Math"/>
                            </a:rPr>
                            <m:t>+36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sk-SK" sz="24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sk-SK" sz="2400" i="1">
                          <a:latin typeface="Cambria Math"/>
                        </a:rPr>
                        <m:t>)∗</m:t>
                      </m:r>
                      <m:r>
                        <a:rPr lang="sk-SK" sz="2400" i="1">
                          <a:latin typeface="Cambria Math"/>
                        </a:rPr>
                        <m:t>𝐸𝑃𝐼𝑆𝑇</m:t>
                      </m:r>
                      <m:r>
                        <a:rPr lang="sk-SK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sk-SK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k-SK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k-SK" sz="2400" i="1">
                          <a:latin typeface="Cambria Math"/>
                        </a:rPr>
                        <m:t>𝑖</m:t>
                      </m:r>
                      <m:r>
                        <a:rPr lang="sk-SK" sz="2400" i="1">
                          <a:latin typeface="Cambria Math"/>
                        </a:rPr>
                        <m:t>, </m:t>
                      </m:r>
                      <m:r>
                        <a:rPr lang="sk-SK" sz="2400" i="1">
                          <a:latin typeface="Cambria Math"/>
                        </a:rPr>
                        <m:t>𝑗</m:t>
                      </m:r>
                      <m:r>
                        <a:rPr lang="sk-SK" sz="2400" i="1">
                          <a:latin typeface="Cambria Math"/>
                        </a:rPr>
                        <m:t>∈</m:t>
                      </m:r>
                      <m:r>
                        <a:rPr lang="sk-SK" sz="2400" i="1">
                          <a:latin typeface="Cambria Math"/>
                        </a:rPr>
                        <m:t>𝑁</m:t>
                      </m:r>
                      <m:r>
                        <a:rPr lang="sk-SK" sz="2400" i="1">
                          <a:latin typeface="Cambria Math"/>
                        </a:rPr>
                        <m:t>;</m:t>
                      </m:r>
                      <m:r>
                        <a:rPr lang="sk-SK" sz="2400" i="1">
                          <a:latin typeface="Cambria Math"/>
                        </a:rPr>
                        <m:t>𝑖</m:t>
                      </m:r>
                      <m:r>
                        <a:rPr lang="sk-SK" sz="2400" i="1">
                          <a:latin typeface="Cambria Math"/>
                        </a:rPr>
                        <m:t>=&lt;8;18&gt;; </m:t>
                      </m:r>
                      <m:r>
                        <a:rPr lang="sk-SK" sz="2400" i="1">
                          <a:latin typeface="Cambria Math"/>
                        </a:rPr>
                        <m:t>𝑗</m:t>
                      </m:r>
                      <m:r>
                        <a:rPr lang="sk-SK" sz="2400" i="1">
                          <a:latin typeface="Cambria Math"/>
                        </a:rPr>
                        <m:t>=&lt;1;11&gt;</m:t>
                      </m:r>
                    </m:oMath>
                  </m:oMathPara>
                </a14:m>
                <a:endParaRPr lang="sk-SK" sz="2400" dirty="0"/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5937523"/>
              </a:xfrm>
              <a:blipFill rotWithShape="1">
                <a:blip r:embed="rId2"/>
                <a:stretch>
                  <a:fillRect l="-14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ovná spojnica 4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277842"/>
              </p:ext>
            </p:extLst>
          </p:nvPr>
        </p:nvGraphicFramePr>
        <p:xfrm>
          <a:off x="1691680" y="3284984"/>
          <a:ext cx="5400600" cy="3312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301"/>
                <a:gridCol w="935490"/>
                <a:gridCol w="921384"/>
                <a:gridCol w="1052055"/>
                <a:gridCol w="947370"/>
              </a:tblGrid>
              <a:tr h="253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priesečník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ESCS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BSMJ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EPIST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Slovenská republika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489,26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22,96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27,48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25,32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Rakúsko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504,02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28,14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18,18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25,62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Česká republika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520,92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29,94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26,27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27,1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Maďarsko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509,12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29,93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28,69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19,86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Poľsko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522,64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25,83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22,31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17,73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Nemecko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530,9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22,96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27,48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25,32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Francúzsko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516,25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38,84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29,78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17,96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Spojené kráľovstvo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503,04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26,08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27,09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27,79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Fínsko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538,43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22,88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29,78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22,47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Estónsko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537,77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21,85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16,78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28,76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Lotyšsko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508,08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18,57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19,3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22,19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Litva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482,39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25,64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24,83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16,21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26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Ďalšie informácie...</a:t>
            </a:r>
            <a:endParaRPr lang="sk-SK" sz="270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172400" cy="31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5831632" y="908720"/>
            <a:ext cx="28083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www.nucem.sk</a:t>
            </a:r>
            <a:endParaRPr lang="sk-SK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4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Ďalšie informácie...</a:t>
            </a:r>
            <a:endParaRPr lang="sk-SK" sz="270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172400" cy="31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5831632" y="908720"/>
            <a:ext cx="28083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www.nucem.sk</a:t>
            </a:r>
            <a:endParaRPr lang="sk-SK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ál 8"/>
          <p:cNvSpPr/>
          <p:nvPr/>
        </p:nvSpPr>
        <p:spPr>
          <a:xfrm>
            <a:off x="7729351" y="3537012"/>
            <a:ext cx="6480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590249" y="4219750"/>
            <a:ext cx="448580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900" b="1" cap="all" dirty="0">
                <a:solidFill>
                  <a:schemeClr val="accent1">
                    <a:lumMod val="75000"/>
                  </a:schemeClr>
                </a:solidFill>
              </a:rPr>
              <a:t>Národná správa PISA 2015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71114" y="4589082"/>
            <a:ext cx="803333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900" b="1" cap="all" dirty="0">
                <a:solidFill>
                  <a:schemeClr val="accent1">
                    <a:lumMod val="75000"/>
                  </a:schemeClr>
                </a:solidFill>
              </a:rPr>
              <a:t>Prvé výsledky z oblasti Finančnej gramotnosti v štúdii PISA 2015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78303" y="4958414"/>
            <a:ext cx="629795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900" b="1" cap="all" dirty="0">
                <a:solidFill>
                  <a:schemeClr val="accent1">
                    <a:lumMod val="75000"/>
                  </a:schemeClr>
                </a:solidFill>
              </a:rPr>
              <a:t>Životná pohoda a prosperita žiaka v štúdii PISA 2015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78303" y="5589691"/>
            <a:ext cx="736612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900" b="1" cap="all" dirty="0" smtClean="0">
                <a:solidFill>
                  <a:schemeClr val="accent6">
                    <a:lumMod val="75000"/>
                  </a:schemeClr>
                </a:solidFill>
              </a:rPr>
              <a:t>Tímové riešenie problémov </a:t>
            </a:r>
            <a:r>
              <a:rPr lang="sk-SK" sz="1900" b="1" cap="all" dirty="0">
                <a:solidFill>
                  <a:schemeClr val="accent6">
                    <a:lumMod val="75000"/>
                  </a:schemeClr>
                </a:solidFill>
              </a:rPr>
              <a:t>v štúdii PISA </a:t>
            </a:r>
            <a:r>
              <a:rPr lang="sk-SK" sz="1900" b="1" cap="all" dirty="0" smtClean="0">
                <a:solidFill>
                  <a:schemeClr val="accent6">
                    <a:lumMod val="75000"/>
                  </a:schemeClr>
                </a:solidFill>
              </a:rPr>
              <a:t>2015 – 21.11.2017</a:t>
            </a:r>
            <a:endParaRPr lang="sk-SK" sz="19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PISA 2018</a:t>
            </a:r>
            <a:endParaRPr lang="sk-SK" sz="270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755576" y="1124744"/>
            <a:ext cx="63367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900" b="1" dirty="0" smtClean="0"/>
              <a:t>Hlavné meranie na Slovensku:</a:t>
            </a:r>
            <a:r>
              <a:rPr lang="sk-SK" sz="1900" b="1" cap="all" dirty="0" smtClean="0">
                <a:solidFill>
                  <a:schemeClr val="accent1">
                    <a:lumMod val="75000"/>
                  </a:schemeClr>
                </a:solidFill>
              </a:rPr>
              <a:t> apríl 2018 </a:t>
            </a:r>
            <a:r>
              <a:rPr lang="sk-SK" sz="1900" b="1" dirty="0" smtClean="0">
                <a:solidFill>
                  <a:schemeClr val="accent1">
                    <a:lumMod val="75000"/>
                  </a:schemeClr>
                </a:solidFill>
              </a:rPr>
              <a:t>(393 škôl)</a:t>
            </a:r>
            <a:endParaRPr lang="sk-SK" sz="1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55576" y="1665263"/>
            <a:ext cx="640871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900" b="1" dirty="0" smtClean="0"/>
              <a:t>Hlavná doména</a:t>
            </a:r>
            <a:r>
              <a:rPr lang="sk-SK" sz="1900" b="1" cap="all" dirty="0" smtClean="0"/>
              <a:t>:</a:t>
            </a:r>
            <a:r>
              <a:rPr lang="sk-SK" sz="1900" b="1" cap="all" dirty="0" smtClean="0">
                <a:solidFill>
                  <a:schemeClr val="accent1">
                    <a:lumMod val="75000"/>
                  </a:schemeClr>
                </a:solidFill>
              </a:rPr>
              <a:t> čitateľská gramotnosť</a:t>
            </a:r>
          </a:p>
          <a:p>
            <a:endParaRPr lang="sk-SK" sz="1900" b="1" cap="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sz="1900" b="1" dirty="0" smtClean="0"/>
              <a:t>Nová doména: </a:t>
            </a:r>
            <a:r>
              <a:rPr lang="sk-SK" sz="1900" b="1" cap="all" dirty="0" smtClean="0">
                <a:solidFill>
                  <a:schemeClr val="accent1">
                    <a:lumMod val="75000"/>
                  </a:schemeClr>
                </a:solidFill>
              </a:rPr>
              <a:t>globálne kompetencie</a:t>
            </a:r>
          </a:p>
          <a:p>
            <a:endParaRPr lang="sk-SK" sz="1900" b="1" cap="al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sz="1900" b="1" dirty="0" smtClean="0"/>
              <a:t>Výsledky: </a:t>
            </a:r>
            <a:r>
              <a:rPr lang="sk-SK" sz="1900" b="1" cap="all" dirty="0" smtClean="0">
                <a:solidFill>
                  <a:schemeClr val="accent1">
                    <a:lumMod val="75000"/>
                  </a:schemeClr>
                </a:solidFill>
              </a:rPr>
              <a:t>2019</a:t>
            </a:r>
            <a:endParaRPr lang="sk-SK" sz="1900" b="1" cap="al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5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539552" y="2130425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Ďakujeme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za pozornosť</a:t>
            </a:r>
          </a:p>
          <a:p>
            <a:endParaRPr lang="sk-SK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6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274"/>
            <a:ext cx="8229600" cy="1143000"/>
          </a:xfrm>
        </p:spPr>
        <p:txBody>
          <a:bodyPr>
            <a:normAutofit/>
          </a:bodyPr>
          <a:lstStyle/>
          <a:p>
            <a:r>
              <a:rPr lang="sk-SK" sz="3000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Štúdia</a:t>
            </a:r>
            <a:r>
              <a:rPr lang="sk-SK" sz="3000" dirty="0" smtClean="0">
                <a:latin typeface="Arial Black" panose="020B0A04020102020204" pitchFamily="34" charset="0"/>
              </a:rPr>
              <a:t> </a:t>
            </a:r>
            <a:r>
              <a:rPr lang="sk-SK" sz="3000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PISA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sk-SK" sz="1900" b="1" cap="all" dirty="0">
                <a:solidFill>
                  <a:schemeClr val="accent1">
                    <a:lumMod val="75000"/>
                  </a:schemeClr>
                </a:solidFill>
              </a:rPr>
              <a:t>Zabezpečenie reprezentatívnej vzorky</a:t>
            </a:r>
          </a:p>
          <a:p>
            <a:pPr lvl="1"/>
            <a:r>
              <a:rPr lang="sk-SK" sz="1900" dirty="0" smtClean="0"/>
              <a:t>približne </a:t>
            </a:r>
            <a:r>
              <a:rPr lang="sk-SK" sz="1900" dirty="0" smtClean="0"/>
              <a:t>6300 žiakov z </a:t>
            </a:r>
            <a:r>
              <a:rPr lang="sk-SK" sz="1900" dirty="0" smtClean="0"/>
              <a:t>292 </a:t>
            </a:r>
            <a:r>
              <a:rPr lang="sk-SK" sz="1900" dirty="0" smtClean="0"/>
              <a:t>škôl</a:t>
            </a:r>
          </a:p>
          <a:p>
            <a:pPr lvl="1"/>
            <a:r>
              <a:rPr lang="sk-SK" sz="1900" dirty="0"/>
              <a:t>c</a:t>
            </a:r>
            <a:r>
              <a:rPr lang="sk-SK" sz="1900" dirty="0" smtClean="0"/>
              <a:t>elá </a:t>
            </a:r>
            <a:r>
              <a:rPr lang="sk-SK" sz="1900" dirty="0" smtClean="0"/>
              <a:t>populácia – 55 000 žiakov</a:t>
            </a:r>
          </a:p>
          <a:p>
            <a:pPr lvl="1"/>
            <a:endParaRPr lang="sk-SK" sz="2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900" b="1" cap="all" dirty="0">
                <a:solidFill>
                  <a:schemeClr val="accent1">
                    <a:lumMod val="75000"/>
                  </a:schemeClr>
                </a:solidFill>
              </a:rPr>
              <a:t>Odhad skóre žiakov</a:t>
            </a:r>
          </a:p>
          <a:p>
            <a:pPr lvl="1"/>
            <a:r>
              <a:rPr lang="sk-SK" sz="1900" dirty="0" err="1"/>
              <a:t>d</a:t>
            </a:r>
            <a:r>
              <a:rPr lang="sk-SK" sz="1900" dirty="0" err="1" smtClean="0"/>
              <a:t>vojparametrický</a:t>
            </a:r>
            <a:r>
              <a:rPr lang="sk-SK" sz="1900" dirty="0" smtClean="0"/>
              <a:t> </a:t>
            </a:r>
            <a:r>
              <a:rPr lang="sk-SK" sz="1900" dirty="0" smtClean="0"/>
              <a:t>IRT odhad</a:t>
            </a:r>
          </a:p>
          <a:p>
            <a:pPr lvl="1"/>
            <a:r>
              <a:rPr lang="sk-SK" sz="1900" dirty="0"/>
              <a:t>s</a:t>
            </a:r>
            <a:r>
              <a:rPr lang="sk-SK" sz="1900" dirty="0" smtClean="0"/>
              <a:t>kóre </a:t>
            </a:r>
            <a:r>
              <a:rPr lang="sk-SK" sz="1900" dirty="0" smtClean="0"/>
              <a:t>žiaka (</a:t>
            </a:r>
            <a:r>
              <a:rPr lang="el-GR" sz="1900" dirty="0" smtClean="0"/>
              <a:t>θ</a:t>
            </a:r>
            <a:r>
              <a:rPr lang="sk-SK" sz="1900" dirty="0" smtClean="0"/>
              <a:t>) je dané obťažnosťou (</a:t>
            </a:r>
            <a:r>
              <a:rPr lang="el-GR" sz="1900" dirty="0" smtClean="0"/>
              <a:t>β</a:t>
            </a:r>
            <a:r>
              <a:rPr lang="sk-SK" sz="1900" dirty="0" smtClean="0"/>
              <a:t>) a diskriminačnou schopnosťou (</a:t>
            </a:r>
            <a:r>
              <a:rPr lang="el-GR" sz="1900" dirty="0" smtClean="0"/>
              <a:t>α</a:t>
            </a:r>
            <a:r>
              <a:rPr lang="sk-SK" sz="1900" dirty="0" smtClean="0"/>
              <a:t>) položiek</a:t>
            </a:r>
          </a:p>
          <a:p>
            <a:pPr lvl="1"/>
            <a:endParaRPr lang="sk-SK" sz="2400" dirty="0" smtClean="0"/>
          </a:p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sk-SK" sz="1900" b="1" cap="all" dirty="0">
                <a:solidFill>
                  <a:schemeClr val="accent1">
                    <a:lumMod val="75000"/>
                  </a:schemeClr>
                </a:solidFill>
              </a:rPr>
              <a:t>Odhad populačných parametrov</a:t>
            </a:r>
          </a:p>
          <a:p>
            <a:pPr lvl="1"/>
            <a:r>
              <a:rPr lang="sk-SK" sz="1900" dirty="0"/>
              <a:t>s</a:t>
            </a:r>
            <a:r>
              <a:rPr lang="sk-SK" sz="1900" dirty="0" smtClean="0"/>
              <a:t>kóre </a:t>
            </a:r>
            <a:r>
              <a:rPr lang="sk-SK" sz="1900" dirty="0" smtClean="0"/>
              <a:t>žiakov je prevážené na základe dizajnu výberovej vzorky</a:t>
            </a:r>
          </a:p>
        </p:txBody>
      </p:sp>
    </p:spTree>
    <p:extLst>
      <p:ext uri="{BB962C8B-B14F-4D97-AF65-F5344CB8AC3E}">
        <p14:creationId xmlns:p14="http://schemas.microsoft.com/office/powerpoint/2010/main" val="140214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Zabezpečenie reprezentatívnej vzorky</a:t>
            </a:r>
            <a:endParaRPr lang="sk-SK" sz="270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97152"/>
          </a:xfrm>
        </p:spPr>
        <p:txBody>
          <a:bodyPr>
            <a:normAutofit fontScale="92500"/>
          </a:bodyPr>
          <a:lstStyle/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sk-SK" sz="2100" b="1" cap="all" dirty="0">
                <a:solidFill>
                  <a:schemeClr val="accent1">
                    <a:lumMod val="75000"/>
                  </a:schemeClr>
                </a:solidFill>
              </a:rPr>
              <a:t>Stratifikovaný dvojstupňový výber</a:t>
            </a:r>
          </a:p>
          <a:p>
            <a:pPr lvl="1"/>
            <a:r>
              <a:rPr lang="sk-SK" sz="2100" dirty="0" smtClean="0"/>
              <a:t>Školy vybrané na základe stratifikačných premenných</a:t>
            </a:r>
          </a:p>
          <a:p>
            <a:pPr lvl="1"/>
            <a:r>
              <a:rPr lang="sk-SK" sz="2100" dirty="0" smtClean="0"/>
              <a:t>Náhodný výber žiakov zo škôl</a:t>
            </a:r>
          </a:p>
          <a:p>
            <a:pPr marL="457200" lvl="1" indent="0">
              <a:buNone/>
            </a:pPr>
            <a:endParaRPr lang="sk-SK" sz="2600" dirty="0" smtClean="0"/>
          </a:p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sk-SK" sz="2100" b="1" cap="all" dirty="0">
                <a:solidFill>
                  <a:schemeClr val="accent1">
                    <a:lumMod val="75000"/>
                  </a:schemeClr>
                </a:solidFill>
              </a:rPr>
              <a:t>Stratifikačné premenné</a:t>
            </a:r>
          </a:p>
          <a:p>
            <a:pPr lvl="1"/>
            <a:r>
              <a:rPr lang="sk-SK" sz="2100" dirty="0" smtClean="0"/>
              <a:t>Typ školy</a:t>
            </a:r>
          </a:p>
          <a:p>
            <a:pPr lvl="1"/>
            <a:r>
              <a:rPr lang="sk-SK" sz="2100" dirty="0" smtClean="0"/>
              <a:t>Región</a:t>
            </a:r>
          </a:p>
          <a:p>
            <a:pPr lvl="1"/>
            <a:r>
              <a:rPr lang="sk-SK" sz="2100" dirty="0" smtClean="0"/>
              <a:t>Kraj</a:t>
            </a:r>
          </a:p>
          <a:p>
            <a:pPr lvl="1"/>
            <a:r>
              <a:rPr lang="sk-SK" sz="2100" dirty="0" smtClean="0"/>
              <a:t>Vyučovací jazyk</a:t>
            </a:r>
          </a:p>
          <a:p>
            <a:pPr lvl="1"/>
            <a:r>
              <a:rPr lang="sk-SK" sz="2100" dirty="0" smtClean="0"/>
              <a:t>Zriaďovateľ </a:t>
            </a:r>
          </a:p>
          <a:p>
            <a:pPr lvl="1"/>
            <a:r>
              <a:rPr lang="sk-SK" sz="2100" dirty="0" smtClean="0"/>
              <a:t>% žiakov, ktorí ukončia školu maturitnou skúškou (SŠ)</a:t>
            </a:r>
          </a:p>
          <a:p>
            <a:pPr lvl="1"/>
            <a:r>
              <a:rPr lang="sk-SK" sz="2100" dirty="0" smtClean="0"/>
              <a:t>% žiakov zo sociálne znevýhodneného prostredia (ZŠ)</a:t>
            </a:r>
          </a:p>
          <a:p>
            <a:pPr lvl="1"/>
            <a:r>
              <a:rPr lang="sk-SK" sz="2100" dirty="0" smtClean="0"/>
              <a:t>% žiakov, ktorí opakovali ročník (ZŠ)</a:t>
            </a:r>
          </a:p>
        </p:txBody>
      </p:sp>
    </p:spTree>
    <p:extLst>
      <p:ext uri="{BB962C8B-B14F-4D97-AF65-F5344CB8AC3E}">
        <p14:creationId xmlns:p14="http://schemas.microsoft.com/office/powerpoint/2010/main" val="85311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sk-SK" sz="2700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Odhad </a:t>
            </a:r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skóre žiakov</a:t>
            </a:r>
            <a:endParaRPr lang="sk-SK" sz="270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2100" b="1" cap="all" dirty="0" err="1">
                <a:solidFill>
                  <a:schemeClr val="accent1">
                    <a:lumMod val="75000"/>
                  </a:schemeClr>
                </a:solidFill>
              </a:rPr>
              <a:t>Dvojparametrický</a:t>
            </a:r>
            <a:r>
              <a:rPr lang="sk-SK" sz="2100" b="1" cap="all" dirty="0">
                <a:solidFill>
                  <a:schemeClr val="accent1">
                    <a:lumMod val="75000"/>
                  </a:schemeClr>
                </a:solidFill>
              </a:rPr>
              <a:t> IRT model</a:t>
            </a:r>
          </a:p>
          <a:p>
            <a:pPr lvl="1"/>
            <a:r>
              <a:rPr lang="sk-SK" sz="1900" dirty="0"/>
              <a:t>p</a:t>
            </a:r>
            <a:r>
              <a:rPr lang="sk-SK" sz="1900" dirty="0" smtClean="0"/>
              <a:t>očiatočné hodnoty parametrov položiek sú získané z tzv. pilotného merania (vzorka cca 3 000 žiakov)</a:t>
            </a:r>
          </a:p>
          <a:p>
            <a:pPr lvl="1"/>
            <a:r>
              <a:rPr lang="sk-SK" sz="1900" dirty="0"/>
              <a:t>k</a:t>
            </a:r>
            <a:r>
              <a:rPr lang="sk-SK" sz="1900" dirty="0" smtClean="0"/>
              <a:t>onečné hodnoty parametrov sú odhadnuté z dát hlavného merania</a:t>
            </a:r>
          </a:p>
          <a:p>
            <a:pPr lvl="1"/>
            <a:r>
              <a:rPr lang="sk-SK" sz="1900" dirty="0"/>
              <a:t>n</a:t>
            </a:r>
            <a:r>
              <a:rPr lang="sk-SK" sz="1900" dirty="0" smtClean="0"/>
              <a:t>ie všetci žiaci riešia všetky a rovnaké položky – skóre žiaka nie je dané (len) počtom správnych odpovedí</a:t>
            </a:r>
          </a:p>
          <a:p>
            <a:pPr lvl="1"/>
            <a:r>
              <a:rPr lang="sk-SK" sz="1900" dirty="0"/>
              <a:t>v</a:t>
            </a:r>
            <a:r>
              <a:rPr lang="sk-SK" sz="1900" dirty="0" smtClean="0"/>
              <a:t>yšší počet riešených položiek znižuje chybu odhadu skóre</a:t>
            </a:r>
          </a:p>
          <a:p>
            <a:pPr lvl="1"/>
            <a:endParaRPr lang="sk-SK" sz="2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2100" b="1" cap="all" dirty="0">
                <a:solidFill>
                  <a:schemeClr val="accent1">
                    <a:lumMod val="75000"/>
                  </a:schemeClr>
                </a:solidFill>
              </a:rPr>
              <a:t>Adaptívne testovanie</a:t>
            </a:r>
          </a:p>
          <a:p>
            <a:pPr lvl="1"/>
            <a:r>
              <a:rPr lang="sk-SK" sz="1900" dirty="0" smtClean="0"/>
              <a:t>bloky položiek zvolené podľa odhadu </a:t>
            </a:r>
            <a:r>
              <a:rPr lang="el-GR" sz="1900" dirty="0" smtClean="0"/>
              <a:t>θ</a:t>
            </a:r>
            <a:r>
              <a:rPr lang="sk-SK" sz="1900" dirty="0" smtClean="0"/>
              <a:t> žiaka</a:t>
            </a:r>
          </a:p>
          <a:p>
            <a:pPr lvl="1"/>
            <a:r>
              <a:rPr lang="sk-SK" sz="1900" dirty="0"/>
              <a:t>d</a:t>
            </a:r>
            <a:r>
              <a:rPr lang="sk-SK" sz="1900" dirty="0" smtClean="0"/>
              <a:t>aný žiak odpovedá na tie položky, ktoré najviac spresňujú odhad jeho skóre</a:t>
            </a:r>
          </a:p>
          <a:p>
            <a:pPr lvl="1"/>
            <a:r>
              <a:rPr lang="sk-SK" sz="1900" dirty="0"/>
              <a:t>ú</a:t>
            </a:r>
            <a:r>
              <a:rPr lang="sk-SK" sz="1900" dirty="0" smtClean="0"/>
              <a:t>vodná fáza implementácie – veľký </a:t>
            </a:r>
            <a:r>
              <a:rPr lang="sk-SK" sz="1900" dirty="0" err="1" smtClean="0"/>
              <a:t>prekryv</a:t>
            </a:r>
            <a:r>
              <a:rPr lang="sk-SK" sz="1900" dirty="0" smtClean="0"/>
              <a:t> medzi blokmi</a:t>
            </a:r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12523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820"/>
            <a:ext cx="8229600" cy="1143000"/>
          </a:xfrm>
        </p:spPr>
        <p:txBody>
          <a:bodyPr>
            <a:normAutofit/>
          </a:bodyPr>
          <a:lstStyle/>
          <a:p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Odhad populačných parametrov</a:t>
            </a:r>
            <a:endParaRPr lang="sk-SK" sz="270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sk-SK" sz="2100" b="1" cap="all" dirty="0">
                <a:solidFill>
                  <a:schemeClr val="accent1">
                    <a:lumMod val="75000"/>
                  </a:schemeClr>
                </a:solidFill>
              </a:rPr>
              <a:t>Váženie skóre</a:t>
            </a:r>
          </a:p>
          <a:p>
            <a:pPr lvl="1"/>
            <a:r>
              <a:rPr lang="sk-SK" sz="1900" dirty="0"/>
              <a:t>n</a:t>
            </a:r>
            <a:r>
              <a:rPr lang="sk-SK" sz="1900" dirty="0" smtClean="0"/>
              <a:t>a základe stratifikačných premenných</a:t>
            </a:r>
          </a:p>
          <a:p>
            <a:pPr lvl="1"/>
            <a:r>
              <a:rPr lang="sk-SK" sz="1900" dirty="0" smtClean="0"/>
              <a:t>každá škola a každý žiak zastupuje presne danú časť populácie 15 ročných žiakov</a:t>
            </a:r>
          </a:p>
          <a:p>
            <a:pPr lvl="1"/>
            <a:r>
              <a:rPr lang="sk-SK" sz="1900" dirty="0" smtClean="0"/>
              <a:t>váhy škôl zodpovedajú dizajnu výberu vzorky</a:t>
            </a:r>
          </a:p>
          <a:p>
            <a:pPr lvl="1"/>
            <a:r>
              <a:rPr lang="sk-SK" sz="1900" dirty="0"/>
              <a:t>v</a:t>
            </a:r>
            <a:r>
              <a:rPr lang="sk-SK" sz="1900" dirty="0" smtClean="0"/>
              <a:t>áhy žiakov zodpovedajú účasti na testovaní a počtu žiakov v školách          s rovnakými vlastnosťami (podľa stratifikačných premenných)</a:t>
            </a:r>
          </a:p>
          <a:p>
            <a:pPr lvl="1"/>
            <a:endParaRPr lang="sk-SK" sz="2400" dirty="0" smtClean="0"/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sk-SK" sz="2100" b="1" cap="all" dirty="0">
                <a:solidFill>
                  <a:schemeClr val="accent1">
                    <a:lumMod val="75000"/>
                  </a:schemeClr>
                </a:solidFill>
              </a:rPr>
              <a:t>Výberová vzorka </a:t>
            </a:r>
            <a:r>
              <a:rPr lang="sk-SK" sz="2100" b="1" cap="all" dirty="0" err="1">
                <a:solidFill>
                  <a:schemeClr val="accent1">
                    <a:lumMod val="75000"/>
                  </a:schemeClr>
                </a:solidFill>
              </a:rPr>
              <a:t>vs</a:t>
            </a:r>
            <a:r>
              <a:rPr lang="sk-SK" sz="2100" b="1" cap="all" dirty="0">
                <a:solidFill>
                  <a:schemeClr val="accent1">
                    <a:lumMod val="75000"/>
                  </a:schemeClr>
                </a:solidFill>
              </a:rPr>
              <a:t>. populácia</a:t>
            </a:r>
          </a:p>
          <a:p>
            <a:pPr lvl="1"/>
            <a:r>
              <a:rPr lang="sk-SK" sz="1900" dirty="0"/>
              <a:t>d</a:t>
            </a:r>
            <a:r>
              <a:rPr lang="sk-SK" sz="1900" dirty="0" smtClean="0"/>
              <a:t>obrý výber stratifikačných premenných a vysoké pokrytie vybratých škôl (minimálne 85%)</a:t>
            </a:r>
          </a:p>
          <a:p>
            <a:pPr lvl="1"/>
            <a:r>
              <a:rPr lang="sk-SK" sz="1900" dirty="0"/>
              <a:t>p</a:t>
            </a:r>
            <a:r>
              <a:rPr lang="sk-SK" sz="1900" dirty="0" smtClean="0"/>
              <a:t>arametre získané z výberového súboru je možné interpretovať ako spoľahlivé populačné parametre</a:t>
            </a:r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34637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sk-SK" sz="2700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Priemerný výkon krajiny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346665"/>
            <a:ext cx="8229600" cy="452596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2100" b="1" cap="all" dirty="0">
                <a:solidFill>
                  <a:schemeClr val="accent1">
                    <a:lumMod val="75000"/>
                  </a:schemeClr>
                </a:solidFill>
              </a:rPr>
              <a:t>Bodový a intervalový odhad</a:t>
            </a:r>
          </a:p>
        </p:txBody>
      </p:sp>
      <p:pic>
        <p:nvPicPr>
          <p:cNvPr id="1026" name="Picture 2" descr="C:\Users\valovic\Desktop\konfer\priem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38878"/>
            <a:ext cx="33432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alovic\Desktop\konfer\priem_chyb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38878"/>
            <a:ext cx="38862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ípka doprava 3"/>
          <p:cNvSpPr/>
          <p:nvPr/>
        </p:nvSpPr>
        <p:spPr>
          <a:xfrm>
            <a:off x="3635896" y="3861048"/>
            <a:ext cx="122413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14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67544" y="128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Krajiny v rebríčku - priemer</a:t>
            </a:r>
            <a:endParaRPr lang="sk-SK" sz="270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050" name="Picture 2" descr="C:\Users\miklovicova\AppData\Local\Microsoft\Windows\Temporary Internet Files\Content.Outlook\WN3H72PU\priemer_gra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56" y="776211"/>
            <a:ext cx="7550644" cy="538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6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klovicova\AppData\Local\Microsoft\Windows\Temporary Internet Files\Content.Outlook\WN3H72PU\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42252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2820"/>
            <a:ext cx="8229600" cy="1143000"/>
          </a:xfrm>
        </p:spPr>
        <p:txBody>
          <a:bodyPr>
            <a:normAutofit/>
          </a:bodyPr>
          <a:lstStyle/>
          <a:p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Krajiny v </a:t>
            </a:r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rebríčku – štandardná chyba odhadu priemeru </a:t>
            </a:r>
            <a:endParaRPr lang="sk-SK" sz="270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820"/>
            <a:ext cx="8229600" cy="1143000"/>
          </a:xfrm>
        </p:spPr>
        <p:txBody>
          <a:bodyPr>
            <a:normAutofit/>
          </a:bodyPr>
          <a:lstStyle/>
          <a:p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Krajiny v </a:t>
            </a:r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rebríčku – 95 % </a:t>
            </a:r>
            <a:r>
              <a:rPr lang="sk-SK" sz="2700" dirty="0" err="1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konfidenčný</a:t>
            </a:r>
            <a:r>
              <a:rPr lang="sk-SK" sz="27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interval</a:t>
            </a:r>
            <a:endParaRPr lang="sk-SK" sz="270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 descr="C:\Users\miklovicova\AppData\Local\Microsoft\Windows\Temporary Internet Files\Content.Outlook\WN3H72PU\C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67" y="980728"/>
            <a:ext cx="7310545" cy="5253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5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ácia vz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 vzor</Template>
  <TotalTime>545</TotalTime>
  <Words>636</Words>
  <Application>Microsoft Office PowerPoint</Application>
  <PresentationFormat>Prezentácia na obrazovke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Prezentácia vzor</vt:lpstr>
      <vt:lpstr>Slovenské školstvo z pohľadu štúdie PISA </vt:lpstr>
      <vt:lpstr>Štúdia PISA</vt:lpstr>
      <vt:lpstr>Zabezpečenie reprezentatívnej vzorky</vt:lpstr>
      <vt:lpstr>Odhad skóre žiakov</vt:lpstr>
      <vt:lpstr>Odhad populačných parametrov</vt:lpstr>
      <vt:lpstr>Priemerný výkon krajiny</vt:lpstr>
      <vt:lpstr>Prezentácia programu PowerPoint</vt:lpstr>
      <vt:lpstr>Krajiny v rebríčku – štandardná chyba odhadu priemeru </vt:lpstr>
      <vt:lpstr>Krajiny v rebríčku – 95 % konfidenčný interval</vt:lpstr>
      <vt:lpstr>Modely vysvetľujúce rozptyl skóre žiakov</vt:lpstr>
      <vt:lpstr>Prezentácia programu PowerPoint</vt:lpstr>
      <vt:lpstr>Ďalšie informácie...</vt:lpstr>
      <vt:lpstr>Ďalšie informácie...</vt:lpstr>
      <vt:lpstr>PISA 2018</vt:lpstr>
      <vt:lpstr>Prezentácia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Medzinárodná štúdia PISA 2015:  rámec, úlohy, analýzy</dc:title>
  <dc:creator>miklovicova</dc:creator>
  <cp:lastModifiedBy>miklovicova</cp:lastModifiedBy>
  <cp:revision>100</cp:revision>
  <dcterms:created xsi:type="dcterms:W3CDTF">2017-05-11T11:09:59Z</dcterms:created>
  <dcterms:modified xsi:type="dcterms:W3CDTF">2017-11-07T07:42:38Z</dcterms:modified>
</cp:coreProperties>
</file>