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handoutMasterIdLst>
    <p:handoutMasterId r:id="rId13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2" r:id="rId10"/>
    <p:sldId id="265" r:id="rId11"/>
    <p:sldId id="268" r:id="rId12"/>
  </p:sldIdLst>
  <p:sldSz cx="9144000" cy="6858000" type="screen4x3"/>
  <p:notesSz cx="992663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CFD0D2"/>
    <a:srgbClr val="00946C"/>
    <a:srgbClr val="93A402"/>
    <a:srgbClr val="B1B2B4"/>
    <a:srgbClr val="D2DAA2"/>
    <a:srgbClr val="009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5400" autoAdjust="0"/>
  </p:normalViewPr>
  <p:slideViewPr>
    <p:cSldViewPr snapToGrid="0">
      <p:cViewPr varScale="1">
        <p:scale>
          <a:sx n="82" d="100"/>
          <a:sy n="82" d="100"/>
        </p:scale>
        <p:origin x="108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997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BA19-CA63-466D-9EEB-D112F844978D}" type="datetimeFigureOut">
              <a:rPr lang="sk-SK" smtClean="0"/>
              <a:t>7.11.2017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22798" y="6513911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A937D-596F-4E68-AF8D-AC19F5CF49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0899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130830" y="-8468"/>
            <a:ext cx="4022475" cy="6866469"/>
            <a:chOff x="5130830" y="-8468"/>
            <a:chExt cx="4022475" cy="6866469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728503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 userDrawn="1"/>
          </p:nvSpPr>
          <p:spPr>
            <a:xfrm>
              <a:off x="8192563" y="-8468"/>
              <a:ext cx="95143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Obrázok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1" y="1307637"/>
            <a:ext cx="1013460" cy="1090136"/>
          </a:xfrm>
          <a:prstGeom prst="rect">
            <a:avLst/>
          </a:prstGeom>
        </p:spPr>
      </p:pic>
      <p:sp>
        <p:nvSpPr>
          <p:cNvPr id="27" name="Rectangle 29"/>
          <p:cNvSpPr/>
          <p:nvPr userDrawn="1"/>
        </p:nvSpPr>
        <p:spPr>
          <a:xfrm>
            <a:off x="8204250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BlokTextu 28"/>
          <p:cNvSpPr txBox="1"/>
          <p:nvPr userDrawn="1"/>
        </p:nvSpPr>
        <p:spPr>
          <a:xfrm>
            <a:off x="508001" y="6352830"/>
            <a:ext cx="84073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350" dirty="0" smtClean="0">
                <a:solidFill>
                  <a:srgbClr val="898989"/>
                </a:solidFill>
              </a:rPr>
              <a:t>1. súkromné gymnázium, Bajkalská 20, Bratislava			</a:t>
            </a:r>
            <a:r>
              <a:rPr lang="sk-SK" sz="1350" baseline="0" dirty="0" smtClean="0">
                <a:solidFill>
                  <a:srgbClr val="898989"/>
                </a:solidFill>
              </a:rPr>
              <a:t>    </a:t>
            </a:r>
            <a:r>
              <a:rPr lang="en-US" sz="1350" baseline="0" dirty="0" smtClean="0">
                <a:solidFill>
                  <a:srgbClr val="898989"/>
                </a:solidFill>
              </a:rPr>
              <a:t>				</a:t>
            </a:r>
            <a:r>
              <a:rPr lang="sk-SK" sz="1350" baseline="0" dirty="0" smtClean="0">
                <a:solidFill>
                  <a:srgbClr val="898989"/>
                </a:solidFill>
              </a:rPr>
              <a:t> </a:t>
            </a:r>
            <a:r>
              <a:rPr lang="sk-SK" sz="1350" dirty="0" smtClean="0">
                <a:solidFill>
                  <a:srgbClr val="898989"/>
                </a:solidFill>
              </a:rPr>
              <a:t>www.1sg.sk</a:t>
            </a:r>
            <a:endParaRPr lang="en-US" sz="135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4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2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59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31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40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99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67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7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0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8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1772" cy="6874935"/>
            <a:chOff x="-8467" y="-8468"/>
            <a:chExt cx="9161772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7720041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9933" y="609600"/>
            <a:ext cx="579737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Rovná spojnica 17"/>
          <p:cNvCxnSpPr/>
          <p:nvPr userDrawn="1"/>
        </p:nvCxnSpPr>
        <p:spPr>
          <a:xfrm flipV="1">
            <a:off x="175260" y="1796299"/>
            <a:ext cx="8139007" cy="52824"/>
          </a:xfrm>
          <a:prstGeom prst="line">
            <a:avLst/>
          </a:prstGeom>
          <a:ln w="101600" cap="flat">
            <a:solidFill>
              <a:srgbClr val="CFD0D2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ok 1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17" y="624472"/>
            <a:ext cx="1013844" cy="1090550"/>
          </a:xfrm>
          <a:prstGeom prst="rect">
            <a:avLst/>
          </a:prstGeom>
        </p:spPr>
      </p:pic>
      <p:sp>
        <p:nvSpPr>
          <p:cNvPr id="20" name="BlokTextu 19"/>
          <p:cNvSpPr txBox="1"/>
          <p:nvPr userDrawn="1"/>
        </p:nvSpPr>
        <p:spPr>
          <a:xfrm>
            <a:off x="508001" y="6352830"/>
            <a:ext cx="81703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350" dirty="0" smtClean="0">
                <a:solidFill>
                  <a:srgbClr val="898989"/>
                </a:solidFill>
              </a:rPr>
              <a:t>1. súkromné gymnázium, Bajkalská 20, Bratislava				</a:t>
            </a:r>
            <a:r>
              <a:rPr lang="sk-SK" sz="1350" baseline="0" dirty="0" smtClean="0">
                <a:solidFill>
                  <a:srgbClr val="898989"/>
                </a:solidFill>
              </a:rPr>
              <a:t>   </a:t>
            </a:r>
            <a:r>
              <a:rPr lang="en-US" sz="1350" baseline="0" dirty="0" smtClean="0">
                <a:solidFill>
                  <a:srgbClr val="898989"/>
                </a:solidFill>
              </a:rPr>
              <a:t>			</a:t>
            </a:r>
            <a:r>
              <a:rPr lang="sk-SK" sz="1350" baseline="0" dirty="0" smtClean="0">
                <a:solidFill>
                  <a:srgbClr val="898989"/>
                </a:solidFill>
              </a:rPr>
              <a:t>  </a:t>
            </a:r>
            <a:r>
              <a:rPr lang="sk-SK" sz="1350" dirty="0" smtClean="0">
                <a:solidFill>
                  <a:srgbClr val="898989"/>
                </a:solidFill>
              </a:rPr>
              <a:t>www.1sg.sk</a:t>
            </a:r>
            <a:endParaRPr lang="en-US" sz="135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8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972" y="2660650"/>
            <a:ext cx="6689758" cy="1234727"/>
          </a:xfrm>
        </p:spPr>
        <p:txBody>
          <a:bodyPr/>
          <a:lstStyle/>
          <a:p>
            <a:r>
              <a:rPr lang="sk-SK" dirty="0" smtClean="0"/>
              <a:t>Testovanie a hodnotenie na 1sg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9292" y="3895377"/>
            <a:ext cx="5012826" cy="822675"/>
          </a:xfrm>
        </p:spPr>
        <p:txBody>
          <a:bodyPr/>
          <a:lstStyle/>
          <a:p>
            <a:r>
              <a:rPr lang="sk-SK" dirty="0" smtClean="0"/>
              <a:t>RNDr. Mária Smreková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73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9933" y="609600"/>
            <a:ext cx="7141385" cy="1320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Časté omyly alebo na čo si dať pozor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Distribúcia bodov: čím ťažšia </a:t>
            </a:r>
            <a:r>
              <a:rPr lang="sk-SK" dirty="0" smtClean="0"/>
              <a:t>úloha, tým </a:t>
            </a:r>
            <a:r>
              <a:rPr lang="sk-SK" dirty="0" smtClean="0"/>
              <a:t>viac bodov pridelím?</a:t>
            </a:r>
          </a:p>
          <a:p>
            <a:r>
              <a:rPr lang="sk-SK" dirty="0" smtClean="0"/>
              <a:t>Má šancu dvojkár, trojkár, štvorkár získať príslušné hodnotenie?</a:t>
            </a:r>
          </a:p>
          <a:p>
            <a:r>
              <a:rPr lang="sk-SK" dirty="0" smtClean="0"/>
              <a:t>Myslíme si, že ľahko vyrobíme varianty s rovnakou obťažnosťou.</a:t>
            </a:r>
          </a:p>
          <a:p>
            <a:r>
              <a:rPr lang="sk-SK" dirty="0" smtClean="0"/>
              <a:t>Ušetrím čas na príprave testu (zvýši </a:t>
            </a:r>
            <a:r>
              <a:rPr lang="sk-SK" dirty="0" smtClean="0"/>
              <a:t>čas </a:t>
            </a:r>
            <a:r>
              <a:rPr lang="sk-SK" dirty="0" smtClean="0"/>
              <a:t>potrebný na administráciu, opravu a hodnotenie).</a:t>
            </a:r>
          </a:p>
          <a:p>
            <a:r>
              <a:rPr lang="sk-SK" dirty="0" smtClean="0"/>
              <a:t>Zlá formulácia často diskriminuje práve šikovného žiaka.</a:t>
            </a:r>
          </a:p>
          <a:p>
            <a:r>
              <a:rPr lang="sk-SK" dirty="0"/>
              <a:t>Uvedomujeme si chybu merania?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1486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Ďakujeme za pozornosť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500" dirty="0">
                <a:solidFill>
                  <a:srgbClr val="92D05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874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Testovanie </a:t>
            </a:r>
            <a:r>
              <a:rPr lang="sk-SK" dirty="0"/>
              <a:t>a </a:t>
            </a:r>
            <a:r>
              <a:rPr lang="sk-SK" dirty="0" smtClean="0"/>
              <a:t>hodnotenie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na </a:t>
            </a:r>
            <a:r>
              <a:rPr lang="sk-SK" dirty="0"/>
              <a:t>1sg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O čom to bude?</a:t>
            </a:r>
          </a:p>
          <a:p>
            <a:endParaRPr lang="sk-SK" dirty="0" smtClean="0"/>
          </a:p>
          <a:p>
            <a:r>
              <a:rPr lang="sk-SK" b="1" dirty="0"/>
              <a:t>O čo nám ide? 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2400" b="1" dirty="0"/>
              <a:t> </a:t>
            </a:r>
          </a:p>
          <a:p>
            <a:pPr marL="0" indent="0">
              <a:buNone/>
            </a:pPr>
            <a:r>
              <a:rPr lang="sk-SK" sz="2400" b="1" dirty="0"/>
              <a:t>o vzdelávanie </a:t>
            </a:r>
            <a:r>
              <a:rPr lang="sk-SK" sz="1500" b="1" dirty="0"/>
              <a:t>a až v poslednom rade  </a:t>
            </a:r>
            <a:r>
              <a:rPr lang="sk-SK" sz="2400" b="1" dirty="0"/>
              <a:t>o kontrolu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523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Naša </a:t>
            </a:r>
            <a:r>
              <a:rPr lang="sk-SK" b="1" dirty="0"/>
              <a:t>skúsenosť: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1277" y="1930400"/>
            <a:ext cx="7782111" cy="4300071"/>
          </a:xfrm>
        </p:spPr>
        <p:txBody>
          <a:bodyPr>
            <a:normAutofit/>
          </a:bodyPr>
          <a:lstStyle/>
          <a:p>
            <a:r>
              <a:rPr lang="sk-SK" dirty="0" smtClean="0"/>
              <a:t>tvoriť </a:t>
            </a:r>
            <a:r>
              <a:rPr lang="sk-SK" dirty="0"/>
              <a:t>testové zadania sa treba poctivo </a:t>
            </a:r>
            <a:r>
              <a:rPr lang="sk-SK" dirty="0" smtClean="0"/>
              <a:t>učiť</a:t>
            </a:r>
            <a:endParaRPr lang="sk-SK" dirty="0"/>
          </a:p>
          <a:p>
            <a:r>
              <a:rPr lang="sk-SK" dirty="0"/>
              <a:t>u</a:t>
            </a:r>
            <a:r>
              <a:rPr lang="sk-SK" dirty="0" smtClean="0"/>
              <a:t>robiť rozhodnutie, ktoré </a:t>
            </a:r>
            <a:r>
              <a:rPr lang="sk-SK" dirty="0"/>
              <a:t>vedomosti, schopnosti, zručnosti a postoje chcem testovať a na akej taxonomickej </a:t>
            </a:r>
            <a:r>
              <a:rPr lang="sk-SK" dirty="0" smtClean="0"/>
              <a:t>úrovni</a:t>
            </a:r>
          </a:p>
          <a:p>
            <a:r>
              <a:rPr lang="sk-SK" dirty="0" smtClean="0"/>
              <a:t>ktorý </a:t>
            </a:r>
            <a:r>
              <a:rPr lang="sk-SK" dirty="0"/>
              <a:t>typ testu chcem </a:t>
            </a:r>
            <a:r>
              <a:rPr lang="sk-SK" dirty="0" smtClean="0"/>
              <a:t>vytvoriť</a:t>
            </a:r>
          </a:p>
          <a:p>
            <a:r>
              <a:rPr lang="sk-SK" dirty="0" smtClean="0"/>
              <a:t>aké </a:t>
            </a:r>
            <a:r>
              <a:rPr lang="sk-SK" dirty="0"/>
              <a:t>formulácie </a:t>
            </a:r>
            <a:r>
              <a:rPr lang="sk-SK" dirty="0" smtClean="0"/>
              <a:t>chcem použiť</a:t>
            </a:r>
          </a:p>
          <a:p>
            <a:r>
              <a:rPr lang="sk-SK" dirty="0" smtClean="0"/>
              <a:t>vyriešiť </a:t>
            </a:r>
            <a:r>
              <a:rPr lang="sk-SK" dirty="0"/>
              <a:t>primeranú grafickú </a:t>
            </a:r>
            <a:r>
              <a:rPr lang="sk-SK" dirty="0" smtClean="0"/>
              <a:t>úpravu</a:t>
            </a:r>
          </a:p>
          <a:p>
            <a:r>
              <a:rPr lang="sk-SK" dirty="0" smtClean="0"/>
              <a:t>vypracovať </a:t>
            </a:r>
            <a:r>
              <a:rPr lang="sk-SK" dirty="0"/>
              <a:t>kľúč správnych </a:t>
            </a:r>
            <a:r>
              <a:rPr lang="sk-SK" dirty="0" smtClean="0"/>
              <a:t>odpovedí</a:t>
            </a:r>
          </a:p>
          <a:p>
            <a:r>
              <a:rPr lang="sk-SK" dirty="0" smtClean="0"/>
              <a:t>vrátiť </a:t>
            </a:r>
            <a:r>
              <a:rPr lang="sk-SK" dirty="0"/>
              <a:t>sa k </a:t>
            </a:r>
            <a:r>
              <a:rPr lang="sk-SK" dirty="0" smtClean="0"/>
              <a:t>úlohám, </a:t>
            </a:r>
            <a:r>
              <a:rPr lang="sk-SK" dirty="0"/>
              <a:t>prizvať oponenta </a:t>
            </a:r>
            <a:r>
              <a:rPr lang="sk-SK" dirty="0" smtClean="0"/>
              <a:t>– kolegu</a:t>
            </a:r>
          </a:p>
          <a:p>
            <a:r>
              <a:rPr lang="sk-SK" dirty="0" smtClean="0"/>
              <a:t>optimalizovať </a:t>
            </a:r>
            <a:r>
              <a:rPr lang="sk-SK" dirty="0"/>
              <a:t>formu </a:t>
            </a:r>
            <a:r>
              <a:rPr lang="sk-SK" dirty="0" smtClean="0"/>
              <a:t>zadania</a:t>
            </a:r>
          </a:p>
          <a:p>
            <a:r>
              <a:rPr lang="sk-SK" dirty="0"/>
              <a:t>e</a:t>
            </a:r>
            <a:r>
              <a:rPr lang="sk-SK" dirty="0" smtClean="0"/>
              <a:t>šte </a:t>
            </a:r>
            <a:r>
              <a:rPr lang="sk-SK" dirty="0"/>
              <a:t>raz sa </a:t>
            </a:r>
            <a:r>
              <a:rPr lang="sk-SK" dirty="0" smtClean="0"/>
              <a:t>vrátiť, </a:t>
            </a:r>
            <a:r>
              <a:rPr lang="sk-SK" dirty="0"/>
              <a:t>stanoviť hodnotenie </a:t>
            </a:r>
            <a:r>
              <a:rPr lang="sk-SK" dirty="0" smtClean="0"/>
              <a:t>(u</a:t>
            </a:r>
            <a:r>
              <a:rPr lang="sk-SK" dirty="0"/>
              <a:t> nás</a:t>
            </a:r>
            <a:r>
              <a:rPr lang="sk-SK" b="1" dirty="0"/>
              <a:t> </a:t>
            </a:r>
            <a:r>
              <a:rPr lang="sk-SK" dirty="0" smtClean="0"/>
              <a:t>percentuálne)</a:t>
            </a:r>
          </a:p>
          <a:p>
            <a:r>
              <a:rPr lang="sk-SK" dirty="0"/>
              <a:t>stanoviť podmienky </a:t>
            </a:r>
            <a:r>
              <a:rPr lang="sk-SK" dirty="0" smtClean="0"/>
              <a:t>realizácie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571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9933" y="600635"/>
            <a:ext cx="6702114" cy="132976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Čo musím urobiť pred zadaním testu  smerom ku žiakom: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k-SK" dirty="0" smtClean="0"/>
          </a:p>
          <a:p>
            <a:pPr lvl="0"/>
            <a:endParaRPr lang="sk-SK" sz="1800" dirty="0"/>
          </a:p>
          <a:p>
            <a:pPr lvl="0"/>
            <a:r>
              <a:rPr lang="sk-SK" sz="1800" dirty="0"/>
              <a:t>naučiť žiakov čítať úlohy s porozumením </a:t>
            </a:r>
          </a:p>
          <a:p>
            <a:endParaRPr lang="sk-SK" sz="1800" dirty="0"/>
          </a:p>
          <a:p>
            <a:endParaRPr lang="sk-SK" sz="1800" dirty="0"/>
          </a:p>
          <a:p>
            <a:r>
              <a:rPr lang="sk-SK" sz="1800" dirty="0"/>
              <a:t>naučiť žiakov </a:t>
            </a:r>
            <a:r>
              <a:rPr lang="sk-SK" sz="1800" dirty="0" smtClean="0"/>
              <a:t>porozumieť výkonovým slovesám </a:t>
            </a:r>
            <a:r>
              <a:rPr lang="sk-SK" sz="1800" dirty="0"/>
              <a:t>a </a:t>
            </a:r>
            <a:r>
              <a:rPr lang="sk-SK" sz="1800" dirty="0" smtClean="0"/>
              <a:t>používať ich</a:t>
            </a:r>
            <a:endParaRPr lang="sk-SK" sz="1800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72415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Náš </a:t>
            </a:r>
            <a:r>
              <a:rPr lang="sk-SK" b="1" dirty="0"/>
              <a:t>systém </a:t>
            </a:r>
            <a:r>
              <a:rPr lang="sk-SK" b="1" dirty="0" smtClean="0"/>
              <a:t>hodnotenia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sz="1500" dirty="0"/>
              <a:t>15% priebežné aktivity – priebežné testy október, november, resp. marec, máj</a:t>
            </a:r>
          </a:p>
          <a:p>
            <a:endParaRPr lang="sk-SK" sz="1500" dirty="0"/>
          </a:p>
          <a:p>
            <a:r>
              <a:rPr lang="sk-SK" sz="1500" dirty="0"/>
              <a:t>100% záverečné aktivity – záverečné testy december január resp. jún</a:t>
            </a:r>
          </a:p>
          <a:p>
            <a:endParaRPr lang="sk-SK" sz="1500" dirty="0"/>
          </a:p>
          <a:p>
            <a:r>
              <a:rPr lang="sk-SK" sz="1500" dirty="0"/>
              <a:t>slovné hodnotenie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788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9933" y="277906"/>
            <a:ext cx="7204138" cy="1652494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Aktivity na hodine, zodpovedajúce  testové zadania a slovné hodnotenie žiaka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Téma </a:t>
            </a:r>
            <a:r>
              <a:rPr lang="sk-SK" dirty="0"/>
              <a:t>hodiny: </a:t>
            </a:r>
            <a:r>
              <a:rPr lang="sk-SK" b="1" dirty="0"/>
              <a:t>Prvky XIV. skupiny Periodického </a:t>
            </a:r>
            <a:r>
              <a:rPr lang="sk-SK" b="1" dirty="0" smtClean="0"/>
              <a:t>systému </a:t>
            </a:r>
            <a:r>
              <a:rPr lang="sk-SK" b="1" dirty="0" smtClean="0"/>
              <a:t>prvkov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Cieľ: </a:t>
            </a:r>
            <a:r>
              <a:rPr lang="sk-SK" dirty="0" smtClean="0"/>
              <a:t>Ktoré kompetencie chcem trénovať?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      Organizovať </a:t>
            </a:r>
            <a:r>
              <a:rPr lang="sk-SK" b="1" dirty="0"/>
              <a:t>súbor údajov,  triediť ich a </a:t>
            </a:r>
            <a:r>
              <a:rPr lang="sk-SK" b="1" dirty="0" smtClean="0"/>
              <a:t>hierarchizovať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Použité metódy: </a:t>
            </a:r>
            <a:r>
              <a:rPr lang="sk-SK" dirty="0" smtClean="0"/>
              <a:t>prípadová </a:t>
            </a:r>
            <a:r>
              <a:rPr lang="sk-SK" dirty="0" smtClean="0"/>
              <a:t>štúdia, </a:t>
            </a:r>
            <a:r>
              <a:rPr lang="sk-SK" dirty="0" smtClean="0"/>
              <a:t>sokratovský </a:t>
            </a:r>
            <a:r>
              <a:rPr lang="sk-SK" dirty="0" smtClean="0"/>
              <a:t>rozhovor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770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Zadanie </a:t>
            </a:r>
            <a:r>
              <a:rPr lang="sk-SK" b="1" dirty="0"/>
              <a:t>v záverečnom teste: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1. </a:t>
            </a:r>
            <a:r>
              <a:rPr lang="sk-SK" dirty="0" smtClean="0"/>
              <a:t>Na základe </a:t>
            </a:r>
            <a:r>
              <a:rPr lang="sk-SK" dirty="0" smtClean="0"/>
              <a:t>postavenia </a:t>
            </a:r>
            <a:r>
              <a:rPr lang="sk-SK" dirty="0"/>
              <a:t>atómu uhlíka v PSP </a:t>
            </a:r>
            <a:r>
              <a:rPr lang="sk-SK" dirty="0" smtClean="0"/>
              <a:t>zakreslite geometriu  </a:t>
            </a:r>
            <a:r>
              <a:rPr lang="sk-SK" dirty="0"/>
              <a:t>molekúl  jeho </a:t>
            </a:r>
            <a:r>
              <a:rPr lang="sk-SK" dirty="0" smtClean="0"/>
              <a:t>oxidov</a:t>
            </a:r>
          </a:p>
          <a:p>
            <a:pPr>
              <a:buAutoNum type="arabicPeriod"/>
            </a:pPr>
            <a:endParaRPr lang="sk-SK" dirty="0"/>
          </a:p>
          <a:p>
            <a:pPr>
              <a:buAutoNum type="arabicPeriod"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2. Prepojte </a:t>
            </a:r>
            <a:r>
              <a:rPr lang="sk-SK" dirty="0"/>
              <a:t>šípkou vlastnosti charakterizujúce CO a CO</a:t>
            </a:r>
            <a:r>
              <a:rPr lang="sk-SK" baseline="-25000" dirty="0"/>
              <a:t>2  </a:t>
            </a:r>
            <a:r>
              <a:rPr lang="sk-SK" dirty="0"/>
              <a:t> z </a:t>
            </a:r>
            <a:r>
              <a:rPr lang="sk-SK" dirty="0" smtClean="0"/>
              <a:t>daného </a:t>
            </a:r>
            <a:r>
              <a:rPr lang="sk-SK" dirty="0"/>
              <a:t>výberu </a:t>
            </a:r>
            <a:endParaRPr lang="sk-SK" dirty="0" smtClean="0"/>
          </a:p>
          <a:p>
            <a:pPr marL="300038" lvl="1" indent="0">
              <a:buNone/>
            </a:pPr>
            <a:r>
              <a:rPr lang="sk-SK" dirty="0"/>
              <a:t>CO               </a:t>
            </a:r>
            <a:r>
              <a:rPr lang="sk-SK" dirty="0" smtClean="0"/>
              <a:t>reakciou </a:t>
            </a:r>
            <a:r>
              <a:rPr lang="sk-SK" dirty="0"/>
              <a:t>s vodou </a:t>
            </a:r>
            <a:r>
              <a:rPr lang="sk-SK" dirty="0" smtClean="0"/>
              <a:t>dáva kyselinu</a:t>
            </a:r>
            <a:r>
              <a:rPr lang="sk-SK" dirty="0"/>
              <a:t>                              </a:t>
            </a:r>
          </a:p>
          <a:p>
            <a:pPr marL="300038" lvl="1" indent="0">
              <a:buNone/>
            </a:pPr>
            <a:r>
              <a:rPr lang="sk-SK" dirty="0"/>
              <a:t>                   </a:t>
            </a:r>
            <a:r>
              <a:rPr lang="sk-SK" dirty="0" smtClean="0"/>
              <a:t>viaže </a:t>
            </a:r>
            <a:r>
              <a:rPr lang="sk-SK" dirty="0"/>
              <a:t>sa na hemoglobín </a:t>
            </a:r>
          </a:p>
          <a:p>
            <a:pPr marL="300038" lvl="1" indent="0">
              <a:buNone/>
            </a:pPr>
            <a:r>
              <a:rPr lang="sk-SK" dirty="0"/>
              <a:t>CO</a:t>
            </a:r>
            <a:r>
              <a:rPr lang="sk-SK" baseline="-25000" dirty="0"/>
              <a:t>2</a:t>
            </a:r>
            <a:r>
              <a:rPr lang="sk-SK" dirty="0"/>
              <a:t>              je nedýchateľný</a:t>
            </a:r>
          </a:p>
          <a:p>
            <a:pPr marL="300038" lvl="1" indent="0">
              <a:buNone/>
            </a:pPr>
            <a:r>
              <a:rPr lang="sk-SK" dirty="0"/>
              <a:t>                   </a:t>
            </a:r>
            <a:r>
              <a:rPr lang="sk-SK" dirty="0"/>
              <a:t> </a:t>
            </a:r>
            <a:r>
              <a:rPr lang="sk-SK" dirty="0" smtClean="0"/>
              <a:t>je </a:t>
            </a:r>
            <a:r>
              <a:rPr lang="sk-SK" dirty="0"/>
              <a:t>jedovatý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684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Formulácia slovného hodnotenia: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sk-SK" dirty="0"/>
              <a:t>v</a:t>
            </a:r>
            <a:r>
              <a:rPr lang="sk-SK" dirty="0" smtClean="0"/>
              <a:t>ie </a:t>
            </a:r>
            <a:r>
              <a:rPr lang="sk-SK" dirty="0"/>
              <a:t>posúdiť kritériá súboru, rozozná spoločné a rozdielne znaky, vie </a:t>
            </a:r>
            <a:r>
              <a:rPr lang="sk-SK" dirty="0" err="1" smtClean="0"/>
              <a:t>štrukturovať</a:t>
            </a:r>
            <a:r>
              <a:rPr lang="sk-SK" dirty="0" smtClean="0"/>
              <a:t> </a:t>
            </a:r>
            <a:r>
              <a:rPr lang="sk-SK" dirty="0"/>
              <a:t>skúmanú </a:t>
            </a:r>
            <a:r>
              <a:rPr lang="sk-SK" dirty="0" smtClean="0"/>
              <a:t>oblasť</a:t>
            </a:r>
          </a:p>
          <a:p>
            <a:pPr lvl="0" fontAlgn="base"/>
            <a:endParaRPr lang="sk-SK" dirty="0" smtClean="0"/>
          </a:p>
          <a:p>
            <a:pPr lvl="0" fontAlgn="base"/>
            <a:r>
              <a:rPr lang="sk-SK" dirty="0"/>
              <a:t>vie </a:t>
            </a:r>
            <a:r>
              <a:rPr lang="sk-SK" dirty="0" smtClean="0"/>
              <a:t>kvantifikovať </a:t>
            </a:r>
            <a:r>
              <a:rPr lang="sk-SK" dirty="0"/>
              <a:t>javy, dobre ich analyzuje a kategorizuje, </a:t>
            </a:r>
            <a:r>
              <a:rPr lang="sk-SK" dirty="0" smtClean="0"/>
              <a:t>má logicko- </a:t>
            </a:r>
            <a:r>
              <a:rPr lang="sk-SK" dirty="0"/>
              <a:t>matematický štýl </a:t>
            </a:r>
            <a:r>
              <a:rPr lang="sk-SK" dirty="0" smtClean="0"/>
              <a:t>učenia</a:t>
            </a:r>
          </a:p>
          <a:p>
            <a:pPr lvl="0" fontAlgn="base"/>
            <a:endParaRPr lang="sk-SK" dirty="0" smtClean="0"/>
          </a:p>
          <a:p>
            <a:pPr lvl="0" fontAlgn="base"/>
            <a:r>
              <a:rPr lang="sk-SK" dirty="0"/>
              <a:t>vie pochopiť užšie aj širšie súvislosti, vie vystihnúť jadro problému, má zmysel pre </a:t>
            </a:r>
            <a:r>
              <a:rPr lang="sk-SK" dirty="0" smtClean="0"/>
              <a:t>podstatu, </a:t>
            </a:r>
            <a:r>
              <a:rPr lang="sk-SK" dirty="0"/>
              <a:t>preniká do vzťahov medzi informáciami, vie ich </a:t>
            </a:r>
            <a:r>
              <a:rPr lang="sk-SK" dirty="0" smtClean="0"/>
              <a:t>kategorizovať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408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Výhody a nevýhody testovania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609599" y="1846730"/>
            <a:ext cx="6347714" cy="4194634"/>
          </a:xfrm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objektívnosť - </a:t>
            </a:r>
            <a:r>
              <a:rPr lang="sk-SK" dirty="0"/>
              <a:t>t</a:t>
            </a:r>
            <a:r>
              <a:rPr lang="sk-SK" dirty="0" smtClean="0"/>
              <a:t>est </a:t>
            </a:r>
            <a:r>
              <a:rPr lang="sk-SK" dirty="0"/>
              <a:t>zabezpečuje rovnaké podmienky pre žiaka aj </a:t>
            </a:r>
            <a:r>
              <a:rPr lang="sk-SK" dirty="0" smtClean="0"/>
              <a:t>učiteľa</a:t>
            </a:r>
          </a:p>
          <a:p>
            <a:r>
              <a:rPr lang="sk-SK" dirty="0"/>
              <a:t>ž</a:t>
            </a:r>
            <a:r>
              <a:rPr lang="sk-SK" dirty="0" smtClean="0"/>
              <a:t>iaci nie </a:t>
            </a:r>
            <a:r>
              <a:rPr lang="sk-SK" dirty="0"/>
              <a:t>sú v strese počas polroka – </a:t>
            </a:r>
            <a:r>
              <a:rPr lang="sk-SK" dirty="0" smtClean="0"/>
              <a:t>proces poznávania je najdôležitejší</a:t>
            </a:r>
            <a:endParaRPr lang="sk-SK" dirty="0"/>
          </a:p>
          <a:p>
            <a:r>
              <a:rPr lang="sk-SK" dirty="0"/>
              <a:t>u</a:t>
            </a:r>
            <a:r>
              <a:rPr lang="sk-SK" dirty="0" smtClean="0"/>
              <a:t>čiteľ rozhoduje o obsahovom a výkonovom štandarde pre túto situáciu a tému</a:t>
            </a:r>
          </a:p>
          <a:p>
            <a:r>
              <a:rPr lang="sk-SK" dirty="0" smtClean="0"/>
              <a:t>organizačná náročnosť</a:t>
            </a:r>
          </a:p>
          <a:p>
            <a:r>
              <a:rPr lang="sk-SK" dirty="0" smtClean="0"/>
              <a:t>časová náročnosť</a:t>
            </a:r>
          </a:p>
          <a:p>
            <a:r>
              <a:rPr lang="sk-SK" dirty="0"/>
              <a:t>u</a:t>
            </a:r>
            <a:r>
              <a:rPr lang="sk-SK" dirty="0" smtClean="0"/>
              <a:t>čiteľ sa učí presnejšie formulovať zadanie</a:t>
            </a:r>
          </a:p>
          <a:p>
            <a:r>
              <a:rPr lang="sk-SK" dirty="0" smtClean="0"/>
              <a:t>žiak sa </a:t>
            </a:r>
            <a:r>
              <a:rPr lang="sk-SK" dirty="0"/>
              <a:t>učí </a:t>
            </a:r>
            <a:r>
              <a:rPr lang="sk-SK" dirty="0" smtClean="0"/>
              <a:t>čítať s porozumením</a:t>
            </a:r>
          </a:p>
          <a:p>
            <a:r>
              <a:rPr lang="sk-SK" dirty="0" smtClean="0"/>
              <a:t>neverbálna pomoc ako pri ústnej skúške je vylúčená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7882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207</Words>
  <Application>Microsoft Office PowerPoint</Application>
  <PresentationFormat>Prezentácia na obrazovke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Fazeta</vt:lpstr>
      <vt:lpstr>Testovanie a hodnotenie na 1sg</vt:lpstr>
      <vt:lpstr>Testovanie a hodnotenie na 1sg</vt:lpstr>
      <vt:lpstr> Naša skúsenosť: </vt:lpstr>
      <vt:lpstr>Čo musím urobiť pred zadaním testu  smerom ku žiakom: </vt:lpstr>
      <vt:lpstr> Náš systém hodnotenia</vt:lpstr>
      <vt:lpstr>Aktivity na hodine, zodpovedajúce  testové zadania a slovné hodnotenie žiaka</vt:lpstr>
      <vt:lpstr> Zadanie v záverečnom teste:</vt:lpstr>
      <vt:lpstr>Formulácia slovného hodnotenia: </vt:lpstr>
      <vt:lpstr> Výhody a nevýhody testovania</vt:lpstr>
      <vt:lpstr> Časté omyly alebo na čo si dať pozor</vt:lpstr>
      <vt:lpstr> Ďakujeme za pozornosť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ucitel</dc:creator>
  <cp:lastModifiedBy>Mária Smreková</cp:lastModifiedBy>
  <cp:revision>35</cp:revision>
  <cp:lastPrinted>2017-11-07T09:19:23Z</cp:lastPrinted>
  <dcterms:created xsi:type="dcterms:W3CDTF">2017-11-02T09:40:49Z</dcterms:created>
  <dcterms:modified xsi:type="dcterms:W3CDTF">2017-11-07T11:58:30Z</dcterms:modified>
</cp:coreProperties>
</file>