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9" r:id="rId1"/>
  </p:sldMasterIdLst>
  <p:notesMasterIdLst>
    <p:notesMasterId r:id="rId38"/>
  </p:notesMasterIdLst>
  <p:handoutMasterIdLst>
    <p:handoutMasterId r:id="rId39"/>
  </p:handoutMasterIdLst>
  <p:sldIdLst>
    <p:sldId id="256" r:id="rId2"/>
    <p:sldId id="460" r:id="rId3"/>
    <p:sldId id="451" r:id="rId4"/>
    <p:sldId id="483" r:id="rId5"/>
    <p:sldId id="452" r:id="rId6"/>
    <p:sldId id="453" r:id="rId7"/>
    <p:sldId id="454" r:id="rId8"/>
    <p:sldId id="455" r:id="rId9"/>
    <p:sldId id="456" r:id="rId10"/>
    <p:sldId id="457" r:id="rId11"/>
    <p:sldId id="458" r:id="rId12"/>
    <p:sldId id="459" r:id="rId13"/>
    <p:sldId id="461" r:id="rId14"/>
    <p:sldId id="462" r:id="rId15"/>
    <p:sldId id="463" r:id="rId16"/>
    <p:sldId id="464" r:id="rId17"/>
    <p:sldId id="465" r:id="rId18"/>
    <p:sldId id="466" r:id="rId19"/>
    <p:sldId id="484" r:id="rId20"/>
    <p:sldId id="468" r:id="rId21"/>
    <p:sldId id="467" r:id="rId22"/>
    <p:sldId id="469" r:id="rId23"/>
    <p:sldId id="471" r:id="rId24"/>
    <p:sldId id="472" r:id="rId25"/>
    <p:sldId id="473" r:id="rId26"/>
    <p:sldId id="474" r:id="rId27"/>
    <p:sldId id="475" r:id="rId28"/>
    <p:sldId id="486" r:id="rId29"/>
    <p:sldId id="476" r:id="rId30"/>
    <p:sldId id="477" r:id="rId31"/>
    <p:sldId id="487" r:id="rId32"/>
    <p:sldId id="478" r:id="rId33"/>
    <p:sldId id="480" r:id="rId34"/>
    <p:sldId id="488" r:id="rId35"/>
    <p:sldId id="485" r:id="rId36"/>
    <p:sldId id="482" r:id="rId37"/>
  </p:sldIdLst>
  <p:sldSz cx="9144000" cy="6858000" type="screen4x3"/>
  <p:notesSz cx="6794500" cy="9982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33" autoAdjust="0"/>
  </p:normalViewPr>
  <p:slideViewPr>
    <p:cSldViewPr>
      <p:cViewPr varScale="1">
        <p:scale>
          <a:sx n="104" d="100"/>
          <a:sy n="104" d="100"/>
        </p:scale>
        <p:origin x="14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8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0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6" y="2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67D09-B6E7-4CE2-BD21-5BC4DE64E3C2}" type="datetimeFigureOut">
              <a:rPr lang="sk-SK" smtClean="0"/>
              <a:pPr/>
              <a:t>16. 11. 2017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6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0F453-813F-4BAD-B231-B0B943FC848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8628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464" cy="501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952" y="1"/>
            <a:ext cx="2944464" cy="501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BD70B-DC8E-4CCD-A092-6B4CA0B66B7F}" type="datetimeFigureOut">
              <a:rPr lang="sk-SK" smtClean="0"/>
              <a:pPr/>
              <a:t>16. 11. 2017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247775"/>
            <a:ext cx="4491038" cy="3370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92" y="4803935"/>
            <a:ext cx="5435600" cy="393049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80782"/>
            <a:ext cx="2944464" cy="501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952" y="9480782"/>
            <a:ext cx="2944464" cy="501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BF8D9-B2B6-456A-826E-CF6F9A73B98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036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5957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SJL</a:t>
            </a:r>
            <a:r>
              <a:rPr lang="sk-SK" dirty="0" smtClean="0"/>
              <a:t>, 4. ročník, máj 2017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8767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5986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0499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SJL</a:t>
            </a:r>
            <a:r>
              <a:rPr lang="sk-SK" dirty="0" smtClean="0"/>
              <a:t>, 4. ročník, máj 2017</a:t>
            </a:r>
          </a:p>
          <a:p>
            <a:r>
              <a:rPr lang="sk-SK" dirty="0" smtClean="0"/>
              <a:t>rovnaká škola, v</a:t>
            </a:r>
            <a:r>
              <a:rPr lang="sk-SK" baseline="0" dirty="0" smtClean="0"/>
              <a:t> </a:t>
            </a:r>
            <a:r>
              <a:rPr lang="sk-SK" baseline="0" dirty="0" err="1" smtClean="0"/>
              <a:t>ind</a:t>
            </a:r>
            <a:r>
              <a:rPr lang="sk-SK" baseline="0" dirty="0" smtClean="0"/>
              <a:t> 2 (porovnanie v rámci SR) dosiahla 8 bodov z 10, v </a:t>
            </a:r>
            <a:r>
              <a:rPr lang="sk-SK" baseline="0" dirty="0" err="1" smtClean="0"/>
              <a:t>ind</a:t>
            </a:r>
            <a:r>
              <a:rPr lang="sk-SK" baseline="0" dirty="0" smtClean="0"/>
              <a:t> 3 (porovnanie v rámci regiónu) dosiahla 10 bodov z 10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0499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5986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5986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5986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5986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5986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MAT, 9. ročník, november</a:t>
            </a:r>
            <a:r>
              <a:rPr lang="sk-SK" baseline="0" dirty="0" smtClean="0"/>
              <a:t> 2016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5362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5957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MAT, 9. ročník, november</a:t>
            </a:r>
            <a:r>
              <a:rPr lang="sk-SK" baseline="0" dirty="0" smtClean="0"/>
              <a:t> 2016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8767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MAT, 8. ročník, november</a:t>
            </a:r>
            <a:r>
              <a:rPr lang="sk-SK" baseline="0" dirty="0" smtClean="0"/>
              <a:t> 2016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8767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5986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5986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MAT, 8. ročník, november 2016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0499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MAT, 8. ročník</a:t>
            </a:r>
            <a:r>
              <a:rPr lang="sk-SK" smtClean="0"/>
              <a:t>, november 2016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0499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59862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5986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51981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598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42685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5986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1145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59862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59862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33326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28299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5957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4268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0083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0685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7578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844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47775"/>
            <a:ext cx="44910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1521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1449158"/>
            <a:ext cx="7929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501" y="5280847"/>
            <a:ext cx="7929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2B18-2609-4B6A-9255-632D48487D83}" type="datetime1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95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4800600"/>
            <a:ext cx="792106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1" y="5367338"/>
            <a:ext cx="7921064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6278-FBD3-4E64-8FA4-5682B01E1491}" type="datetime1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111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1081456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1238502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3" y="4443691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7" y="1081467"/>
            <a:ext cx="28575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8DE3-0708-4509-B5CD-7522336B4A5D}" type="datetime1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4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22" y="2435961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7002" y="2286003"/>
            <a:ext cx="3660225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A0ECA-8384-475F-BD9F-8D8490CF59D5}" type="datetime1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261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92244-E1E1-4267-8E2B-3C731B711310}" type="datetime1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91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9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61" y="586171"/>
            <a:ext cx="1871093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502" y="446089"/>
            <a:ext cx="4958655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495F-D25E-43F6-B36F-D1AFA5C7030A}" type="datetime1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607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5" y="447188"/>
            <a:ext cx="7928999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9" y="2222287"/>
            <a:ext cx="7915931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5BE3-BA38-4E0C-B949-277B247AF32C}" type="datetime1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2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2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2951396"/>
            <a:ext cx="7921064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1" y="5281212"/>
            <a:ext cx="7921064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C1463-E232-4F77-887C-B6E07D942421}" type="datetime1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36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6" y="2222293"/>
            <a:ext cx="3889405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7" y="2222287"/>
            <a:ext cx="3895937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56E0-AFE8-4964-8A2E-0B3BBB75BB9A}" type="datetime1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87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051" y="2174875"/>
            <a:ext cx="389239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751149"/>
            <a:ext cx="3892392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67" y="2174875"/>
            <a:ext cx="389593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7" y="2751149"/>
            <a:ext cx="3895937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569C5-4CD6-4F95-9FC3-ADF67B022066}" type="datetime1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83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B41B-9570-4583-8BE7-2547E297068F}" type="datetime1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48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E632-1102-46D0-A08F-71A30361EF60}" type="datetime1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63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4" y="446098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4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30" y="446099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4" y="2260745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AE818-FDB1-494B-B631-89385215D03D}" type="datetime1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56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48" y="727533"/>
            <a:ext cx="3639741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048" y="2344684"/>
            <a:ext cx="3639741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63" y="6041373"/>
            <a:ext cx="732659" cy="365125"/>
          </a:xfrm>
        </p:spPr>
        <p:txBody>
          <a:bodyPr/>
          <a:lstStyle/>
          <a:p>
            <a:fld id="{2C9D02CD-F654-4453-9923-443E0C4CDA72}" type="datetime1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73"/>
            <a:ext cx="2471560" cy="365125"/>
          </a:xfrm>
        </p:spPr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99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8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505" y="447188"/>
            <a:ext cx="7928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2184404"/>
            <a:ext cx="7922464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636" y="6041373"/>
            <a:ext cx="64832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0969" y="6041373"/>
            <a:ext cx="100778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995F24-FAE9-44A7-969B-826D4C0FFD7A}" type="datetime1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8750" y="5915899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29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hf sldNum="0" hdr="0" dt="0"/>
  <p:txStyles>
    <p:titleStyle>
      <a:lvl1pPr algn="l" defTabSz="457189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94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9993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91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6.jpe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132856"/>
            <a:ext cx="9144000" cy="2304256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3200" dirty="0">
              <a:solidFill>
                <a:schemeClr val="tx1"/>
              </a:solidFill>
            </a:endParaRPr>
          </a:p>
          <a:p>
            <a:pPr algn="ctr"/>
            <a:r>
              <a:rPr lang="sk-SK" sz="3200" i="1" dirty="0" smtClean="0">
                <a:solidFill>
                  <a:schemeClr val="tx1"/>
                </a:solidFill>
              </a:rPr>
              <a:t>Kým nevieme, kde sme </a:t>
            </a:r>
          </a:p>
          <a:p>
            <a:pPr algn="ctr"/>
            <a:r>
              <a:rPr lang="sk-SK" sz="3200" i="1" dirty="0" smtClean="0">
                <a:solidFill>
                  <a:schemeClr val="tx1"/>
                </a:solidFill>
              </a:rPr>
              <a:t>a kam sa chceme dostať, </a:t>
            </a:r>
          </a:p>
          <a:p>
            <a:pPr algn="ctr"/>
            <a:r>
              <a:rPr lang="sk-SK" sz="3200" i="1" dirty="0" smtClean="0">
                <a:solidFill>
                  <a:schemeClr val="tx1"/>
                </a:solidFill>
              </a:rPr>
              <a:t>nemáme ako zistiť, či napredujeme.</a:t>
            </a:r>
            <a:endParaRPr lang="sk-SK" sz="3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72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2400" dirty="0" smtClean="0">
                <a:solidFill>
                  <a:schemeClr val="tx1"/>
                </a:solidFill>
              </a:rPr>
              <a:t>Indikátor 1:</a:t>
            </a:r>
            <a:r>
              <a:rPr lang="sk-SK" sz="3600" dirty="0" smtClean="0">
                <a:solidFill>
                  <a:schemeClr val="tx1"/>
                </a:solidFill>
              </a:rPr>
              <a:t> </a:t>
            </a:r>
            <a:r>
              <a:rPr lang="sk-SK" sz="2400" dirty="0" smtClean="0">
                <a:solidFill>
                  <a:schemeClr val="tx1"/>
                </a:solidFill>
              </a:rPr>
              <a:t>Celková úroveň vedomostí, hodnotenie 7 z 10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2400" dirty="0" smtClean="0">
                <a:solidFill>
                  <a:schemeClr val="tx1"/>
                </a:solidFill>
              </a:rPr>
              <a:t>Indikátor 2:</a:t>
            </a:r>
            <a:r>
              <a:rPr lang="sk-SK" sz="3600" dirty="0" smtClean="0">
                <a:solidFill>
                  <a:schemeClr val="tx1"/>
                </a:solidFill>
              </a:rPr>
              <a:t> </a:t>
            </a:r>
            <a:r>
              <a:rPr lang="sk-SK" sz="2400" dirty="0" smtClean="0">
                <a:solidFill>
                  <a:schemeClr val="tx1"/>
                </a:solidFill>
              </a:rPr>
              <a:t>Porovnanie v rámci SR, hodnotenie 8 z 10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10</a:t>
            </a:fld>
            <a:r>
              <a:rPr lang="sk-SK" sz="1600" dirty="0" smtClean="0"/>
              <a:t>						   EDUMETRIA 2017</a:t>
            </a:r>
            <a:endParaRPr lang="sk-SK" sz="1600" dirty="0"/>
          </a:p>
        </p:txBody>
      </p:sp>
      <p:pic>
        <p:nvPicPr>
          <p:cNvPr id="9" name="Picture 8" descr="Vysved-SJL-4-063_Page_1.jpg"/>
          <p:cNvPicPr>
            <a:picLocks noChangeAspect="1"/>
          </p:cNvPicPr>
          <p:nvPr/>
        </p:nvPicPr>
        <p:blipFill>
          <a:blip r:embed="rId3"/>
          <a:srcRect l="5746" t="67868" r="4230" b="2751"/>
          <a:stretch>
            <a:fillRect/>
          </a:stretch>
        </p:blipFill>
        <p:spPr>
          <a:xfrm>
            <a:off x="222980" y="2204864"/>
            <a:ext cx="888552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5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3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Porovnanie v rámci regiónu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11</a:t>
            </a:fld>
            <a:r>
              <a:rPr lang="sk-SK" sz="1600" dirty="0" smtClean="0"/>
              <a:t>						</a:t>
            </a:r>
            <a:r>
              <a:rPr lang="sk-SK" sz="1600" dirty="0" err="1" smtClean="0"/>
              <a:t>EDUMETRIA</a:t>
            </a:r>
            <a:r>
              <a:rPr lang="sk-SK" sz="1600" dirty="0" smtClean="0"/>
              <a:t>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je odvodený od umiestnenia školy v rebríčku škôl regiónu zostaveného podľa priemernej úspešnosti v teste</a:t>
            </a:r>
            <a:endParaRPr lang="sk-SK" sz="3200" b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na pridelenie bodov sa používa </a:t>
            </a:r>
            <a:r>
              <a:rPr lang="sk-SK" sz="3200" dirty="0" err="1" smtClean="0">
                <a:solidFill>
                  <a:schemeClr val="bg1"/>
                </a:solidFill>
                <a:latin typeface="+mn-lt"/>
              </a:rPr>
              <a:t>percentil</a:t>
            </a: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 školy </a:t>
            </a:r>
            <a:br>
              <a:rPr lang="sk-SK" sz="3200" dirty="0" smtClean="0">
                <a:solidFill>
                  <a:schemeClr val="bg1"/>
                </a:solidFill>
                <a:latin typeface="+mn-lt"/>
              </a:rPr>
            </a:b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v regionálnom rebríčku,</a:t>
            </a: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 teda podiel škôl, ktoré dosiahli horší výsledok ako daná škola</a:t>
            </a:r>
            <a:endParaRPr lang="sk-SK" sz="3200" b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6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3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Porovnanie v rámci regiónu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</a:t>
            </a:r>
            <a:fld id="{F0C34033-0424-431D-AEBE-1BF3C1D94A66}" type="slidenum">
              <a:rPr lang="sk-SK" sz="1600" smtClean="0"/>
              <a:pPr/>
              <a:t>12</a:t>
            </a:fld>
            <a:r>
              <a:rPr lang="sk-SK" sz="1600" dirty="0" smtClean="0"/>
              <a:t>							  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pic>
        <p:nvPicPr>
          <p:cNvPr id="9" name="Picture 8" descr="Výsledky KOMPARO ZŠ89 2015-16.pdf - Adobe Acrobat Pro DC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"/>
          <a:stretch/>
        </p:blipFill>
        <p:spPr>
          <a:xfrm>
            <a:off x="251520" y="2780928"/>
            <a:ext cx="4115863" cy="2572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 t="67850" r="50000" b="11150"/>
          <a:stretch/>
        </p:blipFill>
        <p:spPr>
          <a:xfrm>
            <a:off x="4860032" y="2794803"/>
            <a:ext cx="3795612" cy="253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</a:t>
            </a:r>
            <a:fld id="{F0C34033-0424-431D-AEBE-1BF3C1D94A66}" type="slidenum">
              <a:rPr lang="sk-SK" sz="1600" smtClean="0"/>
              <a:pPr/>
              <a:t>13</a:t>
            </a:fld>
            <a:r>
              <a:rPr lang="sk-SK" sz="1600" dirty="0" smtClean="0"/>
              <a:t>							   EDUMETRIA 2017</a:t>
            </a:r>
            <a:endParaRPr lang="sk-SK" sz="1600" dirty="0"/>
          </a:p>
        </p:txBody>
      </p:sp>
      <p:pic>
        <p:nvPicPr>
          <p:cNvPr id="11" name="Picture 10" descr="Vysved-SJL-4-063_Page_2.jpg"/>
          <p:cNvPicPr>
            <a:picLocks noChangeAspect="1"/>
          </p:cNvPicPr>
          <p:nvPr/>
        </p:nvPicPr>
        <p:blipFill>
          <a:blip r:embed="rId3"/>
          <a:srcRect l="6242" t="13148" r="4772" b="62200"/>
          <a:stretch>
            <a:fillRect/>
          </a:stretch>
        </p:blipFill>
        <p:spPr>
          <a:xfrm>
            <a:off x="107504" y="2420888"/>
            <a:ext cx="9001000" cy="352839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51520" y="548259"/>
            <a:ext cx="8640960" cy="115254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Indikátor 3: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Porovnanie v rámci</a:t>
            </a:r>
            <a:r>
              <a:rPr kumimoji="0" lang="sk-SK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regiónu</a:t>
            </a: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hodnotenie 10 z 10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849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4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Úroveň najlepších žiakov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14</a:t>
            </a:fld>
            <a:r>
              <a:rPr lang="sk-SK" sz="1600" dirty="0" smtClean="0"/>
              <a:t>						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odráža, aký podiel žiakov školy sa umiestnil medzi </a:t>
            </a: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25 % najlepších v SR</a:t>
            </a:r>
            <a:endParaRPr lang="sk-SK" sz="32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nízke hodnotenie znamená, že škola má málo žiakov, ktorí v celoslovenskom meradle patria </a:t>
            </a:r>
            <a:br>
              <a:rPr lang="sk-SK" sz="3200" b="0" dirty="0" smtClean="0">
                <a:solidFill>
                  <a:schemeClr val="bg1"/>
                </a:solidFill>
                <a:latin typeface="+mn-lt"/>
              </a:rPr>
            </a:b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v danom predmete k 25 % najlepších</a:t>
            </a:r>
            <a:endParaRPr lang="sk-SK" sz="3200" b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6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4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Úroveň najlepších žiakov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15</a:t>
            </a:fld>
            <a:r>
              <a:rPr lang="sk-SK" sz="1600" dirty="0" smtClean="0"/>
              <a:t>	     					</a:t>
            </a:r>
            <a:r>
              <a:rPr lang="sk-SK" sz="1600" dirty="0" err="1" smtClean="0"/>
              <a:t>EDUMETRIA</a:t>
            </a:r>
            <a:r>
              <a:rPr lang="sk-SK" sz="1600" dirty="0" smtClean="0"/>
              <a:t>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pic>
        <p:nvPicPr>
          <p:cNvPr id="7" name="Picture 6" descr="Ind 4.jpg"/>
          <p:cNvPicPr>
            <a:picLocks noChangeAspect="1"/>
          </p:cNvPicPr>
          <p:nvPr/>
        </p:nvPicPr>
        <p:blipFill>
          <a:blip r:embed="rId4"/>
          <a:srcRect l="6940" t="5901" r="12879" b="58400"/>
          <a:stretch>
            <a:fillRect/>
          </a:stretch>
        </p:blipFill>
        <p:spPr>
          <a:xfrm>
            <a:off x="1971242" y="2132856"/>
            <a:ext cx="663320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4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Úroveň najlepších žiakov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16</a:t>
            </a:fld>
            <a:r>
              <a:rPr lang="sk-SK" sz="1600" dirty="0" smtClean="0"/>
              <a:t>						</a:t>
            </a:r>
            <a:r>
              <a:rPr lang="sk-SK" sz="1600" dirty="0" err="1" smtClean="0"/>
              <a:t>EDUMETRIA</a:t>
            </a:r>
            <a:r>
              <a:rPr lang="sk-SK" sz="1600" dirty="0" smtClean="0"/>
              <a:t>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pic>
        <p:nvPicPr>
          <p:cNvPr id="7" name="Picture 6" descr="Výsledky KOMPARO ZŠ89 2015-16.pdf - Adobe Acrobat Pro DC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16585" r="3447" b="4390"/>
          <a:stretch/>
        </p:blipFill>
        <p:spPr>
          <a:xfrm>
            <a:off x="323528" y="2348880"/>
            <a:ext cx="4248472" cy="2592288"/>
          </a:xfrm>
          <a:prstGeom prst="rect">
            <a:avLst/>
          </a:prstGeom>
        </p:spPr>
      </p:pic>
      <p:pic>
        <p:nvPicPr>
          <p:cNvPr id="11" name="Picture 10" descr="Ind 4.jpg"/>
          <p:cNvPicPr>
            <a:picLocks noChangeAspect="1"/>
          </p:cNvPicPr>
          <p:nvPr/>
        </p:nvPicPr>
        <p:blipFill>
          <a:blip r:embed="rId5"/>
          <a:srcRect l="6940" t="41600" r="42576" b="52100"/>
          <a:stretch>
            <a:fillRect/>
          </a:stretch>
        </p:blipFill>
        <p:spPr>
          <a:xfrm>
            <a:off x="107504" y="5085184"/>
            <a:ext cx="6528726" cy="1152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5" t="67850" r="5817" b="11150"/>
          <a:stretch/>
        </p:blipFill>
        <p:spPr>
          <a:xfrm>
            <a:off x="5076056" y="2348880"/>
            <a:ext cx="3744416" cy="253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5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Úroveň najslabších žiakov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17</a:t>
            </a:fld>
            <a:r>
              <a:rPr lang="sk-SK" sz="1600" dirty="0" smtClean="0"/>
              <a:t>						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odráža, aký podiel žiakov školy sa umiestnil medzi </a:t>
            </a: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25 % najslabších v SR</a:t>
            </a:r>
            <a:endParaRPr lang="sk-SK" sz="32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nízke hodnotenie znamená, že škola má veľa žiakov, ktorí v celoslovenskom meradle patria </a:t>
            </a:r>
            <a:br>
              <a:rPr lang="sk-SK" sz="3200" b="0" dirty="0" smtClean="0">
                <a:solidFill>
                  <a:schemeClr val="bg1"/>
                </a:solidFill>
                <a:latin typeface="+mn-lt"/>
              </a:rPr>
            </a:b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v danom predmete k 25 % najslabších</a:t>
            </a:r>
            <a:endParaRPr lang="sk-SK" sz="3200" b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6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5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Úroveň najslabších žiakov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18</a:t>
            </a:fld>
            <a:r>
              <a:rPr lang="sk-SK" sz="1600" dirty="0" smtClean="0"/>
              <a:t>						</a:t>
            </a:r>
            <a:r>
              <a:rPr lang="sk-SK" sz="1600" dirty="0" err="1" smtClean="0"/>
              <a:t>EDUMETRIA</a:t>
            </a:r>
            <a:r>
              <a:rPr lang="sk-SK" sz="1600" dirty="0" smtClean="0"/>
              <a:t>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pic>
        <p:nvPicPr>
          <p:cNvPr id="9" name="Picture 8" descr="Výsledky KOMPARO ZŠ89 2015-16.pdf - Adobe Acrobat Pro DC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2420888"/>
            <a:ext cx="4262918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 t="71000" r="50000" b="8000"/>
          <a:stretch/>
        </p:blipFill>
        <p:spPr>
          <a:xfrm>
            <a:off x="4797792" y="2492896"/>
            <a:ext cx="3950672" cy="263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2400" dirty="0" smtClean="0">
                <a:solidFill>
                  <a:schemeClr val="tx1"/>
                </a:solidFill>
              </a:rPr>
              <a:t>Indikátor 4:</a:t>
            </a:r>
            <a:r>
              <a:rPr lang="sk-SK" sz="3600" dirty="0" smtClean="0">
                <a:solidFill>
                  <a:schemeClr val="tx1"/>
                </a:solidFill>
              </a:rPr>
              <a:t> </a:t>
            </a:r>
            <a:r>
              <a:rPr lang="sk-SK" sz="2400" dirty="0" smtClean="0">
                <a:solidFill>
                  <a:schemeClr val="tx1"/>
                </a:solidFill>
              </a:rPr>
              <a:t>Úroveň najlepších žiakov, hodnotenie 4 z 10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2400" dirty="0" smtClean="0">
                <a:solidFill>
                  <a:schemeClr val="tx1"/>
                </a:solidFill>
              </a:rPr>
              <a:t>Indikátor 5:</a:t>
            </a:r>
            <a:r>
              <a:rPr lang="sk-SK" sz="3600" dirty="0" smtClean="0">
                <a:solidFill>
                  <a:schemeClr val="tx1"/>
                </a:solidFill>
              </a:rPr>
              <a:t> </a:t>
            </a:r>
            <a:r>
              <a:rPr lang="sk-SK" sz="2400" dirty="0" smtClean="0">
                <a:solidFill>
                  <a:schemeClr val="tx1"/>
                </a:solidFill>
              </a:rPr>
              <a:t>Úroveň najslabších žiakov, hodnotenie 6 z 10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19</a:t>
            </a:fld>
            <a:r>
              <a:rPr lang="sk-SK" sz="1600" dirty="0" smtClean="0"/>
              <a:t>						</a:t>
            </a:r>
            <a:r>
              <a:rPr lang="sk-SK" sz="1600" dirty="0" err="1" smtClean="0"/>
              <a:t>EDUMETRIA</a:t>
            </a:r>
            <a:r>
              <a:rPr lang="sk-SK" sz="1600" dirty="0" smtClean="0"/>
              <a:t> 2017</a:t>
            </a:r>
            <a:endParaRPr lang="sk-SK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t="18500" r="5431" b="50000"/>
          <a:stretch/>
        </p:blipFill>
        <p:spPr>
          <a:xfrm>
            <a:off x="539552" y="2276872"/>
            <a:ext cx="8064896" cy="410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2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196975"/>
            <a:ext cx="9144000" cy="1727969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>
              <a:spcAft>
                <a:spcPts val="4800"/>
              </a:spcAft>
            </a:pPr>
            <a:r>
              <a:rPr lang="sk-SK" dirty="0" smtClean="0">
                <a:solidFill>
                  <a:schemeClr val="tx1"/>
                </a:solidFill>
                <a:latin typeface="+mj-lt"/>
              </a:rPr>
              <a:t>Čo sa školy o sebe dozvedajú</a:t>
            </a:r>
            <a:r>
              <a:rPr lang="sk-SK" dirty="0">
                <a:solidFill>
                  <a:schemeClr val="tx1"/>
                </a:solidFill>
                <a:latin typeface="+mj-lt"/>
              </a:rPr>
              <a:t/>
            </a:r>
            <a:br>
              <a:rPr lang="sk-SK" dirty="0">
                <a:solidFill>
                  <a:schemeClr val="tx1"/>
                </a:solidFill>
                <a:latin typeface="+mj-lt"/>
              </a:rPr>
            </a:br>
            <a:r>
              <a:rPr lang="sk-SK" dirty="0" smtClean="0">
                <a:solidFill>
                  <a:schemeClr val="tx1"/>
                </a:solidFill>
                <a:latin typeface="+mj-lt"/>
              </a:rPr>
              <a:t>z výsledkov testovania </a:t>
            </a:r>
            <a:r>
              <a:rPr lang="sk-SK" dirty="0" err="1" smtClean="0">
                <a:solidFill>
                  <a:schemeClr val="tx1"/>
                </a:solidFill>
                <a:latin typeface="+mj-lt"/>
              </a:rPr>
              <a:t>KOMPARO</a:t>
            </a:r>
            <a:endParaRPr lang="sk-SK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00153" y="4566670"/>
            <a:ext cx="4320480" cy="1925383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3200" dirty="0" smtClean="0">
              <a:solidFill>
                <a:schemeClr val="tx1"/>
              </a:solidFill>
            </a:endParaRPr>
          </a:p>
          <a:p>
            <a:pPr algn="r"/>
            <a:endParaRPr lang="sk-SK" sz="3200" dirty="0">
              <a:solidFill>
                <a:schemeClr val="tx1"/>
              </a:solidFill>
            </a:endParaRPr>
          </a:p>
          <a:p>
            <a:pPr algn="r"/>
            <a:r>
              <a:rPr lang="sk-SK" sz="3200" dirty="0" smtClean="0">
                <a:solidFill>
                  <a:schemeClr val="tx1"/>
                </a:solidFill>
              </a:rPr>
              <a:t>Alena Bastlová</a:t>
            </a:r>
          </a:p>
          <a:p>
            <a:pPr algn="r"/>
            <a:r>
              <a:rPr lang="sk-SK" sz="3200" dirty="0" smtClean="0">
                <a:solidFill>
                  <a:schemeClr val="tx1"/>
                </a:solidFill>
              </a:rPr>
              <a:t>Roman Farnbauer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085184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2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2400" dirty="0" smtClean="0">
                <a:solidFill>
                  <a:schemeClr val="tx1"/>
                </a:solidFill>
              </a:rPr>
              <a:t>Indikátor 4:</a:t>
            </a:r>
            <a:r>
              <a:rPr lang="sk-SK" sz="3600" dirty="0" smtClean="0">
                <a:solidFill>
                  <a:schemeClr val="tx1"/>
                </a:solidFill>
              </a:rPr>
              <a:t> </a:t>
            </a:r>
            <a:r>
              <a:rPr lang="sk-SK" sz="2400" dirty="0" smtClean="0">
                <a:solidFill>
                  <a:schemeClr val="tx1"/>
                </a:solidFill>
              </a:rPr>
              <a:t>Úroveň najlepších žiakov, hodnotenie 10 z 10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2400" dirty="0" smtClean="0">
                <a:solidFill>
                  <a:schemeClr val="tx1"/>
                </a:solidFill>
              </a:rPr>
              <a:t>Indikátor 5:</a:t>
            </a:r>
            <a:r>
              <a:rPr lang="sk-SK" sz="3600" dirty="0" smtClean="0">
                <a:solidFill>
                  <a:schemeClr val="tx1"/>
                </a:solidFill>
              </a:rPr>
              <a:t> </a:t>
            </a:r>
            <a:r>
              <a:rPr lang="sk-SK" sz="2400" dirty="0" smtClean="0">
                <a:solidFill>
                  <a:schemeClr val="tx1"/>
                </a:solidFill>
              </a:rPr>
              <a:t>Úroveň najslabších žiakov, hodnotenie 10 z 10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34551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20</a:t>
            </a:fld>
            <a:r>
              <a:rPr lang="sk-SK" sz="1600" dirty="0" smtClean="0"/>
              <a:t>						</a:t>
            </a:r>
            <a:r>
              <a:rPr lang="sk-SK" sz="1600" dirty="0" err="1" smtClean="0"/>
              <a:t>EDUMETRIA</a:t>
            </a:r>
            <a:r>
              <a:rPr lang="sk-SK" sz="1600" dirty="0" smtClean="0"/>
              <a:t> 2017</a:t>
            </a:r>
            <a:endParaRPr lang="sk-SK" sz="1600" dirty="0"/>
          </a:p>
        </p:txBody>
      </p:sp>
      <p:pic>
        <p:nvPicPr>
          <p:cNvPr id="7" name="Picture 6" descr="MAT9_261_top Ind 4 a 5.jpg"/>
          <p:cNvPicPr>
            <a:picLocks noChangeAspect="1"/>
          </p:cNvPicPr>
          <p:nvPr/>
        </p:nvPicPr>
        <p:blipFill>
          <a:blip r:embed="rId3"/>
          <a:srcRect l="5943" t="18900" r="4913" b="50651"/>
          <a:stretch>
            <a:fillRect/>
          </a:stretch>
        </p:blipFill>
        <p:spPr>
          <a:xfrm>
            <a:off x="370101" y="2276872"/>
            <a:ext cx="8491720" cy="410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5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2400" dirty="0" smtClean="0">
                <a:solidFill>
                  <a:schemeClr val="tx1"/>
                </a:solidFill>
              </a:rPr>
              <a:t>Indikátor 4:</a:t>
            </a:r>
            <a:r>
              <a:rPr lang="sk-SK" sz="3600" dirty="0" smtClean="0">
                <a:solidFill>
                  <a:schemeClr val="tx1"/>
                </a:solidFill>
              </a:rPr>
              <a:t> </a:t>
            </a:r>
            <a:r>
              <a:rPr lang="sk-SK" sz="2400" dirty="0" smtClean="0">
                <a:solidFill>
                  <a:schemeClr val="tx1"/>
                </a:solidFill>
              </a:rPr>
              <a:t>Úroveň najlepších žiakov, hodnotenie 1 z 10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2400" dirty="0" smtClean="0">
                <a:solidFill>
                  <a:schemeClr val="tx1"/>
                </a:solidFill>
              </a:rPr>
              <a:t>Indikátor 5:</a:t>
            </a:r>
            <a:r>
              <a:rPr lang="sk-SK" sz="3600" dirty="0" smtClean="0">
                <a:solidFill>
                  <a:schemeClr val="tx1"/>
                </a:solidFill>
              </a:rPr>
              <a:t> </a:t>
            </a:r>
            <a:r>
              <a:rPr lang="sk-SK" sz="2400" dirty="0" smtClean="0">
                <a:solidFill>
                  <a:schemeClr val="tx1"/>
                </a:solidFill>
              </a:rPr>
              <a:t>Úroveň najslabších žiakov, hodnotenie 1 z 10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21</a:t>
            </a:fld>
            <a:r>
              <a:rPr lang="sk-SK" sz="1600" dirty="0" smtClean="0"/>
              <a:t>						</a:t>
            </a:r>
            <a:r>
              <a:rPr lang="sk-SK" sz="1600" dirty="0" err="1" smtClean="0"/>
              <a:t>EDUMETRIA</a:t>
            </a:r>
            <a:r>
              <a:rPr lang="sk-SK" sz="1600" dirty="0" smtClean="0"/>
              <a:t> 2017</a:t>
            </a:r>
            <a:endParaRPr lang="sk-SK" sz="1600" dirty="0"/>
          </a:p>
        </p:txBody>
      </p:sp>
      <p:pic>
        <p:nvPicPr>
          <p:cNvPr id="6" name="Picture 5" descr="Mat8_008_extrem Ind 4 a 5.jpg"/>
          <p:cNvPicPr>
            <a:picLocks noChangeAspect="1"/>
          </p:cNvPicPr>
          <p:nvPr/>
        </p:nvPicPr>
        <p:blipFill>
          <a:blip r:embed="rId3"/>
          <a:srcRect l="5943" t="18900" r="4913" b="50651"/>
          <a:stretch>
            <a:fillRect/>
          </a:stretch>
        </p:blipFill>
        <p:spPr>
          <a:xfrm>
            <a:off x="179512" y="2276872"/>
            <a:ext cx="849197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5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6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Využitie potenciálu žiakov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22</a:t>
            </a:fld>
            <a:r>
              <a:rPr lang="sk-SK" sz="1600" dirty="0" smtClean="0"/>
              <a:t>						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odráža porovnanie výsledku školy s výsledkami iných zúčastnených škôl, ktorých žiaci majú približne </a:t>
            </a: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rovnaké všeobecné študijné predpoklady (VŠP)</a:t>
            </a:r>
            <a:endParaRPr lang="sk-SK" sz="32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nízke hodnotenie znamená, že iné školy </a:t>
            </a:r>
            <a:br>
              <a:rPr lang="sk-SK" sz="3200" b="0" dirty="0" smtClean="0">
                <a:solidFill>
                  <a:schemeClr val="bg1"/>
                </a:solidFill>
                <a:latin typeface="+mn-lt"/>
              </a:rPr>
            </a:b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s rovnako disponovanými žiakmi dosiahli v teste lepšie výsledky</a:t>
            </a:r>
            <a:endParaRPr lang="sk-SK" sz="3200" b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6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6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Využitie potenciálu žiakov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23</a:t>
            </a:fld>
            <a:r>
              <a:rPr lang="sk-SK" sz="1600" dirty="0" smtClean="0"/>
              <a:t>						</a:t>
            </a:r>
            <a:r>
              <a:rPr lang="sk-SK" sz="1600" dirty="0" err="1" smtClean="0"/>
              <a:t>EDUMETRIA</a:t>
            </a:r>
            <a:r>
              <a:rPr lang="sk-SK" sz="1600" dirty="0" smtClean="0"/>
              <a:t>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pic>
        <p:nvPicPr>
          <p:cNvPr id="10" name="Picture 9" descr="Výsledky KOMPARO ZŠ89 2015-16.pdf - Adobe Acrobat Pro DC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3" y="2451402"/>
            <a:ext cx="4369445" cy="26642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1000" r="6164" b="8000"/>
          <a:stretch/>
        </p:blipFill>
        <p:spPr>
          <a:xfrm>
            <a:off x="4860032" y="2595418"/>
            <a:ext cx="3888432" cy="263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</a:t>
            </a:r>
            <a:fld id="{F0C34033-0424-431D-AEBE-1BF3C1D94A66}" type="slidenum">
              <a:rPr lang="sk-SK" sz="1600" smtClean="0"/>
              <a:pPr/>
              <a:t>24</a:t>
            </a:fld>
            <a:r>
              <a:rPr lang="sk-SK" sz="1600" dirty="0" smtClean="0"/>
              <a:t>							   EDUMETRIA 2017</a:t>
            </a:r>
            <a:endParaRPr lang="sk-SK" sz="16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51520" y="548259"/>
            <a:ext cx="8640960" cy="115254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Indikátor 6: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Využitie potenciálu žiakov, hodnotenie 1 z 10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Mat8_008 Ind 6.jpg"/>
          <p:cNvPicPr>
            <a:picLocks noChangeAspect="1"/>
          </p:cNvPicPr>
          <p:nvPr/>
        </p:nvPicPr>
        <p:blipFill>
          <a:blip r:embed="rId3"/>
          <a:srcRect l="5428" t="61087" r="5428" b="4851"/>
          <a:stretch>
            <a:fillRect/>
          </a:stretch>
        </p:blipFill>
        <p:spPr>
          <a:xfrm>
            <a:off x="683568" y="2276872"/>
            <a:ext cx="772449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</a:t>
            </a:r>
            <a:fld id="{F0C34033-0424-431D-AEBE-1BF3C1D94A66}" type="slidenum">
              <a:rPr lang="sk-SK" sz="1600" smtClean="0"/>
              <a:pPr/>
              <a:t>25</a:t>
            </a:fld>
            <a:r>
              <a:rPr lang="sk-SK" sz="1600" dirty="0" smtClean="0"/>
              <a:t>							   EDUMETRIA 2017</a:t>
            </a:r>
            <a:endParaRPr lang="sk-SK" sz="16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51520" y="548259"/>
            <a:ext cx="8640960" cy="115254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Indikátor 6: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Využitie potenciálu žiakov, hodnotenie 10 z 10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Mat8_148 Ind 6.jpg"/>
          <p:cNvPicPr>
            <a:picLocks noChangeAspect="1"/>
          </p:cNvPicPr>
          <p:nvPr/>
        </p:nvPicPr>
        <p:blipFill>
          <a:blip r:embed="rId3"/>
          <a:srcRect l="5428" t="61115" r="5428" b="4990"/>
          <a:stretch>
            <a:fillRect/>
          </a:stretch>
        </p:blipFill>
        <p:spPr>
          <a:xfrm>
            <a:off x="683568" y="2276872"/>
            <a:ext cx="762883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7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Medziročná zmena / škola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26</a:t>
            </a:fld>
            <a:r>
              <a:rPr lang="sk-SK" sz="1600" dirty="0" smtClean="0"/>
              <a:t>						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1520" y="2276872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odráža porovnanie </a:t>
            </a:r>
            <a:r>
              <a:rPr lang="sk-SK" sz="3200" b="0" dirty="0" err="1" smtClean="0">
                <a:solidFill>
                  <a:schemeClr val="bg1"/>
                </a:solidFill>
                <a:latin typeface="+mn-lt"/>
              </a:rPr>
              <a:t>percentilu</a:t>
            </a: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 žiakov toho istého ročníka v dvoch za sebou idúcich testovaniach </a:t>
            </a:r>
            <a:r>
              <a:rPr lang="sk-SK" sz="3200" b="0" dirty="0" err="1" smtClean="0">
                <a:solidFill>
                  <a:schemeClr val="bg1"/>
                </a:solidFill>
                <a:latin typeface="+mn-lt"/>
              </a:rPr>
              <a:t>KOMPARO</a:t>
            </a:r>
            <a:endParaRPr lang="sk-SK" sz="32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ide o medziročné porovnanie výsledkov rovnakého ročníka, ale fyzicky iných žiakov</a:t>
            </a: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pokiaľ sa škola na predchádzajúcom testovaní nezúčastnila, nie je v tomto indikátore hodnotená</a:t>
            </a: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sz="3200" b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6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7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Medziročná zmena / škola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27</a:t>
            </a:fld>
            <a:r>
              <a:rPr lang="sk-SK" sz="1600" dirty="0" smtClean="0"/>
              <a:t>						</a:t>
            </a:r>
            <a:r>
              <a:rPr lang="sk-SK" sz="1600" dirty="0" err="1" smtClean="0"/>
              <a:t>EDUMETRIA</a:t>
            </a:r>
            <a:r>
              <a:rPr lang="sk-SK" sz="1600" dirty="0" smtClean="0"/>
              <a:t>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37400" r="50000" b="41601"/>
          <a:stretch/>
        </p:blipFill>
        <p:spPr>
          <a:xfrm>
            <a:off x="251520" y="2672762"/>
            <a:ext cx="4158694" cy="2772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 t="65750" r="50000" b="13251"/>
          <a:stretch/>
        </p:blipFill>
        <p:spPr>
          <a:xfrm>
            <a:off x="4572000" y="2700328"/>
            <a:ext cx="4248472" cy="283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7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Medziročná zmena / škola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28</a:t>
            </a:fld>
            <a:r>
              <a:rPr lang="sk-SK" sz="1600" dirty="0" smtClean="0"/>
              <a:t>						</a:t>
            </a:r>
            <a:r>
              <a:rPr lang="sk-SK" sz="1600" dirty="0" err="1" smtClean="0"/>
              <a:t>EDUMETRIA</a:t>
            </a:r>
            <a:r>
              <a:rPr lang="sk-SK" sz="1600" dirty="0" smtClean="0"/>
              <a:t>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20601" r="5430" b="51050"/>
          <a:stretch/>
        </p:blipFill>
        <p:spPr>
          <a:xfrm>
            <a:off x="27731" y="2276872"/>
            <a:ext cx="9088538" cy="40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6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8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Medziročná zmena / žiaci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29</a:t>
            </a:fld>
            <a:r>
              <a:rPr lang="sk-SK" sz="1600" dirty="0" smtClean="0"/>
              <a:t>						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1520" y="2276872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odráža porovnanie </a:t>
            </a:r>
            <a:r>
              <a:rPr lang="sk-SK" sz="3200" b="0" dirty="0" err="1" smtClean="0">
                <a:solidFill>
                  <a:schemeClr val="bg1"/>
                </a:solidFill>
                <a:latin typeface="+mn-lt"/>
              </a:rPr>
              <a:t>percentilu</a:t>
            </a: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 tých istých žiakov v dvoch za sebou idúcich testovaniach </a:t>
            </a:r>
            <a:r>
              <a:rPr lang="sk-SK" sz="3200" b="0" dirty="0" err="1" smtClean="0">
                <a:solidFill>
                  <a:schemeClr val="bg1"/>
                </a:solidFill>
                <a:latin typeface="+mn-lt"/>
              </a:rPr>
              <a:t>KOMPARO</a:t>
            </a:r>
            <a:endParaRPr lang="sk-SK" sz="32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v danom roku a v konkrétnom predmete porovnávame výkon šiestakov s ich výkonom, keď boli štvrtákmi, výkon ôsmakov s ich výkonom, keď boli šiestakmi a výkon deviatakov s ich výkonom, keď boli ôsmakmi</a:t>
            </a:r>
            <a:endParaRPr lang="sk-SK" sz="3200" b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6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nezávislý systém hodnotenia škôl organizovaný spoločnosťou </a:t>
            </a:r>
            <a:r>
              <a:rPr lang="sk-SK" sz="3200" dirty="0" err="1" smtClean="0">
                <a:solidFill>
                  <a:schemeClr val="bg1"/>
                </a:solidFill>
                <a:latin typeface="+mn-lt"/>
              </a:rPr>
              <a:t>EXAM</a:t>
            </a: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sk-SK" sz="3200" dirty="0" err="1" smtClean="0">
                <a:solidFill>
                  <a:schemeClr val="bg1"/>
                </a:solidFill>
                <a:latin typeface="+mn-lt"/>
              </a:rPr>
              <a:t>testing</a:t>
            </a:r>
            <a:endParaRPr lang="sk-SK" sz="3200" dirty="0">
              <a:solidFill>
                <a:schemeClr val="bg1"/>
              </a:solidFill>
              <a:latin typeface="+mn-lt"/>
            </a:endParaRP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beží od novembra 2005 (13. školský rok)</a:t>
            </a:r>
            <a:endParaRPr lang="sk-SK" sz="3200" dirty="0">
              <a:solidFill>
                <a:schemeClr val="bg1"/>
              </a:solidFill>
              <a:latin typeface="+mn-lt"/>
            </a:endParaRP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pravidelné testovanie žiakov ZŠ a </a:t>
            </a:r>
            <a:r>
              <a:rPr lang="sk-SK" sz="3200" dirty="0" err="1" smtClean="0">
                <a:solidFill>
                  <a:schemeClr val="bg1"/>
                </a:solidFill>
                <a:latin typeface="+mn-lt"/>
              </a:rPr>
              <a:t>OG</a:t>
            </a:r>
            <a:r>
              <a:rPr lang="sk-SK" sz="32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sk-SK" sz="3200" dirty="0" smtClean="0">
                <a:solidFill>
                  <a:schemeClr val="bg1"/>
                </a:solidFill>
                <a:latin typeface="+mn-lt"/>
              </a:rPr>
            </a:b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v niekoľkých bodoch ich vzdelávacej dráhy</a:t>
            </a:r>
            <a:br>
              <a:rPr lang="sk-SK" sz="3200" dirty="0" smtClean="0">
                <a:solidFill>
                  <a:schemeClr val="bg1"/>
                </a:solidFill>
                <a:latin typeface="+mn-lt"/>
              </a:rPr>
            </a:b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(4., 6., 8., 9. ročník)</a:t>
            </a:r>
            <a:endParaRPr lang="sk-SK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Čo je </a:t>
            </a:r>
            <a:r>
              <a:rPr lang="sk-SK" sz="3600" dirty="0" err="1" smtClean="0">
                <a:solidFill>
                  <a:schemeClr val="tx1"/>
                </a:solidFill>
              </a:rPr>
              <a:t>KOMPARO</a:t>
            </a:r>
            <a:r>
              <a:rPr lang="sk-SK" sz="3600" dirty="0" smtClean="0">
                <a:solidFill>
                  <a:schemeClr val="tx1"/>
                </a:solidFill>
              </a:rPr>
              <a:t>?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3</a:t>
            </a:fld>
            <a:r>
              <a:rPr lang="sk-SK" sz="1600" dirty="0" smtClean="0"/>
              <a:t>							  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173" y="312027"/>
            <a:ext cx="1115708" cy="144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8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hodnota 5,5 znamená rovnaké umiestnenie, vyššie hodnoty znamenajú zlepšenie, nižšie zhoršenie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8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Medziročná zmena / žiaci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30</a:t>
            </a:fld>
            <a:r>
              <a:rPr lang="sk-SK" sz="1600" dirty="0" smtClean="0"/>
              <a:t>						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0" t="37400" r="5851" b="41601"/>
          <a:stretch/>
        </p:blipFill>
        <p:spPr>
          <a:xfrm>
            <a:off x="251520" y="3491540"/>
            <a:ext cx="4104456" cy="2772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750" r="6215" b="13251"/>
          <a:stretch/>
        </p:blipFill>
        <p:spPr>
          <a:xfrm>
            <a:off x="4644008" y="3501008"/>
            <a:ext cx="4176464" cy="283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8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Medziročná zmena / žiaci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31</a:t>
            </a:fld>
            <a:r>
              <a:rPr lang="sk-SK" sz="1600" dirty="0" smtClean="0"/>
              <a:t>						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13420" r="12936" b="55201"/>
          <a:stretch/>
        </p:blipFill>
        <p:spPr>
          <a:xfrm>
            <a:off x="880724" y="2241922"/>
            <a:ext cx="7219668" cy="406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204864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Odráža mieru súladu medzi výsledkami žiakov</a:t>
            </a:r>
            <a:br>
              <a:rPr lang="sk-SK" sz="3200" b="0" dirty="0" smtClean="0">
                <a:solidFill>
                  <a:schemeClr val="bg1"/>
                </a:solidFill>
                <a:latin typeface="+mn-lt"/>
              </a:rPr>
            </a:b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v teste a známkami, ktoré mali z daného predmetu na poslednom vysvedčení.</a:t>
            </a: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predpokladaná úspešnosť</a:t>
            </a: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skutočná úspešnosť</a:t>
            </a:r>
          </a:p>
          <a:p>
            <a:pPr indent="-457189">
              <a:spcAft>
                <a:spcPts val="600"/>
              </a:spcAft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Ak bola skutočná úspešnosť vyššia ako predpokladaná, je interná klasifikácia na danej škole prísnejšia ako na iných školách.</a:t>
            </a:r>
          </a:p>
          <a:p>
            <a:pPr>
              <a:spcAft>
                <a:spcPts val="600"/>
              </a:spcAft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9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Primeranosť klasifikácie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32</a:t>
            </a:fld>
            <a:r>
              <a:rPr lang="sk-SK" sz="1600" dirty="0" smtClean="0"/>
              <a:t>						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b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9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Primeranosť klasifikácie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33</a:t>
            </a:fld>
            <a:r>
              <a:rPr lang="sk-SK" sz="1600" dirty="0" smtClean="0"/>
              <a:t>						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6" t="18204" r="6412" b="62114"/>
          <a:stretch/>
        </p:blipFill>
        <p:spPr>
          <a:xfrm>
            <a:off x="3936170" y="2505881"/>
            <a:ext cx="4800932" cy="31310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40550" r="50000" b="30051"/>
          <a:stretch/>
        </p:blipFill>
        <p:spPr>
          <a:xfrm>
            <a:off x="272439" y="2397530"/>
            <a:ext cx="3496840" cy="32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b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9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Primeranosť klasifikácie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34</a:t>
            </a:fld>
            <a:r>
              <a:rPr lang="sk-SK" sz="1600" dirty="0" smtClean="0"/>
              <a:t>						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71000" r="50000" b="8000"/>
          <a:stretch/>
        </p:blipFill>
        <p:spPr>
          <a:xfrm>
            <a:off x="1490945" y="2204864"/>
            <a:ext cx="6162110" cy="42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6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/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Zhrnutie výsledkov školy</a:t>
            </a:r>
            <a:endParaRPr lang="sk-SK" sz="36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35</a:t>
            </a:fld>
            <a:r>
              <a:rPr lang="sk-SK" sz="1600" dirty="0" smtClean="0"/>
              <a:t>						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6" t="23750" r="10075" b="58405"/>
          <a:stretch/>
        </p:blipFill>
        <p:spPr>
          <a:xfrm>
            <a:off x="3347864" y="3172560"/>
            <a:ext cx="2664297" cy="2200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3" t="23750" r="9969" b="57993"/>
          <a:stretch/>
        </p:blipFill>
        <p:spPr>
          <a:xfrm>
            <a:off x="179512" y="2348880"/>
            <a:ext cx="2808312" cy="237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7" t="23750" r="9508" b="57754"/>
          <a:stretch/>
        </p:blipFill>
        <p:spPr>
          <a:xfrm>
            <a:off x="6300192" y="2348880"/>
            <a:ext cx="2736304" cy="2248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7" t="41935" r="8402" b="54200"/>
          <a:stretch/>
        </p:blipFill>
        <p:spPr>
          <a:xfrm>
            <a:off x="172242" y="5472102"/>
            <a:ext cx="6495258" cy="95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437112"/>
            <a:ext cx="9144000" cy="1728192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k-SK" sz="3200" i="1" dirty="0" err="1" smtClean="0">
                <a:solidFill>
                  <a:srgbClr val="FFFFFF"/>
                </a:solidFill>
                <a:latin typeface="Calibri"/>
              </a:rPr>
              <a:t>www.komparo.sk</a:t>
            </a:r>
            <a:endParaRPr lang="sk-SK" sz="3200" i="1" dirty="0" smtClean="0">
              <a:solidFill>
                <a:srgbClr val="FFFFFF"/>
              </a:solidFill>
              <a:latin typeface="Calibri"/>
            </a:endParaRPr>
          </a:p>
          <a:p>
            <a:pPr algn="ctr"/>
            <a:r>
              <a:rPr lang="sk-SK" sz="3200" i="1" dirty="0" smtClean="0">
                <a:solidFill>
                  <a:srgbClr val="FFFFFF"/>
                </a:solidFill>
                <a:latin typeface="Calibri"/>
              </a:rPr>
              <a:t>komparo@exam.sk</a:t>
            </a:r>
          </a:p>
          <a:p>
            <a:pPr algn="r"/>
            <a:endParaRPr lang="sk-SK" sz="3200" dirty="0">
              <a:solidFill>
                <a:schemeClr val="tx1"/>
              </a:solidFill>
            </a:endParaRPr>
          </a:p>
          <a:p>
            <a:pPr algn="ctr"/>
            <a:endParaRPr lang="sk-SK" sz="2800" i="1" dirty="0" smtClean="0">
              <a:solidFill>
                <a:srgbClr val="FFFFFF"/>
              </a:solidFill>
              <a:latin typeface="Calibri"/>
            </a:endParaRPr>
          </a:p>
          <a:p>
            <a:pPr algn="ctr"/>
            <a:endParaRPr lang="sk-SK" sz="2800" i="1" dirty="0" smtClean="0">
              <a:solidFill>
                <a:srgbClr val="FFFFFF"/>
              </a:solidFill>
              <a:latin typeface="Calibri"/>
            </a:endParaRPr>
          </a:p>
          <a:p>
            <a:pPr algn="ctr"/>
            <a:r>
              <a:rPr lang="sk-SK" sz="2800" i="1" dirty="0" smtClean="0">
                <a:solidFill>
                  <a:srgbClr val="FFFFFF"/>
                </a:solidFill>
                <a:latin typeface="Calibri"/>
              </a:rPr>
              <a:t>													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268760"/>
            <a:ext cx="9144000" cy="1872208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3200" dirty="0">
              <a:solidFill>
                <a:schemeClr val="tx1"/>
              </a:solidFill>
            </a:endParaRPr>
          </a:p>
          <a:p>
            <a:pPr algn="ctr"/>
            <a:r>
              <a:rPr lang="sk-SK" sz="8000" dirty="0" smtClean="0">
                <a:solidFill>
                  <a:srgbClr val="FFFFFF"/>
                </a:solidFill>
                <a:latin typeface="Calibri"/>
              </a:rPr>
              <a:t>ĎAKUJEME</a:t>
            </a:r>
          </a:p>
        </p:txBody>
      </p:sp>
    </p:spTree>
    <p:extLst>
      <p:ext uri="{BB962C8B-B14F-4D97-AF65-F5344CB8AC3E}">
        <p14:creationId xmlns:p14="http://schemas.microsoft.com/office/powerpoint/2010/main" val="60472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v </a:t>
            </a:r>
            <a:r>
              <a:rPr lang="sk-SK" sz="3200" dirty="0">
                <a:solidFill>
                  <a:schemeClr val="bg1"/>
                </a:solidFill>
                <a:latin typeface="+mn-lt"/>
              </a:rPr>
              <a:t>každom testovanom predmete sledujeme</a:t>
            </a:r>
            <a:br>
              <a:rPr lang="sk-SK" sz="3200" dirty="0">
                <a:solidFill>
                  <a:schemeClr val="bg1"/>
                </a:solidFill>
                <a:latin typeface="+mn-lt"/>
              </a:rPr>
            </a:br>
            <a:r>
              <a:rPr lang="sk-SK" sz="3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deväť </a:t>
            </a:r>
            <a:r>
              <a:rPr lang="sk-SK" sz="32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indikátorov</a:t>
            </a:r>
            <a:endParaRPr lang="sk-SK" sz="32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v </a:t>
            </a:r>
            <a:r>
              <a:rPr lang="sk-SK" sz="3200" dirty="0">
                <a:solidFill>
                  <a:schemeClr val="bg1"/>
                </a:solidFill>
                <a:latin typeface="+mn-lt"/>
              </a:rPr>
              <a:t>každom môže škola získať </a:t>
            </a:r>
            <a:r>
              <a:rPr lang="sk-SK" sz="3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1 – 10 bodov</a:t>
            </a: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škola </a:t>
            </a:r>
            <a:r>
              <a:rPr lang="sk-SK" sz="3200" dirty="0">
                <a:solidFill>
                  <a:schemeClr val="bg1"/>
                </a:solidFill>
                <a:latin typeface="+mn-lt"/>
              </a:rPr>
              <a:t>môže </a:t>
            </a: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získať celkovo maximálne </a:t>
            </a:r>
            <a:r>
              <a:rPr lang="sk-SK" sz="3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90 </a:t>
            </a:r>
            <a:r>
              <a:rPr lang="sk-SK" sz="32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bodov</a:t>
            </a: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škola </a:t>
            </a:r>
            <a:r>
              <a:rPr lang="sk-SK" sz="3200" dirty="0">
                <a:solidFill>
                  <a:schemeClr val="bg1"/>
                </a:solidFill>
                <a:latin typeface="+mn-lt"/>
              </a:rPr>
              <a:t>môže </a:t>
            </a: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získať celkovo minimálne </a:t>
            </a:r>
            <a:r>
              <a:rPr lang="sk-SK" sz="32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9 </a:t>
            </a:r>
            <a:r>
              <a:rPr lang="sk-SK" sz="3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bodov</a:t>
            </a: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sz="32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tx1"/>
                </a:solidFill>
              </a:rPr>
              <a:t>KOMPARO</a:t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Spôsob hodnotenia škôl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4</a:t>
            </a:fld>
            <a:r>
              <a:rPr lang="sk-SK" sz="1600" dirty="0" smtClean="0"/>
              <a:t>							  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173" y="312027"/>
            <a:ext cx="1115708" cy="144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2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4941168"/>
            <a:ext cx="8640960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Indikátor 1 je odvodený od </a:t>
            </a: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priemernej úspešnosti (žiakov) školy</a:t>
            </a: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 z daného predmetu.</a:t>
            </a:r>
            <a:endParaRPr lang="sk-SK" sz="3200" b="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1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Celková úroveň vedomostí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5</a:t>
            </a:fld>
            <a:r>
              <a:rPr lang="sk-SK" sz="1600" dirty="0" smtClean="0"/>
              <a:t>							  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pic>
        <p:nvPicPr>
          <p:cNvPr id="9" name="Picture 8" descr="Ind 1-1.jpg"/>
          <p:cNvPicPr>
            <a:picLocks noChangeAspect="1"/>
          </p:cNvPicPr>
          <p:nvPr/>
        </p:nvPicPr>
        <p:blipFill>
          <a:blip r:embed="rId4"/>
          <a:srcRect l="6940" t="6951" r="17334" b="77299"/>
          <a:stretch>
            <a:fillRect/>
          </a:stretch>
        </p:blipFill>
        <p:spPr>
          <a:xfrm>
            <a:off x="179512" y="2204864"/>
            <a:ext cx="8699582" cy="255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5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1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Celková úroveň vedomostí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6</a:t>
            </a:fld>
            <a:r>
              <a:rPr lang="sk-SK" sz="1600" dirty="0" smtClean="0"/>
              <a:t>							  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pic>
        <p:nvPicPr>
          <p:cNvPr id="10" name="Picture 9" descr="Výsledky KOMPARO ZŠ89 2015-16.pdf - Adobe Acrobat Pro DC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586" y="3284984"/>
            <a:ext cx="4201390" cy="2664296"/>
          </a:xfrm>
          <a:prstGeom prst="rect">
            <a:avLst/>
          </a:prstGeom>
        </p:spPr>
      </p:pic>
      <p:pic>
        <p:nvPicPr>
          <p:cNvPr id="14" name="Picture 13" descr="Ind 1-2.jpg"/>
          <p:cNvPicPr>
            <a:picLocks noChangeAspect="1"/>
          </p:cNvPicPr>
          <p:nvPr/>
        </p:nvPicPr>
        <p:blipFill>
          <a:blip r:embed="rId5"/>
          <a:srcRect l="9128" t="20600" r="51485" b="77411"/>
          <a:stretch>
            <a:fillRect/>
          </a:stretch>
        </p:blipFill>
        <p:spPr>
          <a:xfrm>
            <a:off x="179512" y="6021288"/>
            <a:ext cx="4032448" cy="288032"/>
          </a:xfrm>
          <a:prstGeom prst="rect">
            <a:avLst/>
          </a:prstGeom>
        </p:spPr>
      </p:pic>
      <p:pic>
        <p:nvPicPr>
          <p:cNvPr id="15" name="Picture 14" descr="Ind 1-2.jpg"/>
          <p:cNvPicPr>
            <a:picLocks noChangeAspect="1"/>
          </p:cNvPicPr>
          <p:nvPr/>
        </p:nvPicPr>
        <p:blipFill>
          <a:blip r:embed="rId6"/>
          <a:srcRect l="6824" t="7884" r="17334" b="84649"/>
          <a:stretch>
            <a:fillRect/>
          </a:stretch>
        </p:blipFill>
        <p:spPr>
          <a:xfrm>
            <a:off x="107504" y="2254240"/>
            <a:ext cx="7920880" cy="11027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t="76936" r="50716"/>
          <a:stretch/>
        </p:blipFill>
        <p:spPr>
          <a:xfrm>
            <a:off x="4639386" y="3438895"/>
            <a:ext cx="4066714" cy="281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2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Porovnanie v rámci SR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7</a:t>
            </a:fld>
            <a:r>
              <a:rPr lang="sk-SK" sz="1600" dirty="0" smtClean="0"/>
              <a:t>							  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1520" y="2348880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je odvodený od umiestnenia školy v rebríčku škôl zostaveného podľa priemernej úspešnosti </a:t>
            </a:r>
            <a:br>
              <a:rPr lang="sk-SK" sz="3200" b="0" dirty="0" smtClean="0">
                <a:solidFill>
                  <a:schemeClr val="bg1"/>
                </a:solidFill>
                <a:latin typeface="+mn-lt"/>
              </a:rPr>
            </a:b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v danom predmete</a:t>
            </a:r>
            <a:endParaRPr lang="sk-SK" sz="3200" b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na pridelenie bodov sa používa </a:t>
            </a:r>
            <a:r>
              <a:rPr lang="sk-SK" sz="3200" dirty="0" err="1" smtClean="0">
                <a:solidFill>
                  <a:schemeClr val="bg1"/>
                </a:solidFill>
                <a:latin typeface="+mn-lt"/>
              </a:rPr>
              <a:t>percentil</a:t>
            </a: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 školy </a:t>
            </a:r>
            <a:br>
              <a:rPr lang="sk-SK" sz="3200" dirty="0" smtClean="0">
                <a:solidFill>
                  <a:schemeClr val="bg1"/>
                </a:solidFill>
                <a:latin typeface="+mn-lt"/>
              </a:rPr>
            </a:br>
            <a:r>
              <a:rPr lang="sk-SK" sz="3200" dirty="0" smtClean="0">
                <a:solidFill>
                  <a:schemeClr val="bg1"/>
                </a:solidFill>
                <a:latin typeface="+mn-lt"/>
              </a:rPr>
              <a:t>v celoslovenskom rebríčku,</a:t>
            </a:r>
            <a:r>
              <a:rPr lang="sk-SK" sz="3200" b="0" dirty="0" smtClean="0">
                <a:solidFill>
                  <a:schemeClr val="bg1"/>
                </a:solidFill>
                <a:latin typeface="+mn-lt"/>
              </a:rPr>
              <a:t> teda podiel škôl, ktoré dosiahli horší výsledok ako daná škola</a:t>
            </a:r>
            <a:endParaRPr lang="sk-SK" sz="3200" b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616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2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Porovnanie v rámci SR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8</a:t>
            </a:fld>
            <a:r>
              <a:rPr lang="sk-SK" sz="1600" dirty="0" smtClean="0"/>
              <a:t>							  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pic>
        <p:nvPicPr>
          <p:cNvPr id="9" name="Picture 8" descr="Ind 2.jpg"/>
          <p:cNvPicPr>
            <a:picLocks noChangeAspect="1"/>
          </p:cNvPicPr>
          <p:nvPr/>
        </p:nvPicPr>
        <p:blipFill>
          <a:blip r:embed="rId4"/>
          <a:srcRect l="6940" t="5901" r="18818" b="67849"/>
          <a:stretch>
            <a:fillRect/>
          </a:stretch>
        </p:blipFill>
        <p:spPr>
          <a:xfrm>
            <a:off x="179512" y="2276872"/>
            <a:ext cx="763284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Indikátor 2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Porovnanie v rámci SR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solidFill>
            <a:schemeClr val="accent1"/>
          </a:solidFill>
        </p:spPr>
        <p:txBody>
          <a:bodyPr/>
          <a:lstStyle/>
          <a:p>
            <a:r>
              <a:rPr lang="en-US" sz="1600" dirty="0" smtClean="0"/>
              <a:t>EXAM testing, </a:t>
            </a:r>
            <a:r>
              <a:rPr lang="en-US" sz="1600" dirty="0" err="1" smtClean="0"/>
              <a:t>spol</a:t>
            </a:r>
            <a:r>
              <a:rPr lang="en-US" sz="1600" dirty="0" smtClean="0"/>
              <a:t>. s r. o.</a:t>
            </a:r>
            <a:r>
              <a:rPr lang="sk-SK" sz="1600" dirty="0"/>
              <a:t> </a:t>
            </a:r>
            <a:r>
              <a:rPr lang="sk-SK" sz="1600" dirty="0" smtClean="0"/>
              <a:t>					       </a:t>
            </a:r>
            <a:fld id="{F0C34033-0424-431D-AEBE-1BF3C1D94A66}" type="slidenum">
              <a:rPr lang="sk-SK" sz="1600" smtClean="0"/>
              <a:pPr/>
              <a:t>9</a:t>
            </a:fld>
            <a:r>
              <a:rPr lang="sk-SK" sz="1600" dirty="0" smtClean="0"/>
              <a:t>							   EDUMETRIA 2017</a:t>
            </a:r>
            <a:endParaRPr lang="sk-SK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9" y="278181"/>
            <a:ext cx="1497858" cy="1422627"/>
          </a:xfrm>
          <a:prstGeom prst="rect">
            <a:avLst/>
          </a:prstGeom>
        </p:spPr>
      </p:pic>
      <p:pic>
        <p:nvPicPr>
          <p:cNvPr id="9" name="Picture 8" descr="Výsledky KOMPARO ZŠ89 2015-16.pdf - Adobe Acrobat Pro DC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2348880"/>
            <a:ext cx="4145854" cy="2664296"/>
          </a:xfrm>
          <a:prstGeom prst="rect">
            <a:avLst/>
          </a:prstGeom>
        </p:spPr>
      </p:pic>
      <p:pic>
        <p:nvPicPr>
          <p:cNvPr id="12" name="Picture 11" descr="Ind 2-2.jpg"/>
          <p:cNvPicPr>
            <a:picLocks noChangeAspect="1"/>
          </p:cNvPicPr>
          <p:nvPr/>
        </p:nvPicPr>
        <p:blipFill>
          <a:blip r:embed="rId5"/>
          <a:srcRect l="6940" t="34250" r="51485" b="59450"/>
          <a:stretch>
            <a:fillRect/>
          </a:stretch>
        </p:blipFill>
        <p:spPr>
          <a:xfrm>
            <a:off x="107504" y="5131475"/>
            <a:ext cx="5184576" cy="1110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7" t="76686" r="5751" b="840"/>
          <a:stretch/>
        </p:blipFill>
        <p:spPr>
          <a:xfrm>
            <a:off x="4932040" y="2388067"/>
            <a:ext cx="3744416" cy="274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uotable">
  <a:themeElements>
    <a:clrScheme name="Paleta EDUMETRI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4627</TotalTime>
  <Words>883</Words>
  <Application>Microsoft Office PowerPoint</Application>
  <PresentationFormat>On-screen Show (4:3)</PresentationFormat>
  <Paragraphs>156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Cambria</vt:lpstr>
      <vt:lpstr>Trebuchet MS</vt:lpstr>
      <vt:lpstr>Wingdings 2</vt:lpstr>
      <vt:lpstr>Quotable</vt:lpstr>
      <vt:lpstr>PowerPoint Presentation</vt:lpstr>
      <vt:lpstr>Čo sa školy o sebe dozvedajú z výsledkov testovania KOMPARO</vt:lpstr>
      <vt:lpstr> Čo je KOMPARO?</vt:lpstr>
      <vt:lpstr>KOMPARO Spôsob hodnotenia škôl </vt:lpstr>
      <vt:lpstr>Indikátor 1 Celková úroveň vedomostí</vt:lpstr>
      <vt:lpstr>Indikátor 1 Celková úroveň vedomostí</vt:lpstr>
      <vt:lpstr>Indikátor 2 Porovnanie v rámci SR</vt:lpstr>
      <vt:lpstr>Indikátor 2 Porovnanie v rámci SR</vt:lpstr>
      <vt:lpstr>Indikátor 2 Porovnanie v rámci SR</vt:lpstr>
      <vt:lpstr>Indikátor 1: Celková úroveň vedomostí, hodnotenie 7 z 10 Indikátor 2: Porovnanie v rámci SR, hodnotenie 8 z 10</vt:lpstr>
      <vt:lpstr>Indikátor 3  Porovnanie v rámci regiónu</vt:lpstr>
      <vt:lpstr>Indikátor 3  Porovnanie v rámci regiónu</vt:lpstr>
      <vt:lpstr>PowerPoint Presentation</vt:lpstr>
      <vt:lpstr>Indikátor 4  Úroveň najlepších žiakov</vt:lpstr>
      <vt:lpstr>Indikátor 4  Úroveň najlepších žiakov</vt:lpstr>
      <vt:lpstr>Indikátor 4  Úroveň najlepších žiakov</vt:lpstr>
      <vt:lpstr>Indikátor 5  Úroveň najslabších žiakov</vt:lpstr>
      <vt:lpstr>Indikátor 5  Úroveň najslabších žiakov</vt:lpstr>
      <vt:lpstr>Indikátor 4: Úroveň najlepších žiakov, hodnotenie 4 z 10 Indikátor 5: Úroveň najslabších žiakov, hodnotenie 6 z 10</vt:lpstr>
      <vt:lpstr>Indikátor 4: Úroveň najlepších žiakov, hodnotenie 10 z 10 Indikátor 5: Úroveň najslabších žiakov, hodnotenie 10 z 10</vt:lpstr>
      <vt:lpstr>Indikátor 4: Úroveň najlepších žiakov, hodnotenie 1 z 10 Indikátor 5: Úroveň najslabších žiakov, hodnotenie 1 z 10</vt:lpstr>
      <vt:lpstr>Indikátor 6  Využitie potenciálu žiakov</vt:lpstr>
      <vt:lpstr>Indikátor 6  Využitie potenciálu žiakov</vt:lpstr>
      <vt:lpstr>PowerPoint Presentation</vt:lpstr>
      <vt:lpstr>PowerPoint Presentation</vt:lpstr>
      <vt:lpstr>Indikátor 7  Medziročná zmena / škola</vt:lpstr>
      <vt:lpstr>Indikátor 7  Medziročná zmena / škola</vt:lpstr>
      <vt:lpstr>Indikátor 7  Medziročná zmena / škola</vt:lpstr>
      <vt:lpstr>Indikátor 8  Medziročná zmena / žiaci</vt:lpstr>
      <vt:lpstr>Indikátor 8  Medziročná zmena / žiaci</vt:lpstr>
      <vt:lpstr>Indikátor 8  Medziročná zmena / žiaci</vt:lpstr>
      <vt:lpstr>Indikátor 9  Primeranosť klasifikácie</vt:lpstr>
      <vt:lpstr>Indikátor 9  Primeranosť klasifikácie</vt:lpstr>
      <vt:lpstr>Indikátor 9  Primeranosť klasifikácie</vt:lpstr>
      <vt:lpstr> Zhrnutie výsledkov školy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Bubus</dc:creator>
  <cp:lastModifiedBy>Vladimír Burjan</cp:lastModifiedBy>
  <cp:revision>2372</cp:revision>
  <cp:lastPrinted>2017-05-25T18:50:58Z</cp:lastPrinted>
  <dcterms:created xsi:type="dcterms:W3CDTF">2013-11-24T11:25:44Z</dcterms:created>
  <dcterms:modified xsi:type="dcterms:W3CDTF">2017-11-16T09:53:56Z</dcterms:modified>
</cp:coreProperties>
</file>