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9" r:id="rId1"/>
  </p:sldMasterIdLst>
  <p:notesMasterIdLst>
    <p:notesMasterId r:id="rId38"/>
  </p:notesMasterIdLst>
  <p:handoutMasterIdLst>
    <p:handoutMasterId r:id="rId39"/>
  </p:handoutMasterIdLst>
  <p:sldIdLst>
    <p:sldId id="256" r:id="rId2"/>
    <p:sldId id="451" r:id="rId3"/>
    <p:sldId id="453" r:id="rId4"/>
    <p:sldId id="454" r:id="rId5"/>
    <p:sldId id="467" r:id="rId6"/>
    <p:sldId id="456" r:id="rId7"/>
    <p:sldId id="468" r:id="rId8"/>
    <p:sldId id="469" r:id="rId9"/>
    <p:sldId id="452" r:id="rId10"/>
    <p:sldId id="455" r:id="rId11"/>
    <p:sldId id="460" r:id="rId12"/>
    <p:sldId id="470" r:id="rId13"/>
    <p:sldId id="461" r:id="rId14"/>
    <p:sldId id="471" r:id="rId15"/>
    <p:sldId id="463" r:id="rId16"/>
    <p:sldId id="484" r:id="rId17"/>
    <p:sldId id="466" r:id="rId18"/>
    <p:sldId id="485" r:id="rId19"/>
    <p:sldId id="472" r:id="rId20"/>
    <p:sldId id="473" r:id="rId21"/>
    <p:sldId id="486" r:id="rId22"/>
    <p:sldId id="474" r:id="rId23"/>
    <p:sldId id="487" r:id="rId24"/>
    <p:sldId id="464" r:id="rId25"/>
    <p:sldId id="488" r:id="rId26"/>
    <p:sldId id="489" r:id="rId27"/>
    <p:sldId id="476" r:id="rId28"/>
    <p:sldId id="490" r:id="rId29"/>
    <p:sldId id="477" r:id="rId30"/>
    <p:sldId id="478" r:id="rId31"/>
    <p:sldId id="491" r:id="rId32"/>
    <p:sldId id="479" r:id="rId33"/>
    <p:sldId id="480" r:id="rId34"/>
    <p:sldId id="481" r:id="rId35"/>
    <p:sldId id="482" r:id="rId36"/>
    <p:sldId id="483" r:id="rId37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86333" autoAdjust="0"/>
  </p:normalViewPr>
  <p:slideViewPr>
    <p:cSldViewPr>
      <p:cViewPr varScale="1">
        <p:scale>
          <a:sx n="76" d="100"/>
          <a:sy n="76" d="100"/>
        </p:scale>
        <p:origin x="72" y="18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4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-14371"/>
    </p:cViewPr>
  </p:sorterViewPr>
  <p:notesViewPr>
    <p:cSldViewPr>
      <p:cViewPr varScale="1">
        <p:scale>
          <a:sx n="84" d="100"/>
          <a:sy n="84" d="100"/>
        </p:scale>
        <p:origin x="39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2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67D09-B6E7-4CE2-BD21-5BC4DE64E3C2}" type="datetimeFigureOut">
              <a:rPr lang="sk-SK" smtClean="0"/>
              <a:pPr/>
              <a:t>7. 11. 2017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9446678"/>
            <a:ext cx="2971800" cy="4990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0F453-813F-4BAD-B231-B0B943FC8480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62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982" cy="4995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924" y="0"/>
            <a:ext cx="2971982" cy="4995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D70B-DC8E-4CCD-A092-6B4CA0B66B7F}" type="datetimeFigureOut">
              <a:rPr lang="sk-SK" smtClean="0"/>
              <a:pPr/>
              <a:t>7. 11. 2017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8338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347" y="4786364"/>
            <a:ext cx="5486400" cy="39161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104"/>
            <a:ext cx="2971982" cy="4995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924" y="9446104"/>
            <a:ext cx="2971982" cy="4995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BF8D9-B2B6-456A-826E-CF6F9A73B98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36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95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1088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3029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783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5735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27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268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7887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5116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7501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868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844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7146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2932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2532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0140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032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0685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4262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8728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5323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7034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989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7648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667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757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757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52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52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52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8338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08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58"/>
            <a:ext cx="7929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A2B18-2609-4B6A-9255-632D48487D83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9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6278-FBD3-4E64-8FA4-5682B01E1491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11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9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7" y="108146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28DE3-0708-4509-B5CD-7522336B4A5D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22" y="2435961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2" y="2286003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A0ECA-8384-475F-BD9F-8D8490CF59D5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26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2244-E1E1-4267-8E2B-3C731B711310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61" y="586171"/>
            <a:ext cx="1871093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2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495F-D25E-43F6-B36F-D1AFA5C7030A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0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5" y="447188"/>
            <a:ext cx="7928999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9" y="2222287"/>
            <a:ext cx="7915931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5BE3-BA38-4E0C-B949-277B247AF32C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2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2951396"/>
            <a:ext cx="7921064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1" y="528121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C1463-E232-4F77-887C-B6E07D942421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3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6" y="2222293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7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56E0-AFE8-4964-8A2E-0B3BBB75BB9A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51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4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7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7" y="275114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569C5-4CD6-4F95-9FC3-ADF67B022066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3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B41B-9570-4583-8BE7-2547E297068F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8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0E632-1102-46D0-A08F-71A30361EF60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63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9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30" y="44609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45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AE818-FDB1-494B-B631-89385215D03D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6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8" y="727533"/>
            <a:ext cx="3639741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8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63" y="6041373"/>
            <a:ext cx="732659" cy="365125"/>
          </a:xfrm>
        </p:spPr>
        <p:txBody>
          <a:bodyPr/>
          <a:lstStyle/>
          <a:p>
            <a:fld id="{2C9D02CD-F654-4453-9923-443E0C4CDA72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73"/>
            <a:ext cx="2471560" cy="365125"/>
          </a:xfrm>
        </p:spPr>
        <p:txBody>
          <a:bodyPr/>
          <a:lstStyle/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99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8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5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4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7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EXAM testing, spol. s r. 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7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995F24-FAE9-44A7-969B-826D4C0FFD7A}" type="datetime1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50" y="591589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29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dt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4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93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91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196975"/>
            <a:ext cx="9144000" cy="1727969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>
              <a:spcAft>
                <a:spcPts val="4800"/>
              </a:spcAft>
            </a:pPr>
            <a:r>
              <a:rPr lang="sk-SK" sz="4800" dirty="0">
                <a:solidFill>
                  <a:schemeClr val="tx1"/>
                </a:solidFill>
                <a:latin typeface="+mj-lt"/>
              </a:rPr>
              <a:t>Ako (ne)formulovať</a:t>
            </a:r>
            <a:br>
              <a:rPr lang="sk-SK" sz="4800" dirty="0">
                <a:solidFill>
                  <a:schemeClr val="tx1"/>
                </a:solidFill>
                <a:latin typeface="+mj-lt"/>
              </a:rPr>
            </a:br>
            <a:r>
              <a:rPr lang="sk-SK" sz="4800" dirty="0">
                <a:solidFill>
                  <a:schemeClr val="tx1"/>
                </a:solidFill>
                <a:latin typeface="+mj-lt"/>
              </a:rPr>
              <a:t>testové položky</a:t>
            </a:r>
            <a:endParaRPr lang="sk-SK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00153" y="5091261"/>
            <a:ext cx="4320480" cy="1944637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sk-SK" sz="3200" dirty="0">
                <a:solidFill>
                  <a:schemeClr val="tx1"/>
                </a:solidFill>
              </a:rPr>
              <a:t>Ľudmila Burjanová</a:t>
            </a:r>
          </a:p>
          <a:p>
            <a:pPr algn="r"/>
            <a:r>
              <a:rPr lang="sk-SK" sz="3200" dirty="0">
                <a:solidFill>
                  <a:schemeClr val="tx1"/>
                </a:solidFill>
              </a:rPr>
              <a:t>Martina Sondej</a:t>
            </a:r>
          </a:p>
          <a:p>
            <a:pPr algn="r"/>
            <a:r>
              <a:rPr lang="sk-SK" sz="3200" dirty="0">
                <a:solidFill>
                  <a:schemeClr val="tx1"/>
                </a:solidFill>
              </a:rPr>
              <a:t>Ivana Viskupová</a:t>
            </a:r>
            <a:endParaRPr lang="sk-SK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85184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s výberom jednej odpovede z ponúkaných možností  (</a:t>
            </a:r>
            <a:r>
              <a:rPr lang="sk-SK" sz="3200" dirty="0" err="1" smtClean="0">
                <a:solidFill>
                  <a:schemeClr val="bg1"/>
                </a:solidFill>
              </a:rPr>
              <a:t>multiple</a:t>
            </a:r>
            <a:r>
              <a:rPr lang="sk-SK" sz="3200" dirty="0" smtClean="0">
                <a:solidFill>
                  <a:schemeClr val="bg1"/>
                </a:solidFill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</a:rPr>
              <a:t>choice</a:t>
            </a:r>
            <a:r>
              <a:rPr lang="sk-SK" sz="3200" dirty="0" smtClean="0">
                <a:solidFill>
                  <a:schemeClr val="bg1"/>
                </a:solidFill>
              </a:rPr>
              <a:t> MC)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bg1"/>
              </a:solidFill>
            </a:endParaRPr>
          </a:p>
          <a:p>
            <a:pPr marL="457189" indent="-457189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s viacnásobným výberom odpovedí (</a:t>
            </a:r>
            <a:r>
              <a:rPr lang="sk-SK" sz="3200" dirty="0" err="1" smtClean="0">
                <a:solidFill>
                  <a:schemeClr val="bg1"/>
                </a:solidFill>
              </a:rPr>
              <a:t>multiple</a:t>
            </a:r>
            <a:r>
              <a:rPr lang="sk-SK" sz="3200" dirty="0" smtClean="0">
                <a:solidFill>
                  <a:schemeClr val="bg1"/>
                </a:solidFill>
              </a:rPr>
              <a:t> </a:t>
            </a:r>
            <a:r>
              <a:rPr lang="sk-SK" sz="3200" dirty="0" err="1" smtClean="0">
                <a:solidFill>
                  <a:schemeClr val="bg1"/>
                </a:solidFill>
              </a:rPr>
              <a:t>selection</a:t>
            </a:r>
            <a:r>
              <a:rPr lang="sk-SK" sz="3200" dirty="0" smtClean="0">
                <a:solidFill>
                  <a:schemeClr val="bg1"/>
                </a:solidFill>
              </a:rPr>
              <a:t> MS)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Najčastejšie používané uzavreté položky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10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Príklady MC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 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11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 descr="M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92896"/>
            <a:ext cx="6685376" cy="38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Príklady MC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 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12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0" y="2438545"/>
            <a:ext cx="5002706" cy="366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15" y="2438545"/>
            <a:ext cx="3044372" cy="268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3808" y="2317971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Príklady MS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13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 descr="MS1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17971"/>
            <a:ext cx="4684330" cy="41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Príklady MS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14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9" name="Picture 8" descr="MS2-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30703"/>
            <a:ext cx="6038138" cy="40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1000" dirty="0" smtClean="0">
                <a:solidFill>
                  <a:schemeClr val="tx1"/>
                </a:solidFill>
              </a:rPr>
              <a:t> </a:t>
            </a: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Nejednoznačné zadanie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15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8" y="4058206"/>
            <a:ext cx="1613986" cy="2434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84" y="2276872"/>
            <a:ext cx="3145986" cy="2483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7" y="2276872"/>
            <a:ext cx="4118258" cy="37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</a:t>
            </a: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1000" dirty="0" smtClean="0">
                <a:solidFill>
                  <a:schemeClr val="tx1"/>
                </a:solidFill>
              </a:rPr>
              <a:t> </a:t>
            </a:r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Nejednoznačné zadanie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16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14" y="2312963"/>
            <a:ext cx="4009116" cy="3165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30703"/>
            <a:ext cx="3959080" cy="39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Ponúkané možnosti podceňujú žiakov 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17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7443622" cy="35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Ponúkané možnosti podceňujú žiakov 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18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6" y="2430469"/>
            <a:ext cx="6595050" cy="34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3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Správna odpoveď neguje kmeň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19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3" y="2330703"/>
            <a:ext cx="5938454" cy="30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9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otvorené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uzavreté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 smtClean="0">
                <a:solidFill>
                  <a:schemeClr val="bg2"/>
                </a:solidFill>
              </a:rPr>
              <a:t> 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1520" y="295403"/>
            <a:ext cx="8640960" cy="115254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Typy testových položiek</a:t>
            </a:r>
            <a:endParaRPr kumimoji="0" lang="sk-SK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75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Ponúkané možnosti sú nezmyselné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20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71442"/>
            <a:ext cx="6572956" cy="305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Ponúkané možnosti sú nezmyselné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21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34970"/>
            <a:ext cx="6547172" cy="31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6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Distraktory netreba vôbec zvažovať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22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4" y="2330703"/>
            <a:ext cx="7020620" cy="39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Distraktory netreba vôbec zvažovať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23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31390"/>
            <a:ext cx="7037390" cy="40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0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400" dirty="0" smtClean="0">
                <a:solidFill>
                  <a:schemeClr val="tx1"/>
                </a:solidFill>
              </a:rPr>
              <a:t>Nedajú sa vytvoriť zmysluplné distraktory </a:t>
            </a:r>
            <a:endParaRPr lang="sk-SK" sz="3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24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5881478" cy="36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Úloha má viac správnych odpovedí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25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30703"/>
            <a:ext cx="6874694" cy="35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 na MS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Úloha má viac správnych odpovedí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26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30703"/>
            <a:ext cx="7098328" cy="40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V distraktoroch a kľúči sú chyby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27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7632372" cy="34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V distraktoroch a kľúči sú chyby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28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7495708" cy="34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Jeden distraktor je podmnožinou iného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29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2389"/>
            <a:ext cx="4131644" cy="33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7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s krátkou odpoveďou (jedno slovo alebo slovné spojenie obsahujúce niekoľko slov)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so širokou odpoveďou (niekoľko viet, esej) </a:t>
            </a:r>
            <a:br>
              <a:rPr lang="sk-SK" sz="3200" dirty="0" smtClean="0">
                <a:solidFill>
                  <a:schemeClr val="bg1"/>
                </a:solidFill>
              </a:rPr>
            </a:b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Otvorené testové položky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9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Nesúrodé distraktory 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30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63664"/>
            <a:ext cx="7463564" cy="33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</a:t>
            </a:r>
            <a:r>
              <a:rPr lang="sk-SK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chyby – oprava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Nesúrodé distraktory 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31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7428864" cy="33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Každý distraktor testuje iné učivo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32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30703"/>
            <a:ext cx="7680370" cy="39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Ilustračný obrázok je zavádzajúci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33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36" y="2660962"/>
            <a:ext cx="2236052" cy="322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3671"/>
            <a:ext cx="5160108" cy="32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Najčastejšie chyby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1050" dirty="0">
                <a:solidFill>
                  <a:schemeClr val="tx1"/>
                </a:solidFill>
              </a:rPr>
              <a:t> </a:t>
            </a:r>
            <a:r>
              <a:rPr lang="sk-SK" sz="3600" dirty="0">
                <a:solidFill>
                  <a:schemeClr val="tx1"/>
                </a:solidFill>
              </a:rPr>
              <a:t/>
            </a:r>
            <a:br>
              <a:rPr lang="sk-SK" sz="3600" dirty="0">
                <a:solidFill>
                  <a:schemeClr val="tx1"/>
                </a:solidFill>
              </a:rPr>
            </a:br>
            <a:r>
              <a:rPr lang="sk-SK" sz="3600" dirty="0">
                <a:solidFill>
                  <a:schemeClr val="tx1"/>
                </a:solidFill>
              </a:rPr>
              <a:t>Ilustračný obrázok je </a:t>
            </a:r>
            <a:r>
              <a:rPr lang="sk-SK" sz="3600" dirty="0" smtClean="0">
                <a:solidFill>
                  <a:schemeClr val="tx1"/>
                </a:solidFill>
              </a:rPr>
              <a:t>nápovedný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34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16723"/>
            <a:ext cx="5937586" cy="3942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06" y="2416723"/>
            <a:ext cx="2698070" cy="34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sk-SK" sz="32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 smtClean="0">
                <a:solidFill>
                  <a:schemeClr val="bg1"/>
                </a:solidFill>
              </a:rPr>
              <a:t>ĎAKUJEME ZA POZORNOSŤ!</a:t>
            </a:r>
            <a:r>
              <a:rPr lang="sk-SK" sz="3200" dirty="0">
                <a:solidFill>
                  <a:schemeClr val="bg1"/>
                </a:solidFill>
              </a:rPr>
              <a:t/>
            </a:r>
            <a:br>
              <a:rPr lang="sk-SK" sz="3200" dirty="0">
                <a:solidFill>
                  <a:schemeClr val="bg1"/>
                </a:solidFill>
              </a:rPr>
            </a:b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35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 smtClean="0">
                <a:solidFill>
                  <a:schemeClr val="bg1"/>
                </a:solidFill>
              </a:rPr>
              <a:t>Hovorí sa, že človek sa najlepšie učí na vlastných chybách. My vám však napriek tomu ponúkame tie cudzie... </a:t>
            </a:r>
          </a:p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dirty="0">
                <a:solidFill>
                  <a:schemeClr val="bg1"/>
                </a:solidFill>
              </a:rPr>
              <a:t/>
            </a:r>
            <a:br>
              <a:rPr lang="sk-SK" sz="3200" dirty="0">
                <a:solidFill>
                  <a:schemeClr val="bg1"/>
                </a:solidFill>
              </a:rPr>
            </a:br>
            <a:r>
              <a:rPr lang="sk-SK" sz="3200" dirty="0" smtClean="0">
                <a:solidFill>
                  <a:schemeClr val="bg1"/>
                </a:solidFill>
              </a:rPr>
              <a:t>... aby ste v budúcnosti neurobili vlastné.</a:t>
            </a: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        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36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Príklady krátkych otvorených otázok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4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6" name="Picture 5" descr="otvorená otázka príklad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1" y="2276872"/>
            <a:ext cx="6507577" cy="41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Príklady krátkych otvorených otázok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5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  <p:pic>
        <p:nvPicPr>
          <p:cNvPr id="9" name="Picture 8" descr="otvorená otázka príklad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49" y="2379162"/>
            <a:ext cx="7623342" cy="39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z formulácie otázky musí byť jasné, </a:t>
            </a:r>
          </a:p>
          <a:p>
            <a:pPr marL="457189" indent="-457189">
              <a:spcAft>
                <a:spcPts val="600"/>
              </a:spcAft>
            </a:pPr>
            <a:r>
              <a:rPr lang="sk-SK" sz="3200" dirty="0" smtClean="0">
                <a:solidFill>
                  <a:schemeClr val="bg1"/>
                </a:solidFill>
              </a:rPr>
              <a:t>	na čo sa pýtame</a:t>
            </a:r>
          </a:p>
          <a:p>
            <a:pPr marL="457189" indent="-457189">
              <a:spcAft>
                <a:spcPts val="600"/>
              </a:spcAft>
            </a:pPr>
            <a:endParaRPr lang="sk-SK" sz="32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sk-SK" sz="3200" i="1" dirty="0" smtClean="0">
                <a:solidFill>
                  <a:schemeClr val="bg1"/>
                </a:solidFill>
              </a:rPr>
              <a:t>Ľudovít Štúr sa narodil _________.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i="1" dirty="0" smtClean="0">
                <a:solidFill>
                  <a:schemeClr val="bg1"/>
                </a:solidFill>
              </a:rPr>
              <a:t>kde?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i="1" dirty="0" smtClean="0">
                <a:solidFill>
                  <a:schemeClr val="bg1"/>
                </a:solidFill>
              </a:rPr>
              <a:t>kedy?</a:t>
            </a:r>
          </a:p>
          <a:p>
            <a:pPr marL="457189" indent="-457189">
              <a:spcAft>
                <a:spcPts val="600"/>
              </a:spcAft>
            </a:pPr>
            <a:endParaRPr lang="sk-SK" sz="3200" dirty="0" smtClean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Na čo treba dbať pri tvorbe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otvorených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6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musíme mať istotu, že vieme posúdiť správnosť odpovede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600"/>
              </a:spcAft>
            </a:pPr>
            <a:r>
              <a:rPr lang="sk-SK" sz="3200" i="1" dirty="0" smtClean="0">
                <a:solidFill>
                  <a:schemeClr val="bg1"/>
                </a:solidFill>
              </a:rPr>
              <a:t>Uveďte názov jedného francúzskeho filmu.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Na čo treba dbať pri tvorbe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otvorených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7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zmysluplnosť otvoreného formátu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 smtClean="0">
              <a:solidFill>
                <a:schemeClr val="bg1"/>
              </a:solidFill>
            </a:endParaRPr>
          </a:p>
          <a:p>
            <a:r>
              <a:rPr lang="sk-SK" sz="3200" i="1" dirty="0" smtClean="0">
                <a:solidFill>
                  <a:schemeClr val="bg1"/>
                </a:solidFill>
              </a:rPr>
              <a:t>Peter išiel na sever. Po hodine zahol o</a:t>
            </a:r>
            <a:r>
              <a:rPr lang="sk-SK" sz="3200" dirty="0" smtClean="0"/>
              <a:t> </a:t>
            </a:r>
            <a:r>
              <a:rPr lang="sk-SK" sz="3200" i="1" dirty="0" smtClean="0">
                <a:solidFill>
                  <a:schemeClr val="bg1"/>
                </a:solidFill>
              </a:rPr>
              <a:t>90° doľava. Na ktorú svetovú stranu potom išiel? 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>Na čo treba dbať pri tvorbe </a:t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otvorených položiek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8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03648" y="3933064"/>
            <a:ext cx="6696744" cy="97174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sk-SK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1520" y="2330703"/>
            <a:ext cx="8640960" cy="417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sk-SK" sz="3200" dirty="0" smtClean="0">
                <a:solidFill>
                  <a:schemeClr val="bg1"/>
                </a:solidFill>
              </a:rPr>
              <a:t>Žiak neodpovedá svojimi slovami, ale </a:t>
            </a:r>
          </a:p>
          <a:p>
            <a:pPr>
              <a:spcAft>
                <a:spcPts val="600"/>
              </a:spcAft>
            </a:pPr>
            <a:endParaRPr lang="sk-SK" sz="3200" dirty="0" smtClean="0">
              <a:solidFill>
                <a:schemeClr val="bg1"/>
              </a:solidFill>
            </a:endParaRP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vyberá z ponúknutých možností </a:t>
            </a:r>
          </a:p>
          <a:p>
            <a:pPr marL="457189" indent="-457189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3200" dirty="0" smtClean="0">
                <a:solidFill>
                  <a:schemeClr val="bg1"/>
                </a:solidFill>
              </a:rPr>
              <a:t>rozhoduje o pravdivosti uvedených tvrdení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295403"/>
            <a:ext cx="8640960" cy="1152549"/>
          </a:xfrm>
        </p:spPr>
        <p:txBody>
          <a:bodyPr anchor="t" anchorCtr="0"/>
          <a:lstStyle/>
          <a:p>
            <a:r>
              <a:rPr lang="sk-SK" sz="3600" dirty="0" smtClean="0">
                <a:solidFill>
                  <a:schemeClr val="tx1"/>
                </a:solidFill>
              </a:rPr>
              <a:t/>
            </a:r>
            <a:br>
              <a:rPr lang="sk-SK" sz="3600" dirty="0" smtClean="0">
                <a:solidFill>
                  <a:schemeClr val="tx1"/>
                </a:solidFill>
              </a:rPr>
            </a:br>
            <a:r>
              <a:rPr lang="sk-SK" sz="3600" dirty="0" smtClean="0">
                <a:solidFill>
                  <a:schemeClr val="tx1"/>
                </a:solidFill>
              </a:rPr>
              <a:t>Uzavreté testové položky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07167"/>
            <a:ext cx="9144000" cy="350833"/>
          </a:xfrm>
          <a:noFill/>
        </p:spPr>
        <p:txBody>
          <a:bodyPr/>
          <a:lstStyle/>
          <a:p>
            <a:r>
              <a:rPr lang="en-US" sz="1600" dirty="0" smtClean="0">
                <a:solidFill>
                  <a:schemeClr val="bg2"/>
                </a:solidFill>
              </a:rPr>
              <a:t>EXAM testing, </a:t>
            </a:r>
            <a:r>
              <a:rPr lang="en-US" sz="1600" dirty="0" err="1" smtClean="0">
                <a:solidFill>
                  <a:schemeClr val="bg2"/>
                </a:solidFill>
              </a:rPr>
              <a:t>spol</a:t>
            </a:r>
            <a:r>
              <a:rPr lang="en-US" sz="1600" dirty="0" smtClean="0">
                <a:solidFill>
                  <a:schemeClr val="bg2"/>
                </a:solidFill>
              </a:rPr>
              <a:t>. s r. o.</a:t>
            </a:r>
            <a:r>
              <a:rPr lang="sk-SK" sz="1600" dirty="0">
                <a:solidFill>
                  <a:schemeClr val="bg2"/>
                </a:solidFill>
              </a:rPr>
              <a:t> </a:t>
            </a:r>
            <a:r>
              <a:rPr lang="sk-SK" sz="1600" dirty="0" smtClean="0">
                <a:solidFill>
                  <a:schemeClr val="bg2"/>
                </a:solidFill>
              </a:rPr>
              <a:t>					       </a:t>
            </a:r>
            <a:fld id="{F0C34033-0424-431D-AEBE-1BF3C1D94A66}" type="slidenum">
              <a:rPr lang="sk-SK" sz="1600" smtClean="0">
                <a:solidFill>
                  <a:schemeClr val="bg2"/>
                </a:solidFill>
              </a:rPr>
              <a:pPr/>
              <a:t>9</a:t>
            </a:fld>
            <a:r>
              <a:rPr lang="sk-SK" sz="1600" dirty="0" smtClean="0">
                <a:solidFill>
                  <a:schemeClr val="bg2"/>
                </a:solidFill>
              </a:rPr>
              <a:t>							   EDUMETRIA 2017</a:t>
            </a:r>
            <a:endParaRPr lang="sk-SK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Quotable">
  <a:themeElements>
    <a:clrScheme name="Paleta EDUMETRI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4031</TotalTime>
  <Words>588</Words>
  <Application>Microsoft Office PowerPoint</Application>
  <PresentationFormat>On-screen Show (4:3)</PresentationFormat>
  <Paragraphs>144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</vt:lpstr>
      <vt:lpstr>Trebuchet MS</vt:lpstr>
      <vt:lpstr>Wingdings 2</vt:lpstr>
      <vt:lpstr>Quotable</vt:lpstr>
      <vt:lpstr>Ako (ne)formulovať testové položky</vt:lpstr>
      <vt:lpstr>PowerPoint Presentation</vt:lpstr>
      <vt:lpstr> Otvorené testové položky</vt:lpstr>
      <vt:lpstr> Príklady krátkych otvorených otázok</vt:lpstr>
      <vt:lpstr> Príklady krátkych otvorených otázok</vt:lpstr>
      <vt:lpstr>Na čo treba dbať pri tvorbe  otvorených položiek</vt:lpstr>
      <vt:lpstr>Na čo treba dbať pri tvorbe  otvorených položiek</vt:lpstr>
      <vt:lpstr>Na čo treba dbať pri tvorbe  otvorených položiek</vt:lpstr>
      <vt:lpstr> Uzavreté testové položky</vt:lpstr>
      <vt:lpstr> Najčastejšie používané uzavreté položky</vt:lpstr>
      <vt:lpstr> Príklady MC položiek</vt:lpstr>
      <vt:lpstr> Príklady MC položiek</vt:lpstr>
      <vt:lpstr> Príklady MS položiek</vt:lpstr>
      <vt:lpstr> Príklady MS položiek</vt:lpstr>
      <vt:lpstr>Najčastejšie chyby   Nejednoznačné zadanie</vt:lpstr>
      <vt:lpstr>Najčastejšie chyby – oprava   Nejednoznačné zadanie</vt:lpstr>
      <vt:lpstr>Najčastejšie chyby   Ponúkané možnosti podceňujú žiakov </vt:lpstr>
      <vt:lpstr>Najčastejšie chyby – oprava   Ponúkané možnosti podceňujú žiakov </vt:lpstr>
      <vt:lpstr>Najčastejšie chyby   Správna odpoveď neguje kmeň</vt:lpstr>
      <vt:lpstr>Najčastejšie chyby   Ponúkané možnosti sú nezmyselné</vt:lpstr>
      <vt:lpstr>Najčastejšie chyby – oprava   Ponúkané možnosti sú nezmyselné</vt:lpstr>
      <vt:lpstr>Najčastejšie chyby   Distraktory netreba vôbec zvažovať</vt:lpstr>
      <vt:lpstr>Najčastejšie chyby – oprava   Distraktory netreba vôbec zvažovať</vt:lpstr>
      <vt:lpstr>Najčastejšie chyby   Nedajú sa vytvoriť zmysluplné distraktory </vt:lpstr>
      <vt:lpstr>Najčastejšie chyby   Úloha má viac správnych odpovedí</vt:lpstr>
      <vt:lpstr>Najčastejšie chyby – oprava na MS   Úloha má viac správnych odpovedí</vt:lpstr>
      <vt:lpstr>Najčastejšie chyby   V distraktoroch a kľúči sú chyby</vt:lpstr>
      <vt:lpstr>Najčastejšie chyby – oprava   V distraktoroch a kľúči sú chyby</vt:lpstr>
      <vt:lpstr>Najčastejšie chyby   Jeden distraktor je podmnožinou iného</vt:lpstr>
      <vt:lpstr>Najčastejšie chyby   Nesúrodé distraktory </vt:lpstr>
      <vt:lpstr>Najčastejšie chyby – oprava   Nesúrodé distraktory </vt:lpstr>
      <vt:lpstr>Najčastejšie chyby   Každý distraktor testuje iné učivo</vt:lpstr>
      <vt:lpstr>Najčastejšie chyby   Ilustračný obrázok je zavádzajúci</vt:lpstr>
      <vt:lpstr>Najčastejšie chyby   Ilustračný obrázok je nápovedný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Bubus</dc:creator>
  <cp:lastModifiedBy>Ľudmila Burjanová</cp:lastModifiedBy>
  <cp:revision>2330</cp:revision>
  <cp:lastPrinted>2017-05-25T18:50:58Z</cp:lastPrinted>
  <dcterms:created xsi:type="dcterms:W3CDTF">2013-11-24T11:25:44Z</dcterms:created>
  <dcterms:modified xsi:type="dcterms:W3CDTF">2017-11-07T14:53:06Z</dcterms:modified>
</cp:coreProperties>
</file>