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256" r:id="rId2"/>
    <p:sldId id="451" r:id="rId3"/>
    <p:sldId id="460" r:id="rId4"/>
    <p:sldId id="461" r:id="rId5"/>
    <p:sldId id="462" r:id="rId6"/>
    <p:sldId id="474" r:id="rId7"/>
    <p:sldId id="472" r:id="rId8"/>
    <p:sldId id="464" r:id="rId9"/>
    <p:sldId id="473" r:id="rId10"/>
    <p:sldId id="452" r:id="rId11"/>
    <p:sldId id="463" r:id="rId12"/>
    <p:sldId id="455" r:id="rId13"/>
    <p:sldId id="484" r:id="rId14"/>
    <p:sldId id="488" r:id="rId15"/>
    <p:sldId id="482" r:id="rId16"/>
    <p:sldId id="486" r:id="rId17"/>
    <p:sldId id="487" r:id="rId18"/>
    <p:sldId id="489" r:id="rId19"/>
    <p:sldId id="485" r:id="rId20"/>
    <p:sldId id="483" r:id="rId21"/>
    <p:sldId id="477" r:id="rId22"/>
    <p:sldId id="478" r:id="rId23"/>
    <p:sldId id="479" r:id="rId24"/>
    <p:sldId id="476" r:id="rId25"/>
    <p:sldId id="454" r:id="rId26"/>
    <p:sldId id="480" r:id="rId27"/>
    <p:sldId id="465" r:id="rId28"/>
    <p:sldId id="453" r:id="rId29"/>
    <p:sldId id="475" r:id="rId30"/>
    <p:sldId id="467" r:id="rId31"/>
    <p:sldId id="468" r:id="rId32"/>
    <p:sldId id="481" r:id="rId33"/>
    <p:sldId id="471" r:id="rId34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6333" autoAdjust="0"/>
  </p:normalViewPr>
  <p:slideViewPr>
    <p:cSldViewPr>
      <p:cViewPr varScale="1">
        <p:scale>
          <a:sx n="104" d="100"/>
          <a:sy n="104" d="100"/>
        </p:scale>
        <p:origin x="1512" y="72"/>
      </p:cViewPr>
      <p:guideLst/>
    </p:cSldViewPr>
  </p:slideViewPr>
  <p:outlineViewPr>
    <p:cViewPr>
      <p:scale>
        <a:sx n="33" d="100"/>
        <a:sy n="33" d="100"/>
      </p:scale>
      <p:origin x="0" y="-33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7. 11. 2017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82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24" y="0"/>
            <a:ext cx="2971982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7. 11. 2017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833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347" y="4786364"/>
            <a:ext cx="5486400" cy="391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104"/>
            <a:ext cx="2971982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24" y="9446104"/>
            <a:ext cx="2971982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08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02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4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31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83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27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118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965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906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08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268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1050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646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5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282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5308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578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819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396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068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53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392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298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895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698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90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0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40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0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20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465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049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5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2B18-2609-4B6A-9255-632D48487D83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278-FBD3-4E64-8FA4-5682B01E1491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9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7" y="108146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DE3-0708-4509-B5CD-7522336B4A5D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22" y="2435961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2" y="2286003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0ECA-8384-475F-BD9F-8D8490CF59D5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2244-E1E1-4267-8E2B-3C731B711310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9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61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2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495F-D25E-43F6-B36F-D1AFA5C7030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BE3-BA38-4E0C-B949-277B247AF32C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1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1463-E232-4F77-887C-B6E07D942421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3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7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56E0-AFE8-4964-8A2E-0B3BBB75BB9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51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7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7" y="275114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69C5-4CD6-4F95-9FC3-ADF67B022066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41B-9570-4583-8BE7-2547E297068F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E632-1102-46D0-A08F-71A30361EF60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9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30" y="44609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45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818-FDB1-494B-B631-89385215D03D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3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3" y="6041373"/>
            <a:ext cx="732659" cy="365125"/>
          </a:xfrm>
        </p:spPr>
        <p:txBody>
          <a:bodyPr/>
          <a:lstStyle/>
          <a:p>
            <a:fld id="{2C9D02CD-F654-4453-9923-443E0C4CDA72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73"/>
            <a:ext cx="2471560" cy="365125"/>
          </a:xfrm>
        </p:spPr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9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7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7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995F24-FAE9-44A7-969B-826D4C0FFD7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591589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29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Kaleidoskop zaujímavostí</a:t>
            </a:r>
            <a:br>
              <a:rPr lang="sk-SK" sz="4800" dirty="0" smtClean="0">
                <a:solidFill>
                  <a:schemeClr val="tx1"/>
                </a:solidFill>
                <a:latin typeface="+mj-lt"/>
              </a:rPr>
            </a:b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zo sveta testovania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Podvádzalo sa v Testovaní 9? 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424936" cy="5087462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06E5D7EE-8291-495C-AD19-59EB1D8CC174}" type="slidenum">
              <a:rPr lang="sk-SK" sz="1600" smtClean="0"/>
              <a:t>10</a:t>
            </a:fld>
            <a:r>
              <a:rPr lang="sk-SK" sz="1600" dirty="0" smtClean="0"/>
              <a:t>						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527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Tí istí žiaci v testovaní KOMPARO – MAT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päť mesiacov pred </a:t>
            </a:r>
            <a:r>
              <a:rPr lang="sk-SK" sz="3600" i="1" dirty="0" smtClean="0">
                <a:solidFill>
                  <a:schemeClr val="tx1"/>
                </a:solidFill>
              </a:rPr>
              <a:t>Testovaním 9</a:t>
            </a:r>
            <a:endParaRPr lang="sk-SK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Dobrá škola 4-09 (Máj 2013)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3701" r="22438" b="4626"/>
          <a:stretch/>
        </p:blipFill>
        <p:spPr>
          <a:xfrm>
            <a:off x="899592" y="1639155"/>
            <a:ext cx="7200800" cy="4676808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98D33717-C524-4D7B-B12C-39687FB6CBF1}" type="slidenum">
              <a:rPr lang="sk-SK" sz="1600" smtClean="0"/>
              <a:t>11</a:t>
            </a:fld>
            <a:r>
              <a:rPr lang="sk-SK" sz="1600" dirty="0" smtClean="0"/>
              <a:t>						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9796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Rozdiely v kurikule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Rozdiely v reáliách a v kontextoch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Rozdiely v jazykoch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Pozor na rodovú rovnosť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Pozor na citlivé témy (napr. náboženské)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Aké problémy sa riešia pri tvorbe otázok do testovaní PISA?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12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5790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Na obrázku je plánik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metra v našom meste.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Po akej trase sa naj-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rýchlejšie dostanem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z domu do školy?</a:t>
            </a: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A)  xxx						B)  xxx</a:t>
            </a: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C)  xxx						D)  xxx</a:t>
            </a: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1536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1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13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2050" name="Picture 2" descr="https://www.pragueexperience.com/images/city/metro/metro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71140"/>
            <a:ext cx="4103565" cy="30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Čo </a:t>
            </a:r>
            <a:r>
              <a:rPr lang="sk-SK" sz="3200" u="sng" dirty="0" smtClean="0">
                <a:solidFill>
                  <a:schemeClr val="bg1"/>
                </a:solidFill>
              </a:rPr>
              <a:t>nemôžu</a:t>
            </a:r>
            <a:r>
              <a:rPr lang="sk-SK" sz="3200" dirty="0" smtClean="0">
                <a:solidFill>
                  <a:schemeClr val="bg1"/>
                </a:solidFill>
              </a:rPr>
              <a:t> turisti vidieť pri návšteve Bratislavy?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hrad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prístav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 startAt="3"/>
            </a:pPr>
            <a:r>
              <a:rPr lang="sk-SK" sz="3200" dirty="0" smtClean="0">
                <a:solidFill>
                  <a:schemeClr val="bg1"/>
                </a:solidFill>
              </a:rPr>
              <a:t> jaskyňu</a:t>
            </a:r>
          </a:p>
          <a:p>
            <a:pPr marL="514350" indent="-514350">
              <a:spcAft>
                <a:spcPts val="1200"/>
              </a:spcAft>
              <a:buAutoNum type="alphaUcParenR" startAt="3"/>
            </a:pPr>
            <a:r>
              <a:rPr lang="sk-SK" sz="3200" dirty="0" smtClean="0">
                <a:solidFill>
                  <a:schemeClr val="bg1"/>
                </a:solidFill>
              </a:rPr>
              <a:t> múzeum</a:t>
            </a: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1536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2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14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556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What do </a:t>
            </a:r>
            <a:r>
              <a:rPr lang="en-US" sz="3200" i="1" dirty="0" smtClean="0">
                <a:solidFill>
                  <a:schemeClr val="bg1"/>
                </a:solidFill>
              </a:rPr>
              <a:t>carnivores</a:t>
            </a:r>
            <a:r>
              <a:rPr lang="en-US" sz="3200" dirty="0" smtClean="0">
                <a:solidFill>
                  <a:schemeClr val="bg1"/>
                </a:solidFill>
              </a:rPr>
              <a:t> eat?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grass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meat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corn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insects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3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15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0082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Čo jedia </a:t>
            </a:r>
            <a:r>
              <a:rPr lang="sk-SK" sz="3200" i="1" dirty="0" err="1" smtClean="0">
                <a:solidFill>
                  <a:schemeClr val="bg1"/>
                </a:solidFill>
              </a:rPr>
              <a:t>mäsožravci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trávu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mäso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obilie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hmyz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3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(preklad do </a:t>
            </a:r>
            <a:r>
              <a:rPr lang="sk-SK" sz="3600" dirty="0" err="1" smtClean="0">
                <a:solidFill>
                  <a:schemeClr val="tx1"/>
                </a:solidFill>
              </a:rPr>
              <a:t>Sj</a:t>
            </a:r>
            <a:r>
              <a:rPr lang="sk-SK" sz="3600" dirty="0" smtClean="0">
                <a:solidFill>
                  <a:schemeClr val="tx1"/>
                </a:solidFill>
              </a:rPr>
              <a:t>)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16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2837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3"/>
            <a:ext cx="8640960" cy="423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sk-SK" sz="2800" dirty="0" smtClean="0">
                <a:solidFill>
                  <a:schemeClr val="bg1"/>
                </a:solidFill>
              </a:rPr>
              <a:t>číslo – číslica						(</a:t>
            </a:r>
            <a:r>
              <a:rPr lang="sk-SK" sz="2800" dirty="0" err="1" smtClean="0">
                <a:solidFill>
                  <a:schemeClr val="bg1"/>
                </a:solidFill>
              </a:rPr>
              <a:t>number</a:t>
            </a:r>
            <a:r>
              <a:rPr lang="sk-SK" sz="2800" dirty="0" smtClean="0">
                <a:solidFill>
                  <a:schemeClr val="bg1"/>
                </a:solidFill>
              </a:rPr>
              <a:t> – </a:t>
            </a:r>
            <a:r>
              <a:rPr lang="sk-SK" sz="2800" dirty="0" err="1" smtClean="0">
                <a:solidFill>
                  <a:schemeClr val="bg1"/>
                </a:solidFill>
              </a:rPr>
              <a:t>digit</a:t>
            </a:r>
            <a:r>
              <a:rPr lang="sk-SK" sz="28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2800" dirty="0">
                <a:solidFill>
                  <a:schemeClr val="bg1"/>
                </a:solidFill>
              </a:rPr>
              <a:t>párny – nepárny			</a:t>
            </a:r>
            <a:r>
              <a:rPr lang="sk-SK" sz="2800" dirty="0" smtClean="0">
                <a:solidFill>
                  <a:schemeClr val="bg1"/>
                </a:solidFill>
              </a:rPr>
              <a:t>		(</a:t>
            </a:r>
            <a:r>
              <a:rPr lang="sk-SK" sz="2800" dirty="0" err="1">
                <a:solidFill>
                  <a:schemeClr val="bg1"/>
                </a:solidFill>
              </a:rPr>
              <a:t>even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odd</a:t>
            </a:r>
            <a:r>
              <a:rPr lang="sk-SK" sz="28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2800" dirty="0" smtClean="0">
                <a:solidFill>
                  <a:schemeClr val="bg1"/>
                </a:solidFill>
              </a:rPr>
              <a:t>delenec – deliteľ</a:t>
            </a:r>
          </a:p>
          <a:p>
            <a:pPr>
              <a:spcAft>
                <a:spcPts val="600"/>
              </a:spcAft>
            </a:pPr>
            <a:r>
              <a:rPr lang="sk-SK" sz="2800" dirty="0">
                <a:solidFill>
                  <a:schemeClr val="bg1"/>
                </a:solidFill>
              </a:rPr>
              <a:t>sčítať – odčítať 				</a:t>
            </a:r>
            <a:r>
              <a:rPr lang="sk-SK" sz="2800" dirty="0" smtClean="0">
                <a:solidFill>
                  <a:schemeClr val="bg1"/>
                </a:solidFill>
              </a:rPr>
              <a:t>	(</a:t>
            </a:r>
            <a:r>
              <a:rPr lang="sk-SK" sz="2800" dirty="0" err="1">
                <a:solidFill>
                  <a:schemeClr val="bg1"/>
                </a:solidFill>
              </a:rPr>
              <a:t>add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subtract</a:t>
            </a:r>
            <a:r>
              <a:rPr lang="sk-SK" sz="28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2800" dirty="0">
                <a:solidFill>
                  <a:schemeClr val="bg1"/>
                </a:solidFill>
              </a:rPr>
              <a:t>mocnina – odmocnina		</a:t>
            </a:r>
            <a:r>
              <a:rPr lang="sk-SK" sz="2800" dirty="0" smtClean="0">
                <a:solidFill>
                  <a:schemeClr val="bg1"/>
                </a:solidFill>
              </a:rPr>
              <a:t>	(</a:t>
            </a:r>
            <a:r>
              <a:rPr lang="sk-SK" sz="2800" dirty="0" err="1">
                <a:solidFill>
                  <a:schemeClr val="bg1"/>
                </a:solidFill>
              </a:rPr>
              <a:t>power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root</a:t>
            </a:r>
            <a:r>
              <a:rPr lang="sk-SK" sz="28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2800" dirty="0" smtClean="0">
                <a:solidFill>
                  <a:schemeClr val="bg1"/>
                </a:solidFill>
              </a:rPr>
              <a:t>obvod </a:t>
            </a:r>
            <a:r>
              <a:rPr lang="sk-SK" sz="2800" dirty="0">
                <a:solidFill>
                  <a:schemeClr val="bg1"/>
                </a:solidFill>
              </a:rPr>
              <a:t>– obsah 				</a:t>
            </a:r>
            <a:r>
              <a:rPr lang="sk-SK" sz="2800" dirty="0" smtClean="0">
                <a:solidFill>
                  <a:schemeClr val="bg1"/>
                </a:solidFill>
              </a:rPr>
              <a:t>	(</a:t>
            </a:r>
            <a:r>
              <a:rPr lang="sk-SK" sz="2800" dirty="0" err="1">
                <a:solidFill>
                  <a:schemeClr val="bg1"/>
                </a:solidFill>
              </a:rPr>
              <a:t>circumference</a:t>
            </a:r>
            <a:r>
              <a:rPr lang="sk-SK" sz="2800" dirty="0">
                <a:solidFill>
                  <a:schemeClr val="bg1"/>
                </a:solidFill>
              </a:rPr>
              <a:t> – </a:t>
            </a:r>
            <a:r>
              <a:rPr lang="sk-SK" sz="2800" dirty="0" err="1">
                <a:solidFill>
                  <a:schemeClr val="bg1"/>
                </a:solidFill>
              </a:rPr>
              <a:t>area</a:t>
            </a:r>
            <a:r>
              <a:rPr lang="sk-SK" sz="28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k-SK" sz="2800" dirty="0" smtClean="0">
                <a:solidFill>
                  <a:schemeClr val="bg1"/>
                </a:solidFill>
              </a:rPr>
              <a:t>polomer – priemer 				(</a:t>
            </a:r>
            <a:r>
              <a:rPr lang="sk-SK" sz="2800" dirty="0" err="1" smtClean="0">
                <a:solidFill>
                  <a:schemeClr val="bg1"/>
                </a:solidFill>
              </a:rPr>
              <a:t>radius</a:t>
            </a:r>
            <a:r>
              <a:rPr lang="sk-SK" sz="2800" dirty="0" smtClean="0">
                <a:solidFill>
                  <a:schemeClr val="bg1"/>
                </a:solidFill>
              </a:rPr>
              <a:t> – diameter)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353" y="476672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Špecifiká jednotlivých jazykov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17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495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90272"/>
            <a:ext cx="8640960" cy="381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Bodom </a:t>
            </a:r>
            <a:r>
              <a:rPr lang="sk-SK" sz="3200" i="1" dirty="0" smtClean="0">
                <a:solidFill>
                  <a:schemeClr val="bg1"/>
                </a:solidFill>
              </a:rPr>
              <a:t>M</a:t>
            </a:r>
            <a:r>
              <a:rPr lang="sk-SK" sz="3200" dirty="0" smtClean="0">
                <a:solidFill>
                  <a:schemeClr val="bg1"/>
                </a:solidFill>
              </a:rPr>
              <a:t> veď priamku </a:t>
            </a:r>
            <a:r>
              <a:rPr lang="sk-SK" sz="3200" i="1" dirty="0" smtClean="0">
                <a:solidFill>
                  <a:schemeClr val="bg1"/>
                </a:solidFill>
              </a:rPr>
              <a:t>q</a:t>
            </a:r>
            <a:r>
              <a:rPr lang="sk-SK" sz="3200" dirty="0" smtClean="0">
                <a:solidFill>
                  <a:schemeClr val="bg1"/>
                </a:solidFill>
              </a:rPr>
              <a:t> kolmú na priamku </a:t>
            </a:r>
            <a:r>
              <a:rPr lang="sk-SK" sz="3200" i="1" dirty="0" smtClean="0">
                <a:solidFill>
                  <a:schemeClr val="bg1"/>
                </a:solidFill>
              </a:rPr>
              <a:t>p</a:t>
            </a:r>
            <a:r>
              <a:rPr lang="sk-SK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4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18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779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2420888"/>
            <a:ext cx="7992888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Adam, Boris a Cyril sa hádali, ktorý </a:t>
            </a:r>
            <a:r>
              <a:rPr lang="sk-SK" sz="3200" dirty="0" err="1" smtClean="0">
                <a:solidFill>
                  <a:schemeClr val="bg1"/>
                </a:solidFill>
              </a:rPr>
              <a:t>futba-lový</a:t>
            </a:r>
            <a:r>
              <a:rPr lang="sk-SK" sz="3200" dirty="0" smtClean="0">
                <a:solidFill>
                  <a:schemeClr val="bg1"/>
                </a:solidFill>
              </a:rPr>
              <a:t> klub je najlepší. Adam tvrdil, že </a:t>
            </a:r>
            <a:r>
              <a:rPr lang="sk-SK" sz="3200" dirty="0" err="1" smtClean="0">
                <a:solidFill>
                  <a:schemeClr val="bg1"/>
                </a:solidFill>
              </a:rPr>
              <a:t>Ajax</a:t>
            </a:r>
            <a:r>
              <a:rPr lang="sk-SK" sz="3200" dirty="0" smtClean="0">
                <a:solidFill>
                  <a:schemeClr val="bg1"/>
                </a:solidFill>
              </a:rPr>
              <a:t>, pretože má najmenej prehier. Boris tvrdil, že </a:t>
            </a:r>
            <a:r>
              <a:rPr lang="sk-SK" sz="3200" dirty="0" err="1" smtClean="0">
                <a:solidFill>
                  <a:schemeClr val="bg1"/>
                </a:solidFill>
              </a:rPr>
              <a:t>Borussia</a:t>
            </a:r>
            <a:r>
              <a:rPr lang="sk-SK" sz="3200" dirty="0" smtClean="0">
                <a:solidFill>
                  <a:schemeClr val="bg1"/>
                </a:solidFill>
              </a:rPr>
              <a:t>, pretože strelila najviac gólov. Cyril tvrdil, že </a:t>
            </a:r>
            <a:r>
              <a:rPr lang="sk-SK" sz="3200" dirty="0" err="1" smtClean="0">
                <a:solidFill>
                  <a:schemeClr val="bg1"/>
                </a:solidFill>
              </a:rPr>
              <a:t>Celtic</a:t>
            </a:r>
            <a:r>
              <a:rPr lang="sk-SK" sz="3200" dirty="0" smtClean="0">
                <a:solidFill>
                  <a:schemeClr val="bg1"/>
                </a:solidFill>
              </a:rPr>
              <a:t>, pretože má najviac bodov. Ako by si ich rozsúdil?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5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19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936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Dá sa v pedagogike vôbec niečo merať?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t>2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pic>
        <p:nvPicPr>
          <p:cNvPr id="4" name="Picture 3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664" r="17713" b="8516"/>
          <a:stretch/>
        </p:blipFill>
        <p:spPr>
          <a:xfrm>
            <a:off x="251520" y="1196754"/>
            <a:ext cx="8347164" cy="496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132366" y="370223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Aká je pravdepodobnosť, že keď hodíme tri hracie kocky, padne nám aspoň jedna šestka?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xxx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xxx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 xxx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xxx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Problematická úloha </a:t>
            </a:r>
            <a:r>
              <a:rPr lang="sk-SK" sz="3600" dirty="0" smtClean="0">
                <a:solidFill>
                  <a:schemeClr val="tx1"/>
                </a:solidFill>
              </a:rPr>
              <a:t>6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20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6146" name="Picture 2" descr="https://www.hackmath.net/i/dic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3220" r="11407" b="11609"/>
          <a:stretch/>
        </p:blipFill>
        <p:spPr bwMode="auto">
          <a:xfrm>
            <a:off x="4960858" y="3933064"/>
            <a:ext cx="3739464" cy="20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780928"/>
            <a:ext cx="8892480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Tvorba testov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Administrácia testov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Vyhodnocovanie testov a analýza výsledkov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>Využitie modernej techniky</a:t>
            </a:r>
            <a:br>
              <a:rPr lang="sk-SK" sz="3500" dirty="0" smtClean="0">
                <a:solidFill>
                  <a:schemeClr val="tx1"/>
                </a:solidFill>
              </a:rPr>
            </a:br>
            <a:r>
              <a:rPr lang="sk-SK" sz="3500" dirty="0" smtClean="0">
                <a:solidFill>
                  <a:schemeClr val="tx1"/>
                </a:solidFill>
              </a:rPr>
              <a:t>v oblasti pedagogických meraní</a:t>
            </a:r>
            <a:endParaRPr lang="sk-SK" sz="35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96B584D1-D13E-4538-9453-3307E6941126}" type="slidenum">
              <a:rPr lang="sk-SK" sz="1600" smtClean="0"/>
              <a:t>21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2661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36912"/>
            <a:ext cx="889248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testové položky môžu obsahovať audiovizuálny obsah (videá, nahrávky)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štatistická analýza pilotných testov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umožňuje vybrať optimálne položky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špeciálne programy dokážu vygenerovať stovky variantov jedného testu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>1.  Využitie techniky pri tvorbe testov</a:t>
            </a:r>
            <a:endParaRPr lang="sk-SK" sz="35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96B584D1-D13E-4538-9453-3307E6941126}" type="slidenum">
              <a:rPr lang="sk-SK" sz="1600" smtClean="0"/>
              <a:t>22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8073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36912"/>
            <a:ext cx="889248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i="1" dirty="0">
                <a:solidFill>
                  <a:schemeClr val="bg1"/>
                </a:solidFill>
              </a:rPr>
              <a:t>adaptívne</a:t>
            </a:r>
            <a:r>
              <a:rPr lang="sk-SK" sz="3200" dirty="0">
                <a:solidFill>
                  <a:schemeClr val="bg1"/>
                </a:solidFill>
              </a:rPr>
              <a:t> testovanie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testovanie na diaľku (MOOC)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zber </a:t>
            </a:r>
            <a:r>
              <a:rPr lang="sk-SK" sz="3200" dirty="0">
                <a:solidFill>
                  <a:schemeClr val="bg1"/>
                </a:solidFill>
              </a:rPr>
              <a:t>veľkého množstva dát o priebehu práce respondenta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>2.  Využitie techniky pri zadávaní testov</a:t>
            </a:r>
            <a:endParaRPr lang="sk-SK" sz="35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96B584D1-D13E-4538-9453-3307E6941126}" type="slidenum">
              <a:rPr lang="sk-SK" sz="1600" smtClean="0"/>
              <a:t>23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003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Otázka pre publikum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24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Aké dodatočné informácie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o žiakovi môžeme získať,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ak ho testujeme elektronicky?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poradie odpovedania na otázky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rýchlosť odpovede na jednotlivé otázky (čas potrebný na určenie odpovede)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miera istoty (opravy / zmeny odpovedí)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frekvencia a spôsob použitia pomôcok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(zabudovaná kalkulačka, prehľad vzorcov)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Aké informácie môžeme získavať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pri elektronickom testovaní žiakov?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25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206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36912"/>
            <a:ext cx="889248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strojové spracovanie </a:t>
            </a:r>
            <a:r>
              <a:rPr lang="sk-SK" sz="3200" dirty="0" err="1" smtClean="0">
                <a:solidFill>
                  <a:schemeClr val="bg1"/>
                </a:solidFill>
              </a:rPr>
              <a:t>odpoveďových</a:t>
            </a:r>
            <a:r>
              <a:rPr lang="sk-SK" sz="3200" dirty="0" smtClean="0">
                <a:solidFill>
                  <a:schemeClr val="bg1"/>
                </a:solidFill>
              </a:rPr>
              <a:t> hárkov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štatistické analýzy výsledkov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detekcia </a:t>
            </a:r>
            <a:r>
              <a:rPr lang="sk-SK" sz="3200" dirty="0">
                <a:solidFill>
                  <a:schemeClr val="bg1"/>
                </a:solidFill>
              </a:rPr>
              <a:t>opisovania pri MC-testoch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</a:rPr>
              <a:t>antiplagiátorské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>
                <a:solidFill>
                  <a:schemeClr val="bg1"/>
                </a:solidFill>
              </a:rPr>
              <a:t>systémy </a:t>
            </a:r>
            <a:r>
              <a:rPr lang="sk-SK" sz="3200" dirty="0" smtClean="0">
                <a:solidFill>
                  <a:schemeClr val="bg1"/>
                </a:solidFill>
              </a:rPr>
              <a:t>(pri </a:t>
            </a:r>
            <a:r>
              <a:rPr lang="sk-SK" sz="3200" dirty="0" err="1" smtClean="0">
                <a:solidFill>
                  <a:schemeClr val="bg1"/>
                </a:solidFill>
              </a:rPr>
              <a:t>esejách</a:t>
            </a:r>
            <a:r>
              <a:rPr lang="sk-SK" sz="3200" dirty="0" smtClean="0">
                <a:solidFill>
                  <a:schemeClr val="bg1"/>
                </a:solidFill>
              </a:rPr>
              <a:t>)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hodnotenie otvorených otázok (a esejí</a:t>
            </a:r>
            <a:r>
              <a:rPr lang="sk-SK" sz="3200" dirty="0" smtClean="0">
                <a:solidFill>
                  <a:schemeClr val="bg1"/>
                </a:solidFill>
              </a:rPr>
              <a:t>!)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>3.  Využitie techniky pri hodnotení testov</a:t>
            </a:r>
            <a:endParaRPr lang="sk-SK" sz="35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96B584D1-D13E-4538-9453-3307E6941126}" type="slidenum">
              <a:rPr lang="sk-SK" sz="1600" smtClean="0"/>
              <a:t>26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098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Nebolo by lepšie, keby aj otvorené otázky hodnotili počítače?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40062"/>
            <a:ext cx="2934212" cy="20421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799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Otvorené otázky:</a:t>
            </a:r>
          </a:p>
          <a:p>
            <a:pPr>
              <a:spcAft>
                <a:spcPts val="600"/>
              </a:spcAft>
            </a:pP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s krátkou odpoveďou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(jedno číslo, slovo alebo slovné spojenie)</a:t>
            </a:r>
            <a:br>
              <a:rPr lang="sk-SK" sz="3200" dirty="0" smtClean="0">
                <a:solidFill>
                  <a:schemeClr val="bg1"/>
                </a:solidFill>
              </a:rPr>
            </a:b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so širokou odpoveďou (niekoľko viet, esej)</a:t>
            </a:r>
            <a:br>
              <a:rPr lang="sk-SK" sz="3200" dirty="0" smtClean="0">
                <a:solidFill>
                  <a:schemeClr val="bg1"/>
                </a:solidFill>
              </a:rPr>
            </a:b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5D73DCBA-7AFB-486C-B66D-194F1C7A4CA0}" type="slidenum">
              <a:rPr lang="sk-SK" sz="1600" smtClean="0"/>
              <a:t>27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070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Úloha: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Vymenuj štáty, s ktorými susedí Slovenská republika.</a:t>
            </a:r>
            <a:endParaRPr lang="sk-SK" sz="3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</a:rPr>
              <a:t>česko</a:t>
            </a:r>
            <a:r>
              <a:rPr lang="sk-SK" sz="3200" dirty="0" smtClean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polsko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ukraina</a:t>
            </a:r>
            <a:r>
              <a:rPr lang="sk-SK" sz="3200" dirty="0" smtClean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maďarsko</a:t>
            </a:r>
            <a:r>
              <a:rPr lang="sk-SK" sz="3200" dirty="0" smtClean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rakúzko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457189" indent="-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Česi, Poliaci, Ukrajinci, Maďari, Rakúšania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>Strojové hodnotenie otvorených položiek s krátkou odpoveďou</a:t>
            </a:r>
            <a:endParaRPr lang="sk-SK" sz="35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94CEF794-061E-4F88-A349-23E5387FAC7F}" type="slidenum">
              <a:rPr lang="sk-SK" sz="1600" smtClean="0"/>
              <a:t>28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793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Otázka pre publikum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29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endParaRPr lang="sk-SK" sz="3200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Akými </a:t>
            </a:r>
            <a:r>
              <a:rPr lang="sk-SK" sz="3600" u="sng" dirty="0" smtClean="0">
                <a:solidFill>
                  <a:schemeClr val="bg1"/>
                </a:solidFill>
              </a:rPr>
              <a:t>formálnymi</a:t>
            </a:r>
            <a:r>
              <a:rPr lang="sk-SK" sz="3600" dirty="0" smtClean="0">
                <a:solidFill>
                  <a:schemeClr val="bg1"/>
                </a:solidFill>
              </a:rPr>
              <a:t> znakmi by sa mohli dobré eseje odlišovať od slabých?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Dá sa v pedagogike vôbec niečo merať?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6665" r="17713" b="7219"/>
          <a:stretch/>
        </p:blipFill>
        <p:spPr>
          <a:xfrm>
            <a:off x="256889" y="1188500"/>
            <a:ext cx="8333884" cy="5120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075951" y="375397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2 x 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647BFB3-4E92-49EA-A342-C82BBD171A98}" type="slidenum">
              <a:rPr lang="sk-SK" sz="1600" smtClean="0"/>
              <a:t>3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803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04864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dĺžka eseje (počet slov)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priemerná dĺžka viet (počet slov)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podiel jednoduchých viet a súvetí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výskyt málo frekventovaných slov („nereprezentatívny, obštrukcia, étos“)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výskyt kľúčových slov (ktoré by sa v danej téme určite mali objaviť)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/>
            </a:r>
            <a:br>
              <a:rPr lang="sk-SK" sz="35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Strojové hodnotenie esejí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42AECE09-A5E9-424A-954B-3F1E3B86C7B7}" type="slidenum">
              <a:rPr lang="sk-SK" sz="1600" smtClean="0"/>
              <a:t>30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4129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04864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absencia slov </a:t>
            </a:r>
            <a:r>
              <a:rPr lang="sk-SK" sz="3200" dirty="0">
                <a:solidFill>
                  <a:schemeClr val="bg1"/>
                </a:solidFill>
              </a:rPr>
              <a:t>a slovných </a:t>
            </a:r>
            <a:r>
              <a:rPr lang="sk-SK" sz="3200" dirty="0" smtClean="0">
                <a:solidFill>
                  <a:schemeClr val="bg1"/>
                </a:solidFill>
              </a:rPr>
              <a:t>spojení,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ktoré používajú všetci (vyhýbanie </a:t>
            </a:r>
            <a:r>
              <a:rPr lang="sk-SK" sz="3200" dirty="0">
                <a:solidFill>
                  <a:schemeClr val="bg1"/>
                </a:solidFill>
              </a:rPr>
              <a:t>sa klišé)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výskyt slov naznačujúcich kauzálne väzby („keďže</a:t>
            </a:r>
            <a:r>
              <a:rPr lang="sk-SK" sz="3200" dirty="0">
                <a:solidFill>
                  <a:schemeClr val="bg1"/>
                </a:solidFill>
              </a:rPr>
              <a:t>, nakoľko, potom, </a:t>
            </a:r>
            <a:r>
              <a:rPr lang="sk-SK" sz="3200" dirty="0" smtClean="0">
                <a:solidFill>
                  <a:schemeClr val="bg1"/>
                </a:solidFill>
              </a:rPr>
              <a:t>takže, preto, pretože, lebo, avšak</a:t>
            </a:r>
            <a:r>
              <a:rPr lang="sk-SK" sz="3200" dirty="0">
                <a:solidFill>
                  <a:schemeClr val="bg1"/>
                </a:solidFill>
              </a:rPr>
              <a:t>, keby, </a:t>
            </a:r>
            <a:r>
              <a:rPr lang="sk-SK" sz="3200" dirty="0" smtClean="0">
                <a:solidFill>
                  <a:schemeClr val="bg1"/>
                </a:solidFill>
              </a:rPr>
              <a:t>tak...“)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500" dirty="0" smtClean="0">
                <a:solidFill>
                  <a:schemeClr val="tx1"/>
                </a:solidFill>
              </a:rPr>
              <a:t/>
            </a:r>
            <a:br>
              <a:rPr lang="sk-SK" sz="35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Strojové hodnotenie esejí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E7840035-AFF7-4CE1-A706-BF5937302A0C}" type="slidenum">
              <a:rPr lang="sk-SK" sz="1600" smtClean="0"/>
              <a:t>31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804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Ďakujem za pozornosť.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Ak chceme interpretovať dáta, musíme rozumieť, ako vznikajú a čo znamenajú</a:t>
            </a:r>
            <a:endParaRPr lang="sk-SK" sz="2400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8" y="2276872"/>
            <a:ext cx="8668072" cy="3888432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F61AE8C2-FDC3-411E-8E7F-AD753556E527}" type="slidenum">
              <a:rPr lang="sk-SK" sz="1600" smtClean="0"/>
              <a:t>33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9890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Dá sa v pedagogike vôbec niečo merať?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052041" y="375720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665" r="17713" b="7219"/>
          <a:stretch/>
        </p:blipFill>
        <p:spPr>
          <a:xfrm>
            <a:off x="251520" y="1268760"/>
            <a:ext cx="8302099" cy="504056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0178167C-0B7A-4F5C-ADED-046B93460948}" type="slidenum">
              <a:rPr lang="sk-SK" sz="1600" smtClean="0"/>
              <a:t>4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82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Dá sa v pedagogike vôbec niečo merať?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107089" y="374672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2 x 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664" r="17713" b="8516"/>
          <a:stretch/>
        </p:blipFill>
        <p:spPr>
          <a:xfrm>
            <a:off x="307038" y="1268760"/>
            <a:ext cx="8347167" cy="4968552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E922C4A7-B866-4752-BA25-90724916A92B}" type="slidenum">
              <a:rPr lang="sk-SK" sz="1600" smtClean="0"/>
              <a:t>5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637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Otázka pre publikum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6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Ako z týchto grafov vyplýva,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že väčšina žiakov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pri písaní testu </a:t>
            </a:r>
            <a:r>
              <a:rPr lang="sk-SK" sz="3600" u="sng" dirty="0" smtClean="0">
                <a:solidFill>
                  <a:schemeClr val="bg1"/>
                </a:solidFill>
              </a:rPr>
              <a:t>neháda</a:t>
            </a:r>
            <a:r>
              <a:rPr lang="sk-SK" sz="36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Typické rozloženie hrubých skóre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(KOMPARO, žiaci 9. ročníka)</a:t>
            </a:r>
            <a:endParaRPr lang="sk-SK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Dobrá škola 4-09 (Máj 2013)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3701" r="22438" b="4626"/>
          <a:stretch/>
        </p:blipFill>
        <p:spPr>
          <a:xfrm>
            <a:off x="899592" y="1639155"/>
            <a:ext cx="7200800" cy="4676808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98D33717-C524-4D7B-B12C-39687FB6CBF1}" type="slidenum">
              <a:rPr lang="sk-SK" sz="1600" smtClean="0"/>
              <a:t>7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8236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Čo je to za čudný graf?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647387" cy="5184584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8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1626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68324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Otázka pre publikum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9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endParaRPr lang="sk-SK" sz="3200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Ako mohol vzniknúť takýto graf?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Paleta EDUMETR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3156</TotalTime>
  <Words>882</Words>
  <Application>Microsoft Office PowerPoint</Application>
  <PresentationFormat>On-screen Show (4:3)</PresentationFormat>
  <Paragraphs>181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Trebuchet MS</vt:lpstr>
      <vt:lpstr>Wingdings 2</vt:lpstr>
      <vt:lpstr>Quotable</vt:lpstr>
      <vt:lpstr>Kaleidoskop zaujímavostí zo sveta testovania</vt:lpstr>
      <vt:lpstr>Dá sa v pedagogike vôbec niečo merať?</vt:lpstr>
      <vt:lpstr>Dá sa v pedagogike vôbec niečo merať?</vt:lpstr>
      <vt:lpstr>Dá sa v pedagogike vôbec niečo merať?</vt:lpstr>
      <vt:lpstr>Dá sa v pedagogike vôbec niečo merať?</vt:lpstr>
      <vt:lpstr>Otázka pre publikum</vt:lpstr>
      <vt:lpstr>Typické rozloženie hrubých skóre (KOMPARO, žiaci 9. ročníka)</vt:lpstr>
      <vt:lpstr>Čo je to za čudný graf?</vt:lpstr>
      <vt:lpstr>Otázka pre publikum</vt:lpstr>
      <vt:lpstr>Podvádzalo sa v Testovaní 9? </vt:lpstr>
      <vt:lpstr>Tí istí žiaci v testovaní KOMPARO – MAT päť mesiacov pred Testovaním 9</vt:lpstr>
      <vt:lpstr>Aké problémy sa riešia pri tvorbe otázok do testovaní PISA?</vt:lpstr>
      <vt:lpstr>Problematická úloha 1</vt:lpstr>
      <vt:lpstr>Problematická úloha 2</vt:lpstr>
      <vt:lpstr>Problematická úloha 3</vt:lpstr>
      <vt:lpstr>Problematická úloha 3 (preklad do Sj)</vt:lpstr>
      <vt:lpstr>Špecifiká jednotlivých jazykov</vt:lpstr>
      <vt:lpstr>Problematická úloha 4</vt:lpstr>
      <vt:lpstr>Problematická úloha 5</vt:lpstr>
      <vt:lpstr>Problematická úloha 6</vt:lpstr>
      <vt:lpstr>Využitie modernej techniky v oblasti pedagogických meraní</vt:lpstr>
      <vt:lpstr>1.  Využitie techniky pri tvorbe testov</vt:lpstr>
      <vt:lpstr>2.  Využitie techniky pri zadávaní testov</vt:lpstr>
      <vt:lpstr>Otázka pre publikum</vt:lpstr>
      <vt:lpstr>Aké informácie môžeme získavať pri elektronickom testovaní žiakov?</vt:lpstr>
      <vt:lpstr>3.  Využitie techniky pri hodnotení testov</vt:lpstr>
      <vt:lpstr>Nebolo by lepšie, keby aj otvorené otázky hodnotili počítače?</vt:lpstr>
      <vt:lpstr>Strojové hodnotenie otvorených položiek s krátkou odpoveďou</vt:lpstr>
      <vt:lpstr>Otázka pre publikum</vt:lpstr>
      <vt:lpstr> Strojové hodnotenie esejí</vt:lpstr>
      <vt:lpstr> Strojové hodnotenie esejí</vt:lpstr>
      <vt:lpstr>Ďakujem za pozornosť.</vt:lpstr>
      <vt:lpstr>Ak chceme interpretovať dáta, musíme rozumieť, ako vznikajú a čo znamenajú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2410</cp:revision>
  <cp:lastPrinted>2017-05-25T18:50:58Z</cp:lastPrinted>
  <dcterms:created xsi:type="dcterms:W3CDTF">2013-11-24T11:25:44Z</dcterms:created>
  <dcterms:modified xsi:type="dcterms:W3CDTF">2017-11-07T20:47:59Z</dcterms:modified>
</cp:coreProperties>
</file>