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handoutMasterIdLst>
    <p:handoutMasterId r:id="rId24"/>
  </p:handoutMasterIdLst>
  <p:sldIdLst>
    <p:sldId id="375" r:id="rId2"/>
    <p:sldId id="307" r:id="rId3"/>
    <p:sldId id="334" r:id="rId4"/>
    <p:sldId id="335" r:id="rId5"/>
    <p:sldId id="336" r:id="rId6"/>
    <p:sldId id="325" r:id="rId7"/>
    <p:sldId id="337" r:id="rId8"/>
    <p:sldId id="372" r:id="rId9"/>
    <p:sldId id="354" r:id="rId10"/>
    <p:sldId id="328" r:id="rId11"/>
    <p:sldId id="374" r:id="rId12"/>
    <p:sldId id="355" r:id="rId13"/>
    <p:sldId id="326" r:id="rId14"/>
    <p:sldId id="279" r:id="rId15"/>
    <p:sldId id="366" r:id="rId16"/>
    <p:sldId id="290" r:id="rId17"/>
    <p:sldId id="317" r:id="rId18"/>
    <p:sldId id="332" r:id="rId19"/>
    <p:sldId id="353" r:id="rId20"/>
    <p:sldId id="315" r:id="rId21"/>
    <p:sldId id="306" r:id="rId22"/>
  </p:sldIdLst>
  <p:sldSz cx="9144000" cy="6858000" type="screen4x3"/>
  <p:notesSz cx="6858000" cy="99472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400" autoAdjust="0"/>
  </p:normalViewPr>
  <p:slideViewPr>
    <p:cSldViewPr>
      <p:cViewPr varScale="1">
        <p:scale>
          <a:sx n="84" d="100"/>
          <a:sy n="8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97CE1-EBB0-47BB-9A7E-0B8ACCC77F6C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D03A041-7380-4E30-8306-935CC2C02040}">
      <dgm:prSet phldrT="[Text]" custT="1"/>
      <dgm:spPr/>
      <dgm:t>
        <a:bodyPr/>
        <a:lstStyle/>
        <a:p>
          <a:r>
            <a:rPr lang="sk-SK" sz="2000" dirty="0">
              <a:solidFill>
                <a:srgbClr val="002060"/>
              </a:solidFill>
              <a:latin typeface="Comic Sans MS" pitchFamily="66" charset="0"/>
            </a:rPr>
            <a:t>ISCED 1</a:t>
          </a:r>
        </a:p>
        <a:p>
          <a:r>
            <a:rPr lang="cs-CZ" sz="2000" dirty="0">
              <a:solidFill>
                <a:srgbClr val="002060"/>
              </a:solidFill>
              <a:latin typeface="Comic Sans MS" pitchFamily="66" charset="0"/>
            </a:rPr>
            <a:t>MAT, SJL</a:t>
          </a:r>
          <a:endParaRPr lang="sk-SK" sz="2000" dirty="0">
            <a:solidFill>
              <a:srgbClr val="002060"/>
            </a:solidFill>
            <a:latin typeface="Comic Sans MS" pitchFamily="66" charset="0"/>
          </a:endParaRPr>
        </a:p>
      </dgm:t>
    </dgm:pt>
    <dgm:pt modelId="{2FC14459-7424-4B11-9A29-B82F9D6A58A6}" type="parTrans" cxnId="{2D43E06B-FC0B-4203-9562-A05619D65B54}">
      <dgm:prSet/>
      <dgm:spPr/>
      <dgm:t>
        <a:bodyPr/>
        <a:lstStyle/>
        <a:p>
          <a:endParaRPr lang="sk-SK"/>
        </a:p>
      </dgm:t>
    </dgm:pt>
    <dgm:pt modelId="{6FFD0A56-798C-464A-8953-E5881553E7BC}" type="sibTrans" cxnId="{2D43E06B-FC0B-4203-9562-A05619D65B54}">
      <dgm:prSet/>
      <dgm:spPr/>
      <dgm:t>
        <a:bodyPr/>
        <a:lstStyle/>
        <a:p>
          <a:endParaRPr lang="sk-SK"/>
        </a:p>
      </dgm:t>
    </dgm:pt>
    <dgm:pt modelId="{AD9B17F3-0893-49D1-973D-3716E5F9AB7A}">
      <dgm:prSet phldrT="[Text]" custT="1"/>
      <dgm:spPr/>
      <dgm:t>
        <a:bodyPr/>
        <a:lstStyle/>
        <a:p>
          <a:r>
            <a:rPr lang="sk-SK" sz="2000" dirty="0">
              <a:solidFill>
                <a:srgbClr val="002060"/>
              </a:solidFill>
              <a:latin typeface="Comic Sans MS" pitchFamily="66" charset="0"/>
            </a:rPr>
            <a:t>ISCED 2</a:t>
          </a:r>
        </a:p>
        <a:p>
          <a:r>
            <a:rPr lang="cs-CZ" sz="2000" dirty="0">
              <a:solidFill>
                <a:srgbClr val="002060"/>
              </a:solidFill>
              <a:latin typeface="Comic Sans MS" pitchFamily="66" charset="0"/>
            </a:rPr>
            <a:t>MAT, SJL</a:t>
          </a:r>
          <a:endParaRPr lang="sk-SK" sz="2000" dirty="0">
            <a:solidFill>
              <a:srgbClr val="002060"/>
            </a:solidFill>
            <a:latin typeface="Comic Sans MS" pitchFamily="66" charset="0"/>
          </a:endParaRPr>
        </a:p>
      </dgm:t>
    </dgm:pt>
    <dgm:pt modelId="{04275CE2-D9B0-4FA7-BF23-6B4B118E8415}" type="parTrans" cxnId="{7D0554EC-8BD3-40C3-AE84-C62951384734}">
      <dgm:prSet/>
      <dgm:spPr/>
      <dgm:t>
        <a:bodyPr/>
        <a:lstStyle/>
        <a:p>
          <a:endParaRPr lang="sk-SK"/>
        </a:p>
      </dgm:t>
    </dgm:pt>
    <dgm:pt modelId="{4EDA9E95-ED6E-448A-9F50-AB8F83925FF8}" type="sibTrans" cxnId="{7D0554EC-8BD3-40C3-AE84-C62951384734}">
      <dgm:prSet/>
      <dgm:spPr/>
      <dgm:t>
        <a:bodyPr/>
        <a:lstStyle/>
        <a:p>
          <a:endParaRPr lang="sk-SK"/>
        </a:p>
      </dgm:t>
    </dgm:pt>
    <dgm:pt modelId="{18A11FF5-3D18-4633-8254-25DD4D8575C0}">
      <dgm:prSet phldrT="[Text]" custT="1"/>
      <dgm:spPr/>
      <dgm:t>
        <a:bodyPr/>
        <a:lstStyle/>
        <a:p>
          <a:r>
            <a:rPr lang="sk-SK" sz="2000" dirty="0">
              <a:latin typeface="Comic Sans MS" pitchFamily="66" charset="0"/>
            </a:rPr>
            <a:t>   </a:t>
          </a:r>
          <a:r>
            <a:rPr lang="sk-SK" sz="2000" dirty="0">
              <a:solidFill>
                <a:srgbClr val="002060"/>
              </a:solidFill>
              <a:latin typeface="Comic Sans MS" pitchFamily="66" charset="0"/>
            </a:rPr>
            <a:t>ISCED 3</a:t>
          </a:r>
        </a:p>
        <a:p>
          <a:r>
            <a:rPr lang="cs-CZ" sz="2000" dirty="0">
              <a:solidFill>
                <a:srgbClr val="002060"/>
              </a:solidFill>
              <a:latin typeface="Comic Sans MS" pitchFamily="66" charset="0"/>
            </a:rPr>
            <a:t>      SJL</a:t>
          </a:r>
          <a:endParaRPr lang="sk-SK" sz="2000" dirty="0">
            <a:solidFill>
              <a:srgbClr val="002060"/>
            </a:solidFill>
            <a:latin typeface="Comic Sans MS" pitchFamily="66" charset="0"/>
          </a:endParaRPr>
        </a:p>
      </dgm:t>
    </dgm:pt>
    <dgm:pt modelId="{7A445811-8860-46B7-A3D3-DFA355937AAF}" type="parTrans" cxnId="{41232B02-50DC-41EB-BD0B-A7262CDEAA72}">
      <dgm:prSet/>
      <dgm:spPr/>
      <dgm:t>
        <a:bodyPr/>
        <a:lstStyle/>
        <a:p>
          <a:endParaRPr lang="sk-SK"/>
        </a:p>
      </dgm:t>
    </dgm:pt>
    <dgm:pt modelId="{CF882970-62B0-45C3-912F-644811FB08B7}" type="sibTrans" cxnId="{41232B02-50DC-41EB-BD0B-A7262CDEAA72}">
      <dgm:prSet/>
      <dgm:spPr/>
      <dgm:t>
        <a:bodyPr/>
        <a:lstStyle/>
        <a:p>
          <a:endParaRPr lang="sk-SK"/>
        </a:p>
      </dgm:t>
    </dgm:pt>
    <dgm:pt modelId="{B39E0A8D-D1EC-471E-9D77-938FF49509E7}" type="pres">
      <dgm:prSet presAssocID="{B4A97CE1-EBB0-47BB-9A7E-0B8ACCC77F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A34036B0-56B5-45C9-AE5D-2D4212350EC3}" type="pres">
      <dgm:prSet presAssocID="{FD03A041-7380-4E30-8306-935CC2C02040}" presName="composite" presStyleCnt="0"/>
      <dgm:spPr/>
    </dgm:pt>
    <dgm:pt modelId="{A65EAA86-DDAA-41F8-AEFB-D34C877E3A75}" type="pres">
      <dgm:prSet presAssocID="{FD03A041-7380-4E30-8306-935CC2C02040}" presName="LShape" presStyleLbl="alignNode1" presStyleIdx="0" presStyleCnt="5" custLinFactNeighborX="-129" custLinFactNeighborY="20889"/>
      <dgm:spPr/>
    </dgm:pt>
    <dgm:pt modelId="{B49F97B1-B129-4FF1-80E4-60B81666C82D}" type="pres">
      <dgm:prSet presAssocID="{FD03A041-7380-4E30-8306-935CC2C02040}" presName="ParentText" presStyleLbl="revTx" presStyleIdx="0" presStyleCnt="3" custLinFactNeighborX="1488" custLinFactNeighborY="262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8742C9C-3391-4F96-8D9C-6D372F4B6E9E}" type="pres">
      <dgm:prSet presAssocID="{FD03A041-7380-4E30-8306-935CC2C02040}" presName="Triangle" presStyleLbl="alignNode1" presStyleIdx="1" presStyleCnt="5" custLinFactY="22570" custLinFactNeighborX="23781" custLinFactNeighborY="100000"/>
      <dgm:spPr/>
    </dgm:pt>
    <dgm:pt modelId="{77DD998D-520D-4A20-ADC6-E3EC88593596}" type="pres">
      <dgm:prSet presAssocID="{6FFD0A56-798C-464A-8953-E5881553E7BC}" presName="sibTrans" presStyleCnt="0"/>
      <dgm:spPr/>
    </dgm:pt>
    <dgm:pt modelId="{A57582E7-282C-43E5-B9E2-4DC144DF532B}" type="pres">
      <dgm:prSet presAssocID="{6FFD0A56-798C-464A-8953-E5881553E7BC}" presName="space" presStyleCnt="0"/>
      <dgm:spPr/>
    </dgm:pt>
    <dgm:pt modelId="{D386BEA2-C532-4449-8BC5-940F8CD5F3B5}" type="pres">
      <dgm:prSet presAssocID="{AD9B17F3-0893-49D1-973D-3716E5F9AB7A}" presName="composite" presStyleCnt="0"/>
      <dgm:spPr/>
    </dgm:pt>
    <dgm:pt modelId="{B8EBD41E-0D39-474B-8BB6-CCD81B7B051B}" type="pres">
      <dgm:prSet presAssocID="{AD9B17F3-0893-49D1-973D-3716E5F9AB7A}" presName="LShape" presStyleLbl="alignNode1" presStyleIdx="2" presStyleCnt="5" custLinFactNeighborX="3280" custLinFactNeighborY="34800"/>
      <dgm:spPr/>
    </dgm:pt>
    <dgm:pt modelId="{09EE2E01-91E8-4982-9159-C22A8ABE3D3F}" type="pres">
      <dgm:prSet presAssocID="{AD9B17F3-0893-49D1-973D-3716E5F9AB7A}" presName="ParentText" presStyleLbl="revTx" presStyleIdx="1" presStyleCnt="3" custLinFactNeighborX="5954" custLinFactNeighborY="344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DBD04CC-E06A-4F25-BAD8-AEB13C96A616}" type="pres">
      <dgm:prSet presAssocID="{AD9B17F3-0893-49D1-973D-3716E5F9AB7A}" presName="Triangle" presStyleLbl="alignNode1" presStyleIdx="3" presStyleCnt="5" custLinFactY="71648" custLinFactNeighborX="43797" custLinFactNeighborY="100000"/>
      <dgm:spPr/>
    </dgm:pt>
    <dgm:pt modelId="{488EC5B8-317E-4605-971E-B14CECB62828}" type="pres">
      <dgm:prSet presAssocID="{4EDA9E95-ED6E-448A-9F50-AB8F83925FF8}" presName="sibTrans" presStyleCnt="0"/>
      <dgm:spPr/>
    </dgm:pt>
    <dgm:pt modelId="{8F0310A6-0291-4811-A6B7-094C3E6EC9BB}" type="pres">
      <dgm:prSet presAssocID="{4EDA9E95-ED6E-448A-9F50-AB8F83925FF8}" presName="space" presStyleCnt="0"/>
      <dgm:spPr/>
    </dgm:pt>
    <dgm:pt modelId="{9CE4CB8D-6813-4F3B-9AA7-9302106F65FF}" type="pres">
      <dgm:prSet presAssocID="{18A11FF5-3D18-4633-8254-25DD4D8575C0}" presName="composite" presStyleCnt="0"/>
      <dgm:spPr/>
    </dgm:pt>
    <dgm:pt modelId="{D86A78E1-94D0-4F67-B6AB-5E6CF4A2EF16}" type="pres">
      <dgm:prSet presAssocID="{18A11FF5-3D18-4633-8254-25DD4D8575C0}" presName="LShape" presStyleLbl="alignNode1" presStyleIdx="4" presStyleCnt="5" custLinFactNeighborX="7187" custLinFactNeighborY="49342"/>
      <dgm:spPr/>
    </dgm:pt>
    <dgm:pt modelId="{9CE85953-2929-4869-8B0E-756B3D8288FD}" type="pres">
      <dgm:prSet presAssocID="{18A11FF5-3D18-4633-8254-25DD4D8575C0}" presName="ParentText" presStyleLbl="revTx" presStyleIdx="2" presStyleCnt="3" custLinFactNeighborX="3833" custLinFactNeighborY="467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41232B02-50DC-41EB-BD0B-A7262CDEAA72}" srcId="{B4A97CE1-EBB0-47BB-9A7E-0B8ACCC77F6C}" destId="{18A11FF5-3D18-4633-8254-25DD4D8575C0}" srcOrd="2" destOrd="0" parTransId="{7A445811-8860-46B7-A3D3-DFA355937AAF}" sibTransId="{CF882970-62B0-45C3-912F-644811FB08B7}"/>
    <dgm:cxn modelId="{E5BA5C7C-82AB-470E-B0FB-043E4A342427}" type="presOf" srcId="{AD9B17F3-0893-49D1-973D-3716E5F9AB7A}" destId="{09EE2E01-91E8-4982-9159-C22A8ABE3D3F}" srcOrd="0" destOrd="0" presId="urn:microsoft.com/office/officeart/2009/3/layout/StepUpProcess"/>
    <dgm:cxn modelId="{3DBC8B03-81FA-4698-BCA3-065E33259047}" type="presOf" srcId="{FD03A041-7380-4E30-8306-935CC2C02040}" destId="{B49F97B1-B129-4FF1-80E4-60B81666C82D}" srcOrd="0" destOrd="0" presId="urn:microsoft.com/office/officeart/2009/3/layout/StepUpProcess"/>
    <dgm:cxn modelId="{7D0554EC-8BD3-40C3-AE84-C62951384734}" srcId="{B4A97CE1-EBB0-47BB-9A7E-0B8ACCC77F6C}" destId="{AD9B17F3-0893-49D1-973D-3716E5F9AB7A}" srcOrd="1" destOrd="0" parTransId="{04275CE2-D9B0-4FA7-BF23-6B4B118E8415}" sibTransId="{4EDA9E95-ED6E-448A-9F50-AB8F83925FF8}"/>
    <dgm:cxn modelId="{AA27539E-E087-4109-A883-8DB85B7EFA4C}" type="presOf" srcId="{18A11FF5-3D18-4633-8254-25DD4D8575C0}" destId="{9CE85953-2929-4869-8B0E-756B3D8288FD}" srcOrd="0" destOrd="0" presId="urn:microsoft.com/office/officeart/2009/3/layout/StepUpProcess"/>
    <dgm:cxn modelId="{41942C8B-02DE-41B6-959A-A2E48C0C6D82}" type="presOf" srcId="{B4A97CE1-EBB0-47BB-9A7E-0B8ACCC77F6C}" destId="{B39E0A8D-D1EC-471E-9D77-938FF49509E7}" srcOrd="0" destOrd="0" presId="urn:microsoft.com/office/officeart/2009/3/layout/StepUpProcess"/>
    <dgm:cxn modelId="{2D43E06B-FC0B-4203-9562-A05619D65B54}" srcId="{B4A97CE1-EBB0-47BB-9A7E-0B8ACCC77F6C}" destId="{FD03A041-7380-4E30-8306-935CC2C02040}" srcOrd="0" destOrd="0" parTransId="{2FC14459-7424-4B11-9A29-B82F9D6A58A6}" sibTransId="{6FFD0A56-798C-464A-8953-E5881553E7BC}"/>
    <dgm:cxn modelId="{DB120087-2653-4BC5-AC2E-6B5450006F30}" type="presParOf" srcId="{B39E0A8D-D1EC-471E-9D77-938FF49509E7}" destId="{A34036B0-56B5-45C9-AE5D-2D4212350EC3}" srcOrd="0" destOrd="0" presId="urn:microsoft.com/office/officeart/2009/3/layout/StepUpProcess"/>
    <dgm:cxn modelId="{28F9E9DA-DE05-48FD-BE8F-7E7761739011}" type="presParOf" srcId="{A34036B0-56B5-45C9-AE5D-2D4212350EC3}" destId="{A65EAA86-DDAA-41F8-AEFB-D34C877E3A75}" srcOrd="0" destOrd="0" presId="urn:microsoft.com/office/officeart/2009/3/layout/StepUpProcess"/>
    <dgm:cxn modelId="{E2B8CE1D-E3B6-4A9D-8CE8-3577C2930E4A}" type="presParOf" srcId="{A34036B0-56B5-45C9-AE5D-2D4212350EC3}" destId="{B49F97B1-B129-4FF1-80E4-60B81666C82D}" srcOrd="1" destOrd="0" presId="urn:microsoft.com/office/officeart/2009/3/layout/StepUpProcess"/>
    <dgm:cxn modelId="{F90C0FFD-D56B-4A47-AFC4-9E217EA1297C}" type="presParOf" srcId="{A34036B0-56B5-45C9-AE5D-2D4212350EC3}" destId="{48742C9C-3391-4F96-8D9C-6D372F4B6E9E}" srcOrd="2" destOrd="0" presId="urn:microsoft.com/office/officeart/2009/3/layout/StepUpProcess"/>
    <dgm:cxn modelId="{D33AD4BF-D523-4016-A999-B4462A9C97BE}" type="presParOf" srcId="{B39E0A8D-D1EC-471E-9D77-938FF49509E7}" destId="{77DD998D-520D-4A20-ADC6-E3EC88593596}" srcOrd="1" destOrd="0" presId="urn:microsoft.com/office/officeart/2009/3/layout/StepUpProcess"/>
    <dgm:cxn modelId="{219318E2-396E-4353-8C49-B476E8076F04}" type="presParOf" srcId="{77DD998D-520D-4A20-ADC6-E3EC88593596}" destId="{A57582E7-282C-43E5-B9E2-4DC144DF532B}" srcOrd="0" destOrd="0" presId="urn:microsoft.com/office/officeart/2009/3/layout/StepUpProcess"/>
    <dgm:cxn modelId="{1DB80C53-2FE2-4C27-BC48-A64CCF7D1BCD}" type="presParOf" srcId="{B39E0A8D-D1EC-471E-9D77-938FF49509E7}" destId="{D386BEA2-C532-4449-8BC5-940F8CD5F3B5}" srcOrd="2" destOrd="0" presId="urn:microsoft.com/office/officeart/2009/3/layout/StepUpProcess"/>
    <dgm:cxn modelId="{5165528F-EB67-4290-8FC3-2E64D0A6CEC8}" type="presParOf" srcId="{D386BEA2-C532-4449-8BC5-940F8CD5F3B5}" destId="{B8EBD41E-0D39-474B-8BB6-CCD81B7B051B}" srcOrd="0" destOrd="0" presId="urn:microsoft.com/office/officeart/2009/3/layout/StepUpProcess"/>
    <dgm:cxn modelId="{82E19C17-B2CF-4ED3-ACCF-2040CAE6606B}" type="presParOf" srcId="{D386BEA2-C532-4449-8BC5-940F8CD5F3B5}" destId="{09EE2E01-91E8-4982-9159-C22A8ABE3D3F}" srcOrd="1" destOrd="0" presId="urn:microsoft.com/office/officeart/2009/3/layout/StepUpProcess"/>
    <dgm:cxn modelId="{A9D080B9-F8C5-40B5-B76B-06A3E3FA6D4C}" type="presParOf" srcId="{D386BEA2-C532-4449-8BC5-940F8CD5F3B5}" destId="{FDBD04CC-E06A-4F25-BAD8-AEB13C96A616}" srcOrd="2" destOrd="0" presId="urn:microsoft.com/office/officeart/2009/3/layout/StepUpProcess"/>
    <dgm:cxn modelId="{9DDF3D60-44A2-45E4-AF2A-361A03CE3A10}" type="presParOf" srcId="{B39E0A8D-D1EC-471E-9D77-938FF49509E7}" destId="{488EC5B8-317E-4605-971E-B14CECB62828}" srcOrd="3" destOrd="0" presId="urn:microsoft.com/office/officeart/2009/3/layout/StepUpProcess"/>
    <dgm:cxn modelId="{16A7B824-AEAC-4563-9F5C-C412E55E4C7E}" type="presParOf" srcId="{488EC5B8-317E-4605-971E-B14CECB62828}" destId="{8F0310A6-0291-4811-A6B7-094C3E6EC9BB}" srcOrd="0" destOrd="0" presId="urn:microsoft.com/office/officeart/2009/3/layout/StepUpProcess"/>
    <dgm:cxn modelId="{49468013-5B70-4C2B-8D27-7D47ED8B6437}" type="presParOf" srcId="{B39E0A8D-D1EC-471E-9D77-938FF49509E7}" destId="{9CE4CB8D-6813-4F3B-9AA7-9302106F65FF}" srcOrd="4" destOrd="0" presId="urn:microsoft.com/office/officeart/2009/3/layout/StepUpProcess"/>
    <dgm:cxn modelId="{F1B194E0-53CF-4085-80EB-FAA1745BF6E2}" type="presParOf" srcId="{9CE4CB8D-6813-4F3B-9AA7-9302106F65FF}" destId="{D86A78E1-94D0-4F67-B6AB-5E6CF4A2EF16}" srcOrd="0" destOrd="0" presId="urn:microsoft.com/office/officeart/2009/3/layout/StepUpProcess"/>
    <dgm:cxn modelId="{5319CCC4-3863-4851-AA10-FDD07C168F28}" type="presParOf" srcId="{9CE4CB8D-6813-4F3B-9AA7-9302106F65FF}" destId="{9CE85953-2929-4869-8B0E-756B3D8288F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EAA86-DDAA-41F8-AEFB-D34C877E3A75}">
      <dsp:nvSpPr>
        <dsp:cNvPr id="0" name=""/>
        <dsp:cNvSpPr/>
      </dsp:nvSpPr>
      <dsp:spPr>
        <a:xfrm rot="5400000">
          <a:off x="433767" y="1498020"/>
          <a:ext cx="1305507" cy="21723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F97B1-B129-4FF1-80E4-60B81666C82D}">
      <dsp:nvSpPr>
        <dsp:cNvPr id="0" name=""/>
        <dsp:cNvSpPr/>
      </dsp:nvSpPr>
      <dsp:spPr>
        <a:xfrm>
          <a:off x="247830" y="2325913"/>
          <a:ext cx="1961196" cy="1719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>
              <a:solidFill>
                <a:srgbClr val="002060"/>
              </a:solidFill>
              <a:latin typeface="Comic Sans MS" pitchFamily="66" charset="0"/>
            </a:rPr>
            <a:t>ISCED 1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rgbClr val="002060"/>
              </a:solidFill>
              <a:latin typeface="Comic Sans MS" pitchFamily="66" charset="0"/>
            </a:rPr>
            <a:t>MAT, SJL</a:t>
          </a:r>
          <a:endParaRPr lang="sk-SK" sz="2000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247830" y="2325913"/>
        <a:ext cx="1961196" cy="1719103"/>
      </dsp:txXfrm>
    </dsp:sp>
    <dsp:sp modelId="{48742C9C-3391-4F96-8D9C-6D372F4B6E9E}">
      <dsp:nvSpPr>
        <dsp:cNvPr id="0" name=""/>
        <dsp:cNvSpPr/>
      </dsp:nvSpPr>
      <dsp:spPr>
        <a:xfrm>
          <a:off x="1897806" y="1518937"/>
          <a:ext cx="370037" cy="37003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BD41E-0D39-474B-8BB6-CCD81B7B051B}">
      <dsp:nvSpPr>
        <dsp:cNvPr id="0" name=""/>
        <dsp:cNvSpPr/>
      </dsp:nvSpPr>
      <dsp:spPr>
        <a:xfrm rot="5400000">
          <a:off x="2908710" y="1085527"/>
          <a:ext cx="1305507" cy="21723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E2E01-91E8-4982-9159-C22A8ABE3D3F}">
      <dsp:nvSpPr>
        <dsp:cNvPr id="0" name=""/>
        <dsp:cNvSpPr/>
      </dsp:nvSpPr>
      <dsp:spPr>
        <a:xfrm>
          <a:off x="2736305" y="1872210"/>
          <a:ext cx="1961196" cy="1719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>
              <a:solidFill>
                <a:srgbClr val="002060"/>
              </a:solidFill>
              <a:latin typeface="Comic Sans MS" pitchFamily="66" charset="0"/>
            </a:rPr>
            <a:t>ISCED 2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rgbClr val="002060"/>
              </a:solidFill>
              <a:latin typeface="Comic Sans MS" pitchFamily="66" charset="0"/>
            </a:rPr>
            <a:t>MAT, SJL</a:t>
          </a:r>
          <a:endParaRPr lang="sk-SK" sz="2000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2736305" y="1872210"/>
        <a:ext cx="1961196" cy="1719103"/>
      </dsp:txXfrm>
    </dsp:sp>
    <dsp:sp modelId="{FDBD04CC-E06A-4F25-BAD8-AEB13C96A616}">
      <dsp:nvSpPr>
        <dsp:cNvPr id="0" name=""/>
        <dsp:cNvSpPr/>
      </dsp:nvSpPr>
      <dsp:spPr>
        <a:xfrm>
          <a:off x="4372760" y="1106442"/>
          <a:ext cx="370037" cy="37003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A78E1-94D0-4F67-B6AB-5E6CF4A2EF16}">
      <dsp:nvSpPr>
        <dsp:cNvPr id="0" name=""/>
        <dsp:cNvSpPr/>
      </dsp:nvSpPr>
      <dsp:spPr>
        <a:xfrm rot="5400000">
          <a:off x="5394470" y="681272"/>
          <a:ext cx="1305507" cy="21723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85953-2929-4869-8B0E-756B3D8288FD}">
      <dsp:nvSpPr>
        <dsp:cNvPr id="0" name=""/>
        <dsp:cNvSpPr/>
      </dsp:nvSpPr>
      <dsp:spPr>
        <a:xfrm>
          <a:off x="5023579" y="1490056"/>
          <a:ext cx="1961196" cy="1719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>
              <a:latin typeface="Comic Sans MS" pitchFamily="66" charset="0"/>
            </a:rPr>
            <a:t>   </a:t>
          </a:r>
          <a:r>
            <a:rPr lang="sk-SK" sz="2000" kern="1200" dirty="0">
              <a:solidFill>
                <a:srgbClr val="002060"/>
              </a:solidFill>
              <a:latin typeface="Comic Sans MS" pitchFamily="66" charset="0"/>
            </a:rPr>
            <a:t>ISCED 3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rgbClr val="002060"/>
              </a:solidFill>
              <a:latin typeface="Comic Sans MS" pitchFamily="66" charset="0"/>
            </a:rPr>
            <a:t>      SJL</a:t>
          </a:r>
          <a:endParaRPr lang="sk-SK" sz="2000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5023579" y="1490056"/>
        <a:ext cx="1961196" cy="1719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364"/>
          </a:xfrm>
          <a:prstGeom prst="rect">
            <a:avLst/>
          </a:prstGeom>
        </p:spPr>
        <p:txBody>
          <a:bodyPr vert="horz" lIns="91866" tIns="45933" rIns="91866" bIns="45933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364"/>
          </a:xfrm>
          <a:prstGeom prst="rect">
            <a:avLst/>
          </a:prstGeom>
        </p:spPr>
        <p:txBody>
          <a:bodyPr vert="horz" lIns="91866" tIns="45933" rIns="91866" bIns="45933" rtlCol="0"/>
          <a:lstStyle>
            <a:lvl1pPr algn="r">
              <a:defRPr sz="1200"/>
            </a:lvl1pPr>
          </a:lstStyle>
          <a:p>
            <a:fld id="{076DE9CC-5A78-46A4-9934-80D7948BF150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9448186"/>
            <a:ext cx="2971800" cy="497364"/>
          </a:xfrm>
          <a:prstGeom prst="rect">
            <a:avLst/>
          </a:prstGeom>
        </p:spPr>
        <p:txBody>
          <a:bodyPr vert="horz" lIns="91866" tIns="45933" rIns="91866" bIns="45933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4" y="9448186"/>
            <a:ext cx="2971800" cy="497364"/>
          </a:xfrm>
          <a:prstGeom prst="rect">
            <a:avLst/>
          </a:prstGeom>
        </p:spPr>
        <p:txBody>
          <a:bodyPr vert="horz" lIns="91866" tIns="45933" rIns="91866" bIns="45933" rtlCol="0" anchor="b"/>
          <a:lstStyle>
            <a:lvl1pPr algn="r">
              <a:defRPr sz="1200"/>
            </a:lvl1pPr>
          </a:lstStyle>
          <a:p>
            <a:fld id="{8F1CEB85-B4B0-4BD2-927C-474CACDB48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768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364"/>
          </a:xfrm>
          <a:prstGeom prst="rect">
            <a:avLst/>
          </a:prstGeom>
        </p:spPr>
        <p:txBody>
          <a:bodyPr vert="horz" lIns="91866" tIns="45933" rIns="91866" bIns="45933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4"/>
          </a:xfrm>
          <a:prstGeom prst="rect">
            <a:avLst/>
          </a:prstGeom>
        </p:spPr>
        <p:txBody>
          <a:bodyPr vert="horz" lIns="91866" tIns="45933" rIns="91866" bIns="45933" rtlCol="0"/>
          <a:lstStyle>
            <a:lvl1pPr algn="r">
              <a:defRPr sz="1200"/>
            </a:lvl1pPr>
          </a:lstStyle>
          <a:p>
            <a:fld id="{306AFC04-09BA-4CC7-BDC6-6779B89F475C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6" tIns="45933" rIns="91866" bIns="45933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724957"/>
            <a:ext cx="5486400" cy="4476274"/>
          </a:xfrm>
          <a:prstGeom prst="rect">
            <a:avLst/>
          </a:prstGeom>
        </p:spPr>
        <p:txBody>
          <a:bodyPr vert="horz" lIns="91866" tIns="45933" rIns="91866" bIns="45933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71800" cy="497364"/>
          </a:xfrm>
          <a:prstGeom prst="rect">
            <a:avLst/>
          </a:prstGeom>
        </p:spPr>
        <p:txBody>
          <a:bodyPr vert="horz" lIns="91866" tIns="45933" rIns="91866" bIns="45933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4"/>
          </a:xfrm>
          <a:prstGeom prst="rect">
            <a:avLst/>
          </a:prstGeom>
        </p:spPr>
        <p:txBody>
          <a:bodyPr vert="horz" lIns="91866" tIns="45933" rIns="91866" bIns="45933" rtlCol="0" anchor="b"/>
          <a:lstStyle>
            <a:lvl1pPr algn="r">
              <a:defRPr sz="1200"/>
            </a:lvl1pPr>
          </a:lstStyle>
          <a:p>
            <a:fld id="{F6A7BF73-0C7D-4762-BEA5-215E6028AA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18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7BF73-0C7D-4762-BEA5-215E6028AA41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081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Požiadavka SAUS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7BF73-0C7D-4762-BEA5-215E6028AA41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7BF73-0C7D-4762-BEA5-215E6028AA41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4963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7BF73-0C7D-4762-BEA5-215E6028AA41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496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7BF73-0C7D-4762-BEA5-215E6028AA41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9874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7BF73-0C7D-4762-BEA5-215E6028AA41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6255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7BF73-0C7D-4762-BEA5-215E6028AA41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9874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073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441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521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018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460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786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993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325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089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51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735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E9C2-0FF6-47E5-9EB9-E785E938EBF2}" type="datetimeFigureOut">
              <a:rPr lang="sk-SK" smtClean="0"/>
              <a:pPr/>
              <a:t>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E6E4-A71F-4D64-BB16-632CEBEFD6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688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8568952" cy="3744416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k-SK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k-SK" sz="4900" b="1" dirty="0" smtClean="0">
                <a:solidFill>
                  <a:srgbClr val="33CCFF"/>
                </a:solidFill>
                <a:latin typeface="Comic Sans MS" panose="030F0702030302020204" pitchFamily="66" charset="0"/>
              </a:rPr>
              <a:t>Testovanie 9 v novom šate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k-SK" sz="4000" b="1" dirty="0" err="1" smtClean="0">
                <a:solidFill>
                  <a:srgbClr val="0070C0"/>
                </a:solidFill>
                <a:latin typeface="Comic Sans MS" panose="030F0702030302020204" pitchFamily="66" charset="0"/>
                <a:cs typeface="Times New Roman" pitchFamily="18" charset="0"/>
              </a:rPr>
              <a:t>Ed</a:t>
            </a:r>
            <a:r>
              <a:rPr lang="sk-SK" sz="4000" b="1" dirty="0" err="1" smtClean="0">
                <a:solidFill>
                  <a:srgbClr val="33CCFF"/>
                </a:solidFill>
                <a:latin typeface="Comic Sans MS" panose="030F0702030302020204" pitchFamily="66" charset="0"/>
                <a:cs typeface="Times New Roman" pitchFamily="18" charset="0"/>
              </a:rPr>
              <a:t>um</a:t>
            </a:r>
            <a:r>
              <a:rPr lang="sk-SK" sz="4000" b="1" dirty="0" err="1" smtClean="0">
                <a:solidFill>
                  <a:srgbClr val="99FFCC"/>
                </a:solidFill>
                <a:latin typeface="Comic Sans MS" panose="030F0702030302020204" pitchFamily="66" charset="0"/>
                <a:cs typeface="Times New Roman" pitchFamily="18" charset="0"/>
              </a:rPr>
              <a:t>et</a:t>
            </a:r>
            <a:r>
              <a:rPr lang="sk-SK" sz="4000" b="1" dirty="0" err="1" smtClean="0">
                <a:solidFill>
                  <a:srgbClr val="FFFF99"/>
                </a:solidFill>
                <a:latin typeface="Comic Sans MS" panose="030F0702030302020204" pitchFamily="66" charset="0"/>
                <a:cs typeface="Times New Roman" pitchFamily="18" charset="0"/>
              </a:rPr>
              <a:t>ria</a:t>
            </a: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sk-SK" sz="4000" b="1" dirty="0">
              <a:solidFill>
                <a:srgbClr val="00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085184"/>
            <a:ext cx="7272808" cy="864096"/>
          </a:xfrm>
        </p:spPr>
        <p:txBody>
          <a:bodyPr>
            <a:normAutofit lnSpcReduction="10000"/>
          </a:bodyPr>
          <a:lstStyle/>
          <a:p>
            <a:pPr marL="341313" indent="-341313">
              <a:buClr>
                <a:schemeClr val="bg2"/>
              </a:buClr>
              <a:buSzPct val="75000"/>
              <a:defRPr/>
            </a:pPr>
            <a:r>
              <a:rPr lang="sk-SK" sz="2400" b="1" kern="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Tatiana </a:t>
            </a:r>
            <a:r>
              <a:rPr lang="sk-SK" sz="2400" b="1" kern="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Košinárová a Viktória </a:t>
            </a:r>
            <a:r>
              <a:rPr lang="sk-SK" sz="2400" b="1" kern="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Khernová </a:t>
            </a:r>
            <a:endParaRPr lang="sk-SK" sz="24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  <a:p>
            <a:pPr marL="341313" indent="-341313">
              <a:buClr>
                <a:schemeClr val="bg2"/>
              </a:buClr>
              <a:buSzPct val="75000"/>
              <a:defRPr/>
            </a:pPr>
            <a:r>
              <a:rPr lang="sk-SK" sz="2400" b="1" kern="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8. novembra 2018, Bratislava</a:t>
            </a:r>
            <a:endParaRPr lang="sk-SK" sz="2400" b="1" kern="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  <p:pic>
        <p:nvPicPr>
          <p:cNvPr id="8" name="Obrázo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3190063" cy="1528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ok 8" descr="C:\Users\khernova\Desktop\index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2304256" cy="1088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64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396405" y="260648"/>
            <a:ext cx="6995120" cy="1143000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33CCFF"/>
                </a:solidFill>
                <a:latin typeface="Comic Sans MS" pitchFamily="66" charset="0"/>
              </a:rPr>
              <a:t>Ukážky úloh so zlomkami I.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1556792"/>
            <a:ext cx="7571184" cy="2044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>
                <a:latin typeface="Comic Sans MS" pitchFamily="66" charset="0"/>
              </a:rPr>
              <a:t>Jakub </a:t>
            </a:r>
            <a:r>
              <a:rPr lang="sk-SK" sz="2400" dirty="0">
                <a:latin typeface="Comic Sans MS" pitchFamily="66" charset="0"/>
              </a:rPr>
              <a:t>sám porýľuje záhradu za 5 hodín, jeho brat za 6 hodín, pričom bratia pracujú rovnako výkonne. Zapíšte zlomkom v základnom tvare, akú časť záhrady porýľujú spolu za dve hodiny.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1331640" y="4725144"/>
            <a:ext cx="7437512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>
                <a:solidFill>
                  <a:srgbClr val="002060"/>
                </a:solidFill>
                <a:latin typeface="Comic Sans MS" pitchFamily="66" charset="0"/>
              </a:rPr>
              <a:t>Úlohu riešilo 349 žiakov 1. roč. SŠ na jeseň 2017 </a:t>
            </a:r>
            <a:endParaRPr lang="sk-SK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s </a:t>
            </a:r>
            <a:r>
              <a:rPr lang="sk-SK" sz="2400" dirty="0">
                <a:solidFill>
                  <a:srgbClr val="002060"/>
                </a:solidFill>
                <a:latin typeface="Comic Sans MS" pitchFamily="66" charset="0"/>
              </a:rPr>
              <a:t>úspešnosťou 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9,7 </a:t>
            </a:r>
            <a:r>
              <a:rPr lang="sk-SK" sz="2400" b="1" dirty="0">
                <a:solidFill>
                  <a:srgbClr val="002060"/>
                </a:solidFill>
                <a:latin typeface="Comic Sans MS" pitchFamily="66" charset="0"/>
              </a:rPr>
              <a:t>%</a:t>
            </a:r>
            <a:r>
              <a:rPr lang="sk-SK" sz="2400" dirty="0">
                <a:solidFill>
                  <a:srgbClr val="002060"/>
                </a:solidFill>
                <a:latin typeface="Comic Sans MS" pitchFamily="66" charset="0"/>
              </a:rPr>
              <a:t>. 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2060"/>
                </a:solidFill>
                <a:latin typeface="Comic Sans MS" pitchFamily="66" charset="0"/>
              </a:rPr>
              <a:t>Takmer polovica žiakov (49 %) neuviedla žiadny výsledok.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01008"/>
            <a:ext cx="35242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ok 8">
            <a:extLst>
              <a:ext uri="{FF2B5EF4-FFF2-40B4-BE49-F238E27FC236}">
                <a16:creationId xmlns="" xmlns:a16="http://schemas.microsoft.com/office/drawing/2014/main" id="{CF4C1822-A3A3-4024-8471-2B823156D7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objekt pre obsah 7">
            <a:extLst>
              <a:ext uri="{FF2B5EF4-FFF2-40B4-BE49-F238E27FC236}">
                <a16:creationId xmlns="" xmlns:a16="http://schemas.microsoft.com/office/drawing/2014/main" id="{E652DAFA-CD29-4000-9EBA-974D65512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0570"/>
          <a:stretch>
            <a:fillRect/>
          </a:stretch>
        </p:blipFill>
        <p:spPr>
          <a:xfrm>
            <a:off x="1691680" y="1412776"/>
            <a:ext cx="6855294" cy="2448272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="" xmlns:a16="http://schemas.microsoft.com/office/drawing/2014/main" id="{FEE14C3A-02AC-4893-A61B-E217A011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120" y="260648"/>
            <a:ext cx="7381328" cy="1143000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33CCFF"/>
                </a:solidFill>
                <a:latin typeface="Comic Sans MS" pitchFamily="66" charset="0"/>
              </a:rPr>
              <a:t>Ukážky úloh so zlomkami II.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="" xmlns:a16="http://schemas.microsoft.com/office/drawing/2014/main" id="{C2A0F6B8-C65D-4929-AA35-C275AB81BE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  <p:sp>
        <p:nvSpPr>
          <p:cNvPr id="5" name="Zástupný symbol obsahu 2"/>
          <p:cNvSpPr txBox="1">
            <a:spLocks/>
          </p:cNvSpPr>
          <p:nvPr/>
        </p:nvSpPr>
        <p:spPr>
          <a:xfrm>
            <a:off x="1223120" y="4077072"/>
            <a:ext cx="7920880" cy="2448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Očakávané žiacke riešenie: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predali                  zostalo</a:t>
            </a:r>
          </a:p>
          <a:p>
            <a:pPr marL="0" indent="0">
              <a:buNone/>
            </a:pPr>
            <a:endParaRPr lang="sk-SK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Pôvodne uzavretá </a:t>
            </a:r>
          </a:p>
          <a:p>
            <a:pPr marL="0" indent="0">
              <a:buNone/>
            </a:pPr>
            <a:endParaRPr lang="sk-SK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zaradená do pilotného testovania žiakov 9.roč. ZŠ v </a:t>
            </a:r>
            <a:r>
              <a:rPr lang="sk-SK" sz="2400" smtClean="0">
                <a:solidFill>
                  <a:srgbClr val="002060"/>
                </a:solidFill>
                <a:latin typeface="Comic Sans MS" pitchFamily="66" charset="0"/>
              </a:rPr>
              <a:t>máji </a:t>
            </a:r>
            <a:r>
              <a:rPr lang="sk-SK" sz="2400" smtClean="0">
                <a:solidFill>
                  <a:srgbClr val="002060"/>
                </a:solidFill>
                <a:latin typeface="Comic Sans MS" pitchFamily="66" charset="0"/>
              </a:rPr>
              <a:t>2013 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úspešnosť 58 %.</a:t>
            </a:r>
            <a:endParaRPr lang="sk-SK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365104"/>
            <a:ext cx="720080" cy="59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365104"/>
            <a:ext cx="704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5085184"/>
            <a:ext cx="2085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65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2132856"/>
            <a:ext cx="7486600" cy="1470025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00CCFF"/>
                </a:solidFill>
                <a:latin typeface="Comic Sans MS" panose="030F0702030302020204" pitchFamily="66" charset="0"/>
              </a:rPr>
              <a:t>Charakteristika zmien </a:t>
            </a:r>
            <a:br>
              <a:rPr lang="sk-SK" sz="4000" b="1" dirty="0">
                <a:solidFill>
                  <a:srgbClr val="00CCFF"/>
                </a:solidFill>
                <a:latin typeface="Comic Sans MS" panose="030F0702030302020204" pitchFamily="66" charset="0"/>
              </a:rPr>
            </a:br>
            <a:r>
              <a:rPr lang="sk-SK" sz="4000" b="1" dirty="0">
                <a:solidFill>
                  <a:srgbClr val="00CCFF"/>
                </a:solidFill>
                <a:latin typeface="Comic Sans MS" panose="030F0702030302020204" pitchFamily="66" charset="0"/>
              </a:rPr>
              <a:t>v predmete </a:t>
            </a:r>
            <a:br>
              <a:rPr lang="sk-SK" sz="4000" b="1" dirty="0">
                <a:solidFill>
                  <a:srgbClr val="00CCFF"/>
                </a:solidFill>
                <a:latin typeface="Comic Sans MS" panose="030F0702030302020204" pitchFamily="66" charset="0"/>
              </a:rPr>
            </a:br>
            <a:r>
              <a:rPr lang="sk-SK" sz="4000" b="1" dirty="0">
                <a:solidFill>
                  <a:srgbClr val="00CCFF"/>
                </a:solidFill>
                <a:latin typeface="Comic Sans MS" panose="030F0702030302020204" pitchFamily="66" charset="0"/>
              </a:rPr>
              <a:t>slovenský jazyk a literatúra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91A57440-FE88-4F17-86AC-1F80F73114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11144" cy="1156990"/>
          </a:xfrm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sk-SK" sz="3600" b="1" kern="0" dirty="0">
                <a:solidFill>
                  <a:srgbClr val="00CCFF"/>
                </a:solidFill>
                <a:latin typeface="Comic Sans MS" panose="030F0702030302020204" pitchFamily="66" charset="0"/>
              </a:rPr>
              <a:t>Slovenský jazyk a literatúra: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1484784"/>
            <a:ext cx="7560840" cy="4968552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>otvorené položky →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  <a:latin typeface="Comic Sans MS" panose="030F0702030302020204" pitchFamily="66" charset="0"/>
              </a:rPr>
              <a:t>vyžadujú samostatnú tvorbu (produkciu)  žiackych odpovedí, 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  <a:latin typeface="Comic Sans MS" panose="030F0702030302020204" pitchFamily="66" charset="0"/>
              </a:rPr>
              <a:t>priamo overujú reálne faktické vedomosti             na rôznych kognitívnych úrovniach,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  <a:latin typeface="Comic Sans MS" panose="030F0702030302020204" pitchFamily="66" charset="0"/>
              </a:rPr>
              <a:t>okrem vzdelanostného horizontu merajú aj tvorivú úroveň žiakov,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  <a:latin typeface="Comic Sans MS" panose="030F0702030302020204" pitchFamily="66" charset="0"/>
              </a:rPr>
              <a:t>slúžia na overenie vyšších myšlienkových operácií,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  <a:latin typeface="Comic Sans MS" panose="030F0702030302020204" pitchFamily="66" charset="0"/>
              </a:rPr>
              <a:t>využívajú analytické aj syntetické myslenie,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  <a:latin typeface="Comic Sans MS" panose="030F0702030302020204" pitchFamily="66" charset="0"/>
              </a:rPr>
              <a:t>zvyšujú rozlišovaciu schopnosť položiek, </a:t>
            </a:r>
            <a:r>
              <a:rPr lang="sk-S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reliabilitu</a:t>
            </a:r>
            <a:r>
              <a:rPr lang="sk-SK" dirty="0">
                <a:solidFill>
                  <a:srgbClr val="002060"/>
                </a:solidFill>
                <a:latin typeface="Comic Sans MS" panose="030F0702030302020204" pitchFamily="66" charset="0"/>
              </a:rPr>
              <a:t> testov,</a:t>
            </a:r>
            <a:endParaRPr lang="sk-SK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>počet </a:t>
            </a:r>
            <a:r>
              <a:rPr lang="sk-SK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všetkých položiek 30 </a:t>
            </a:r>
            <a:r>
              <a:rPr lang="sk-SK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/20 uzavretých   a 10 otvorených/</a:t>
            </a:r>
            <a:r>
              <a:rPr lang="sk-SK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sk-SK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11144" cy="1156990"/>
          </a:xfrm>
        </p:spPr>
        <p:txBody>
          <a:bodyPr>
            <a:normAutofit fontScale="90000"/>
          </a:bodyPr>
          <a:lstStyle/>
          <a:p>
            <a:pPr eaLnBrk="0" hangingPunct="0">
              <a:defRPr/>
            </a:pPr>
            <a:r>
              <a:rPr lang="sk-SK" sz="3600" b="1" dirty="0">
                <a:solidFill>
                  <a:srgbClr val="00CCFF"/>
                </a:solidFill>
                <a:latin typeface="Comic Sans MS" panose="030F0702030302020204" pitchFamily="66" charset="0"/>
              </a:rPr>
              <a:t>Ukážky úloh </a:t>
            </a:r>
            <a:br>
              <a:rPr lang="sk-SK" sz="3600" b="1" dirty="0">
                <a:solidFill>
                  <a:srgbClr val="00CCFF"/>
                </a:solidFill>
                <a:latin typeface="Comic Sans MS" panose="030F0702030302020204" pitchFamily="66" charset="0"/>
              </a:rPr>
            </a:br>
            <a:r>
              <a:rPr lang="sk-SK" sz="3600" b="1" dirty="0">
                <a:solidFill>
                  <a:srgbClr val="00CCFF"/>
                </a:solidFill>
                <a:latin typeface="Comic Sans MS" panose="030F0702030302020204" pitchFamily="66" charset="0"/>
              </a:rPr>
              <a:t>zo slovenského jazyka a literatúry</a:t>
            </a:r>
            <a:endParaRPr lang="sk-SK" sz="3600" b="1" kern="0" dirty="0">
              <a:solidFill>
                <a:srgbClr val="00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1148576" y="1340768"/>
            <a:ext cx="3178696" cy="54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/>
              <a:t>Ľubomír </a:t>
            </a:r>
            <a:r>
              <a:rPr lang="sk-SK" b="1" dirty="0" err="1"/>
              <a:t>Feldek</a:t>
            </a:r>
            <a:endParaRPr lang="sk-SK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b="1" dirty="0"/>
              <a:t>Monogramy</a:t>
            </a:r>
            <a:endParaRPr lang="sk-S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/>
              <a:t>O dvanástej, keď mestá spia a mlčky </a:t>
            </a:r>
            <a:br>
              <a:rPr lang="sk-SK" dirty="0"/>
            </a:br>
            <a:r>
              <a:rPr lang="sk-SK" dirty="0"/>
              <a:t>keď za obzorom dávno zmizol deň</a:t>
            </a:r>
            <a:br>
              <a:rPr lang="sk-SK" dirty="0"/>
            </a:br>
            <a:r>
              <a:rPr lang="sk-SK" dirty="0"/>
              <a:t>tmou ako vlčie oči blčia</a:t>
            </a:r>
            <a:br>
              <a:rPr lang="sk-SK" dirty="0"/>
            </a:br>
            <a:r>
              <a:rPr lang="sk-SK" dirty="0"/>
              <a:t>a pozerajú ľuďom do okien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>Už ani živej duše na rázcestiach</a:t>
            </a:r>
            <a:br>
              <a:rPr lang="sk-SK" dirty="0"/>
            </a:br>
            <a:r>
              <a:rPr lang="sk-SK" dirty="0"/>
              <a:t>spí každý dom a v jednom spíš i ty</a:t>
            </a:r>
            <a:br>
              <a:rPr lang="sk-SK" dirty="0"/>
            </a:br>
            <a:r>
              <a:rPr lang="sk-SK" dirty="0"/>
              <a:t>Len ja sa dívam v blikajúcich hviezdach</a:t>
            </a:r>
            <a:br>
              <a:rPr lang="sk-SK" dirty="0"/>
            </a:br>
            <a:r>
              <a:rPr lang="sk-SK" dirty="0"/>
              <a:t>monogram tvoj mám zlatom vyšitý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>(Kto už raz ľúbil také chvíle pozná</a:t>
            </a:r>
            <a:br>
              <a:rPr lang="sk-SK" dirty="0"/>
            </a:br>
            <a:r>
              <a:rPr lang="sk-SK" dirty="0"/>
              <a:t>keď človek musí celé noci bdieť</a:t>
            </a:r>
            <a:br>
              <a:rPr lang="sk-SK" dirty="0"/>
            </a:br>
            <a:r>
              <a:rPr lang="sk-SK" dirty="0"/>
              <a:t>keď tajne túži prikradnúť sa do sna</a:t>
            </a:r>
            <a:br>
              <a:rPr lang="sk-SK" dirty="0"/>
            </a:br>
            <a:r>
              <a:rPr lang="sk-SK" dirty="0"/>
              <a:t>alebo aspoň k spiacej dovidieť)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/>
              <a:t>Možno i tebe práve zachcelo sa</a:t>
            </a:r>
            <a:br>
              <a:rPr lang="sk-SK" dirty="0"/>
            </a:br>
            <a:r>
              <a:rPr lang="sk-SK" dirty="0"/>
              <a:t>v nebeských svetlách vyšiť monogram</a:t>
            </a:r>
            <a:br>
              <a:rPr lang="sk-SK" dirty="0"/>
            </a:br>
            <a:r>
              <a:rPr lang="sk-SK" dirty="0"/>
              <a:t>a teraz vstávaš v polosne a bosá</a:t>
            </a:r>
            <a:br>
              <a:rPr lang="sk-SK" dirty="0"/>
            </a:br>
            <a:r>
              <a:rPr lang="sk-SK" dirty="0"/>
              <a:t>a kladieš hlávku na obločný rám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>Tak za oknami bdieme mlčky sami</a:t>
            </a:r>
            <a:br>
              <a:rPr lang="sk-SK" dirty="0"/>
            </a:br>
            <a:r>
              <a:rPr lang="sk-SK" dirty="0"/>
              <a:t>a iba vietor šepká v </a:t>
            </a:r>
            <a:r>
              <a:rPr lang="sk-SK" dirty="0" err="1"/>
              <a:t>oreší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že dvaja do hviezd píšu monogramy</a:t>
            </a:r>
            <a:br>
              <a:rPr lang="sk-SK" dirty="0"/>
            </a:br>
            <a:r>
              <a:rPr lang="sk-SK" dirty="0"/>
              <a:t>jeden je tvoj a druhý kto vie čí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</p:txBody>
      </p:sp>
      <p:sp>
        <p:nvSpPr>
          <p:cNvPr id="7" name="Zástupný symbol obsahu 2"/>
          <p:cNvSpPr txBox="1">
            <a:spLocks/>
          </p:cNvSpPr>
          <p:nvPr/>
        </p:nvSpPr>
        <p:spPr>
          <a:xfrm>
            <a:off x="4320001" y="1340768"/>
            <a:ext cx="4778790" cy="5650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/>
              <a:t>Ktorý druh komunikácie sa uplatňuje medzi zaľúbencami               v ukážke?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A. verbálna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/>
              <a:t>B. asertívna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/>
              <a:t>C. neverbálna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/>
              <a:t>D. efektívna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>
                <a:solidFill>
                  <a:srgbClr val="002060"/>
                </a:solidFill>
                <a:latin typeface="Comic Sans MS" panose="030F0702030302020204" pitchFamily="66" charset="0"/>
              </a:rPr>
              <a:t>Obťažnosť položky: 0,541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>Korelácia položky so zvyškom testu: 0,303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>Rozlišovacia schopnosť položky: 0,524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b="1" dirty="0"/>
              <a:t>V ukážke prevláda</a:t>
            </a:r>
          </a:p>
          <a:p>
            <a:pPr marL="0" indent="0">
              <a:buNone/>
            </a:pPr>
            <a:r>
              <a:rPr lang="sk-SK" i="1" dirty="0"/>
              <a:t>_________________________</a:t>
            </a:r>
            <a:r>
              <a:rPr lang="sk-SK" dirty="0"/>
              <a:t> jazykový štýl.</a:t>
            </a:r>
            <a:br>
              <a:rPr lang="sk-SK" dirty="0"/>
            </a:br>
            <a:endParaRPr lang="sk-SK" dirty="0"/>
          </a:p>
          <a:p>
            <a:pPr marL="0" indent="0">
              <a:buNone/>
            </a:pPr>
            <a:r>
              <a:rPr lang="sk-SK" dirty="0">
                <a:solidFill>
                  <a:srgbClr val="002060"/>
                </a:solidFill>
                <a:latin typeface="Comic Sans MS" panose="030F0702030302020204" pitchFamily="66" charset="0"/>
              </a:rPr>
              <a:t>Obťažnosť položky: 0,728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>Korelácia položky so zvyškom testu: 0,403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>Rozlišovacia schopnosť položky: </a:t>
            </a:r>
            <a:r>
              <a:rPr lang="sk-SK" b="1" dirty="0">
                <a:solidFill>
                  <a:srgbClr val="FF0000"/>
                </a:solidFill>
                <a:latin typeface="Comic Sans MS" panose="030F0702030302020204" pitchFamily="66" charset="0"/>
              </a:rPr>
              <a:t>0,748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/>
              <a:t>Vypíš prisudzovací sklad z nasledujúceho verša ukážky.</a:t>
            </a:r>
            <a:r>
              <a:rPr lang="sk-SK" dirty="0"/>
              <a:t/>
            </a:r>
            <a:br>
              <a:rPr lang="sk-SK" dirty="0"/>
            </a:br>
            <a:r>
              <a:rPr lang="sk-SK" i="1" dirty="0"/>
              <a:t>keď človek musí celé noci bdieť</a:t>
            </a:r>
          </a:p>
          <a:p>
            <a:pPr marL="0" indent="0">
              <a:buNone/>
            </a:pPr>
            <a:r>
              <a:rPr lang="sk-SK" i="1" dirty="0"/>
              <a:t>_________________________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 marL="0" indent="0">
              <a:buNone/>
            </a:pPr>
            <a:r>
              <a:rPr lang="sk-SK" dirty="0">
                <a:solidFill>
                  <a:srgbClr val="002060"/>
                </a:solidFill>
                <a:latin typeface="Comic Sans MS" panose="030F0702030302020204" pitchFamily="66" charset="0"/>
              </a:rPr>
              <a:t>Obťažnosť položky: 0,513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>Korelácia položky so zvyškom testu: 0,421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>Rozlišovacia schopnosť položky: </a:t>
            </a:r>
            <a:r>
              <a:rPr lang="sk-SK" b="1" dirty="0">
                <a:solidFill>
                  <a:srgbClr val="FF0000"/>
                </a:solidFill>
                <a:latin typeface="Comic Sans MS" panose="030F0702030302020204" pitchFamily="66" charset="0"/>
              </a:rPr>
              <a:t>0,889</a:t>
            </a:r>
          </a:p>
        </p:txBody>
      </p:sp>
    </p:spTree>
    <p:extLst>
      <p:ext uri="{BB962C8B-B14F-4D97-AF65-F5344CB8AC3E}">
        <p14:creationId xmlns:p14="http://schemas.microsoft.com/office/powerpoint/2010/main" val="42459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11144" cy="1156990"/>
          </a:xfrm>
        </p:spPr>
        <p:txBody>
          <a:bodyPr>
            <a:normAutofit fontScale="90000"/>
          </a:bodyPr>
          <a:lstStyle/>
          <a:p>
            <a:pPr eaLnBrk="0" hangingPunct="0">
              <a:defRPr/>
            </a:pPr>
            <a:r>
              <a:rPr lang="sk-SK" sz="3600" b="1" kern="0" dirty="0">
                <a:solidFill>
                  <a:srgbClr val="00CCFF"/>
                </a:solidFill>
                <a:latin typeface="Comic Sans MS" panose="030F0702030302020204" pitchFamily="66" charset="0"/>
              </a:rPr>
              <a:t>Hodnotenie otvorených položiek: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1340768"/>
            <a:ext cx="7740352" cy="5184576"/>
          </a:xfrm>
        </p:spPr>
        <p:txBody>
          <a:bodyPr>
            <a:normAutofit fontScale="92500" lnSpcReduction="20000"/>
          </a:bodyPr>
          <a:lstStyle/>
          <a:p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za každú správnu odpoveď </a:t>
            </a:r>
            <a:r>
              <a:rPr lang="sk-SK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 bod</a:t>
            </a:r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odpoveď musí byť </a:t>
            </a:r>
            <a:r>
              <a:rPr lang="sk-SK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čitateľná</a:t>
            </a:r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pri zápise je nutné </a:t>
            </a:r>
            <a:r>
              <a:rPr lang="sk-SK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rozlišovať malé a veľké písmená latinskej abecedy</a:t>
            </a:r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/pri tvare grafém písaných aj </a:t>
            </a:r>
            <a:r>
              <a:rPr lang="sk-SK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tlačených/,</a:t>
            </a:r>
            <a:endParaRPr lang="sk-SK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sk-SK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odpoveď musí byť jednoznačná a konkrétna</a:t>
            </a:r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/správna odpoveď </a:t>
            </a:r>
            <a:r>
              <a:rPr lang="sk-SK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max. </a:t>
            </a:r>
            <a:r>
              <a:rPr lang="sk-SK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3 </a:t>
            </a:r>
            <a:r>
              <a:rPr lang="sk-SK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slová</a:t>
            </a:r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/,</a:t>
            </a:r>
          </a:p>
          <a:p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odpovedať treba </a:t>
            </a:r>
            <a:r>
              <a:rPr lang="sk-SK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presne na otázku</a:t>
            </a:r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ak je v zadaní „vypíš“ a testuje sa konkrétna vedomosť, tak musia </a:t>
            </a:r>
            <a:r>
              <a:rPr lang="sk-SK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odpovedať pravopisne aj gramaticky správne</a:t>
            </a:r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sk-SK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všetky</a:t>
            </a:r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žiacke </a:t>
            </a:r>
            <a:r>
              <a:rPr lang="sk-SK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odpovede</a:t>
            </a:r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/uzavreté aj otvorené položky/ budú </a:t>
            </a:r>
            <a:r>
              <a:rPr lang="sk-SK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hodnotené centrálne</a:t>
            </a:r>
            <a:r>
              <a:rPr lang="sk-SK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sk-SK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k-SK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012974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33CCFF"/>
                </a:solidFill>
                <a:latin typeface="Comic Sans MS" pitchFamily="66" charset="0"/>
              </a:rPr>
              <a:t>Ako </a:t>
            </a:r>
            <a:r>
              <a:rPr lang="sk-SK" sz="3200" b="1" dirty="0" smtClean="0">
                <a:solidFill>
                  <a:srgbClr val="33CCFF"/>
                </a:solidFill>
                <a:latin typeface="Comic Sans MS" pitchFamily="66" charset="0"/>
              </a:rPr>
              <a:t>prebiehajú </a:t>
            </a:r>
            <a:r>
              <a:rPr lang="sk-SK" sz="3200" b="1" dirty="0">
                <a:solidFill>
                  <a:srgbClr val="33CCFF"/>
                </a:solidFill>
                <a:latin typeface="Comic Sans MS" pitchFamily="66" charset="0"/>
              </a:rPr>
              <a:t>prípravy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1412776"/>
            <a:ext cx="7416824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k-SK" b="1" dirty="0">
              <a:solidFill>
                <a:srgbClr val="002060"/>
              </a:solidFill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sk-SK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Zostavenie autorských tímov </a:t>
            </a:r>
            <a:r>
              <a:rPr lang="sk-SK" dirty="0" smtClean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6/2017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.</a:t>
            </a:r>
            <a:endParaRPr lang="sk-SK" dirty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sk-SK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Realizácia pilotných testovaní </a:t>
            </a:r>
            <a:r>
              <a:rPr lang="sk-SK" dirty="0" smtClean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vo februári 2018 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na </a:t>
            </a:r>
            <a:r>
              <a:rPr lang="sk-SK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reprezentatívnej vzorke 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žiakov 9. roč. ZŠ. </a:t>
            </a:r>
            <a:endParaRPr lang="sk-SK" dirty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sk-SK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Seminár pre zástupcov vybraných 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organizácií </a:t>
            </a:r>
            <a:r>
              <a:rPr lang="sk-SK" dirty="0" smtClean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4/2018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.</a:t>
            </a:r>
            <a:endParaRPr lang="sk-SK" dirty="0">
              <a:solidFill>
                <a:srgbClr val="33CCFF"/>
              </a:solidFill>
              <a:latin typeface="Comic Sans MS" pitchFamily="66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sk-SK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Zverejnenie vzorových testov v novom formáte </a:t>
            </a:r>
            <a:r>
              <a:rPr lang="sk-SK" dirty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6/2018</a:t>
            </a:r>
            <a:r>
              <a:rPr lang="sk-SK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 a špecifikácií testov T9-2019 </a:t>
            </a:r>
            <a:r>
              <a:rPr lang="sk-SK" dirty="0" smtClean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10/2018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Realizácia pilotných testovaní </a:t>
            </a:r>
            <a:r>
              <a:rPr lang="sk-SK" dirty="0" smtClean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jeseň 2018 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na reprezentatívnej vzorke žiakov 1. roč. SŠ a kvinty. </a:t>
            </a:r>
          </a:p>
          <a:p>
            <a:pPr marL="514350" indent="-514350">
              <a:buAutoNum type="arabicPeriod"/>
            </a:pP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Konferencia SAUS </a:t>
            </a:r>
            <a:r>
              <a:rPr lang="sk-SK" dirty="0" smtClean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10/2018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Odborný seminár Matematika v praxi </a:t>
            </a:r>
            <a:r>
              <a:rPr lang="sk-SK" dirty="0" smtClean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10/2018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sk-SK" dirty="0" smtClean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Konferencia </a:t>
            </a:r>
            <a:r>
              <a:rPr lang="sk-SK" dirty="0" err="1" smtClean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Edumetria</a:t>
            </a:r>
            <a:r>
              <a:rPr lang="sk-SK" dirty="0" smtClean="0">
                <a:solidFill>
                  <a:srgbClr val="33CCFF"/>
                </a:solidFill>
                <a:latin typeface="Comic Sans MS" pitchFamily="66" charset="0"/>
                <a:cs typeface="Arial" pitchFamily="34" charset="0"/>
              </a:rPr>
              <a:t>.</a:t>
            </a:r>
            <a:endParaRPr lang="sk-SK" dirty="0">
              <a:solidFill>
                <a:srgbClr val="33CCFF"/>
              </a:solidFill>
              <a:latin typeface="Comic Sans MS" pitchFamily="66" charset="0"/>
              <a:cs typeface="Arial" pitchFamily="34" charset="0"/>
            </a:endParaRPr>
          </a:p>
          <a:p>
            <a:endParaRPr lang="sk-SK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="" xmlns:a16="http://schemas.microsoft.com/office/drawing/2014/main" id="{D71A6428-7050-4DEF-9BF3-878AA235F5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923112" cy="1152128"/>
          </a:xfrm>
        </p:spPr>
        <p:txBody>
          <a:bodyPr>
            <a:normAutofit fontScale="90000"/>
          </a:bodyPr>
          <a:lstStyle/>
          <a:p>
            <a:r>
              <a:rPr lang="sk-SK" sz="3600" b="1" dirty="0">
                <a:solidFill>
                  <a:srgbClr val="33CCFF"/>
                </a:solidFill>
                <a:latin typeface="Comic Sans MS" pitchFamily="66" charset="0"/>
              </a:rPr>
              <a:t>Overovanie </a:t>
            </a:r>
            <a:r>
              <a:rPr lang="sk-SK" sz="3600" b="1" dirty="0" smtClean="0">
                <a:solidFill>
                  <a:srgbClr val="33CCFF"/>
                </a:solidFill>
                <a:latin typeface="Comic Sans MS" pitchFamily="66" charset="0"/>
              </a:rPr>
              <a:t>nového formátu  </a:t>
            </a:r>
            <a:r>
              <a:rPr lang="sk-SK" sz="3600" b="1" dirty="0">
                <a:solidFill>
                  <a:srgbClr val="33CCFF"/>
                </a:solidFill>
                <a:latin typeface="Comic Sans MS" pitchFamily="66" charset="0"/>
              </a:rPr>
              <a:t/>
            </a:r>
            <a:br>
              <a:rPr lang="sk-SK" sz="3600" b="1" dirty="0">
                <a:solidFill>
                  <a:srgbClr val="33CCFF"/>
                </a:solidFill>
                <a:latin typeface="Comic Sans MS" pitchFamily="66" charset="0"/>
              </a:rPr>
            </a:br>
            <a:r>
              <a:rPr lang="sk-SK" sz="3600" b="1" dirty="0">
                <a:solidFill>
                  <a:srgbClr val="33CCFF"/>
                </a:solidFill>
                <a:latin typeface="Comic Sans MS" pitchFamily="66" charset="0"/>
              </a:rPr>
              <a:t>a testovacieho </a:t>
            </a:r>
            <a:r>
              <a:rPr lang="sk-SK" sz="3600" b="1" dirty="0" smtClean="0">
                <a:solidFill>
                  <a:srgbClr val="33CCFF"/>
                </a:solidFill>
                <a:latin typeface="Comic Sans MS" pitchFamily="66" charset="0"/>
              </a:rPr>
              <a:t>času jeseň 2018 </a:t>
            </a:r>
            <a:endParaRPr lang="sk-SK" sz="3600" b="1" dirty="0">
              <a:solidFill>
                <a:srgbClr val="33CCFF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1700808"/>
            <a:ext cx="7776864" cy="5157192"/>
          </a:xfrm>
        </p:spPr>
        <p:txBody>
          <a:bodyPr>
            <a:normAutofit fontScale="85000" lnSpcReduction="10000"/>
          </a:bodyPr>
          <a:lstStyle/>
          <a:p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Pilotné </a:t>
            </a:r>
            <a:r>
              <a:rPr lang="sk-SK" sz="2400" b="1" dirty="0">
                <a:solidFill>
                  <a:srgbClr val="002060"/>
                </a:solidFill>
                <a:latin typeface="Comic Sans MS" pitchFamily="66" charset="0"/>
              </a:rPr>
              <a:t>testovanie 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reprezentatívnej vzorky žiakov </a:t>
            </a:r>
          </a:p>
          <a:p>
            <a:pPr marL="457200" indent="-457200"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1. roč. GYM a SOŠ a 5 roč. GYM s 8-ročným vzdelávacím</a:t>
            </a:r>
          </a:p>
          <a:p>
            <a:pPr marL="457200" indent="-457200"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Programom. </a:t>
            </a:r>
          </a:p>
          <a:p>
            <a:pPr marL="457200" indent="-457200">
              <a:buNone/>
            </a:pPr>
            <a:endParaRPr lang="sk-SK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MATEMATIKA:</a:t>
            </a:r>
            <a:endParaRPr lang="sk-SK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- Zošit 1 riešilo 417 žiakov s úspešnosťou 44,9 %, </a:t>
            </a:r>
            <a:r>
              <a:rPr lang="sk-SK" sz="2400" dirty="0" err="1" smtClean="0">
                <a:solidFill>
                  <a:srgbClr val="002060"/>
                </a:solidFill>
                <a:latin typeface="Comic Sans MS" pitchFamily="66" charset="0"/>
              </a:rPr>
              <a:t>reliabilita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 testu bola </a:t>
            </a:r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0,89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, testovací čas bol priemerne </a:t>
            </a:r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68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 minút,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- Zošit 2 riešilo 423 žiakov s úspešnosťou 47,1 %, </a:t>
            </a:r>
            <a:r>
              <a:rPr lang="sk-SK" sz="2400" dirty="0" err="1" smtClean="0">
                <a:solidFill>
                  <a:srgbClr val="002060"/>
                </a:solidFill>
                <a:latin typeface="Comic Sans MS" pitchFamily="66" charset="0"/>
              </a:rPr>
              <a:t>reliabilita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 testu bola </a:t>
            </a:r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0,89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, testovací čas bol priemerne </a:t>
            </a:r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66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 minút.</a:t>
            </a:r>
          </a:p>
          <a:p>
            <a:pPr>
              <a:buFontTx/>
              <a:buChar char="-"/>
            </a:pPr>
            <a:endParaRPr lang="sk-SK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SLOVENSKÝ JAZYK A LITERATÚRA:</a:t>
            </a:r>
          </a:p>
          <a:p>
            <a:pPr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- Zošit 1 riešilo 398 žiakov s úspešnosťou 53,6 %, </a:t>
            </a:r>
            <a:r>
              <a:rPr lang="sk-SK" sz="2400" dirty="0" err="1" smtClean="0">
                <a:solidFill>
                  <a:srgbClr val="002060"/>
                </a:solidFill>
                <a:latin typeface="Comic Sans MS" pitchFamily="66" charset="0"/>
              </a:rPr>
              <a:t>reliabilita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 testu bola </a:t>
            </a:r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0,88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, testovací čas bol priemerne </a:t>
            </a:r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38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 minút,</a:t>
            </a:r>
          </a:p>
          <a:p>
            <a:pPr>
              <a:buNone/>
            </a:pP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- Zošit 2 riešilo 396 žiakov s úspešnosťou 50,6 %, </a:t>
            </a:r>
            <a:r>
              <a:rPr lang="sk-SK" sz="2400" dirty="0" err="1" smtClean="0">
                <a:solidFill>
                  <a:srgbClr val="002060"/>
                </a:solidFill>
                <a:latin typeface="Comic Sans MS" pitchFamily="66" charset="0"/>
              </a:rPr>
              <a:t>reliabilita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 testu bola </a:t>
            </a:r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0,85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, testovací čas bol priemerne </a:t>
            </a:r>
            <a:r>
              <a:rPr lang="sk-SK" sz="2400" b="1" dirty="0" smtClean="0">
                <a:solidFill>
                  <a:srgbClr val="002060"/>
                </a:solidFill>
                <a:latin typeface="Comic Sans MS" pitchFamily="66" charset="0"/>
              </a:rPr>
              <a:t>39</a:t>
            </a:r>
            <a:r>
              <a:rPr lang="sk-SK" sz="2400" dirty="0" smtClean="0">
                <a:solidFill>
                  <a:srgbClr val="002060"/>
                </a:solidFill>
                <a:latin typeface="Comic Sans MS" pitchFamily="66" charset="0"/>
              </a:rPr>
              <a:t> minút.</a:t>
            </a:r>
          </a:p>
          <a:p>
            <a:pPr>
              <a:buNone/>
            </a:pPr>
            <a:endParaRPr lang="sk-SK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sk-SK" sz="2400" dirty="0"/>
          </a:p>
        </p:txBody>
      </p:sp>
      <p:pic>
        <p:nvPicPr>
          <p:cNvPr id="7" name="Obrázok 6">
            <a:extLst>
              <a:ext uri="{FF2B5EF4-FFF2-40B4-BE49-F238E27FC236}">
                <a16:creationId xmlns="" xmlns:a16="http://schemas.microsoft.com/office/drawing/2014/main" id="{E27F4474-A31B-4B27-9BF6-74A0831233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" t="1909" r="2175"/>
          <a:stretch/>
        </p:blipFill>
        <p:spPr bwMode="auto">
          <a:xfrm>
            <a:off x="5292080" y="1096267"/>
            <a:ext cx="3658830" cy="54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269161" y="357494"/>
            <a:ext cx="738031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b="1" dirty="0" smtClean="0">
                <a:solidFill>
                  <a:srgbClr val="33CCFF"/>
                </a:solidFill>
                <a:latin typeface="Comic Sans MS" pitchFamily="66" charset="0"/>
                <a:cs typeface="Arial" panose="020B0604020202020204" pitchFamily="34" charset="0"/>
              </a:rPr>
              <a:t>Odpoveďové hárky</a:t>
            </a:r>
            <a:endParaRPr lang="sk-SK" sz="3200" dirty="0">
              <a:solidFill>
                <a:srgbClr val="33CCFF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pic>
        <p:nvPicPr>
          <p:cNvPr id="8" name="Obrázok 7">
            <a:extLst>
              <a:ext uri="{FF2B5EF4-FFF2-40B4-BE49-F238E27FC236}">
                <a16:creationId xmlns="" xmlns:a16="http://schemas.microsoft.com/office/drawing/2014/main" id="{B11ADF9F-42D1-4EB7-885D-EB0DCA89F77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  <p:pic>
        <p:nvPicPr>
          <p:cNvPr id="4" name="Obrázok 3">
            <a:extLst>
              <a:ext uri="{FF2B5EF4-FFF2-40B4-BE49-F238E27FC236}">
                <a16:creationId xmlns="" xmlns:a16="http://schemas.microsoft.com/office/drawing/2014/main" id="{2D926CF7-AB56-404D-A64C-CAFF1670B26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69161" y="1096267"/>
            <a:ext cx="3857571" cy="54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177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266928" cy="1143000"/>
          </a:xfrm>
        </p:spPr>
        <p:txBody>
          <a:bodyPr>
            <a:normAutofit/>
          </a:bodyPr>
          <a:lstStyle/>
          <a:p>
            <a:r>
              <a:rPr lang="cs-CZ" sz="4000" b="1" dirty="0" err="1">
                <a:solidFill>
                  <a:srgbClr val="33CCFF"/>
                </a:solidFill>
                <a:latin typeface="Comic Sans MS" pitchFamily="66" charset="0"/>
              </a:rPr>
              <a:t>Zhrnutie</a:t>
            </a:r>
            <a:endParaRPr lang="sk-SK" sz="4000" b="1" dirty="0">
              <a:solidFill>
                <a:srgbClr val="33CCFF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1600200"/>
            <a:ext cx="7704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  <a:latin typeface="Comic Sans MS" pitchFamily="66" charset="0"/>
              </a:rPr>
              <a:t>Inovácie testovacích nástrojov:</a:t>
            </a:r>
          </a:p>
          <a:p>
            <a:r>
              <a:rPr lang="sk-SK" dirty="0">
                <a:solidFill>
                  <a:srgbClr val="002060"/>
                </a:solidFill>
                <a:latin typeface="Comic Sans MS" pitchFamily="66" charset="0"/>
              </a:rPr>
              <a:t>zvyšujú presnosť merania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</a:rPr>
              <a:t>,</a:t>
            </a:r>
          </a:p>
          <a:p>
            <a:r>
              <a:rPr lang="sk-SK" dirty="0" smtClean="0">
                <a:solidFill>
                  <a:srgbClr val="002060"/>
                </a:solidFill>
                <a:latin typeface="Comic Sans MS" pitchFamily="66" charset="0"/>
              </a:rPr>
              <a:t>rovnaký konštrukt T5 a T9 umožní merať </a:t>
            </a:r>
            <a:r>
              <a:rPr lang="sk-SK" dirty="0">
                <a:solidFill>
                  <a:srgbClr val="002060"/>
                </a:solidFill>
                <a:latin typeface="Comic Sans MS" pitchFamily="66" charset="0"/>
              </a:rPr>
              <a:t>pridanú hodnotu vzdelávania </a:t>
            </a:r>
            <a:endParaRPr lang="sk-SK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002060"/>
                </a:solidFill>
                <a:latin typeface="Comic Sans MS" pitchFamily="66" charset="0"/>
              </a:rPr>
              <a:t>   v </a:t>
            </a:r>
            <a:r>
              <a:rPr lang="sk-SK" dirty="0">
                <a:solidFill>
                  <a:srgbClr val="002060"/>
                </a:solidFill>
                <a:latin typeface="Comic Sans MS" pitchFamily="66" charset="0"/>
              </a:rPr>
              <a:t>testovaných predmetoch,</a:t>
            </a:r>
          </a:p>
          <a:p>
            <a:r>
              <a:rPr lang="sk-SK" dirty="0">
                <a:solidFill>
                  <a:srgbClr val="002060"/>
                </a:solidFill>
                <a:latin typeface="Comic Sans MS" pitchFamily="66" charset="0"/>
              </a:rPr>
              <a:t>smerujú k zvyšovaniu funkčnej gramotnosti žiakov pri prechode zo ZŠ na SŠ.</a:t>
            </a:r>
          </a:p>
          <a:p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="" xmlns:a16="http://schemas.microsoft.com/office/drawing/2014/main" id="{6A8D1A8E-703F-4FF0-9E7B-8A90B88751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922114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  <a:t>Z</a:t>
            </a:r>
            <a:r>
              <a:rPr lang="sk-SK" sz="3200" b="1" dirty="0">
                <a:solidFill>
                  <a:srgbClr val="33CCFF"/>
                </a:solidFill>
                <a:latin typeface="Comic Sans MS" pitchFamily="66" charset="0"/>
              </a:rPr>
              <a:t> </a:t>
            </a:r>
            <a:r>
              <a:rPr lang="sk-SK" sz="3200" b="1" dirty="0" smtClean="0">
                <a:solidFill>
                  <a:srgbClr val="33CCFF"/>
                </a:solidFill>
                <a:latin typeface="Comic Sans MS" pitchFamily="66" charset="0"/>
              </a:rPr>
              <a:t>histórie...</a:t>
            </a:r>
            <a:endParaRPr lang="sk-SK" sz="3200" b="1" dirty="0">
              <a:solidFill>
                <a:srgbClr val="33CCFF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1124744"/>
            <a:ext cx="7488832" cy="584946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k-SK" sz="1800" b="1" dirty="0">
                <a:solidFill>
                  <a:srgbClr val="002060"/>
                </a:solidFill>
                <a:latin typeface="Comic Sans MS" pitchFamily="66" charset="0"/>
              </a:rPr>
              <a:t>Od roku 2005 do 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2007 (ŠPÚ)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:</a:t>
            </a:r>
            <a:endParaRPr lang="sk-SK" sz="18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test z </a:t>
            </a:r>
            <a:r>
              <a:rPr lang="cs-CZ" sz="1800" b="1" dirty="0" smtClean="0">
                <a:solidFill>
                  <a:srgbClr val="002060"/>
                </a:solidFill>
                <a:latin typeface="Comic Sans MS" pitchFamily="66" charset="0"/>
              </a:rPr>
              <a:t>MAT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obsahoval </a:t>
            </a:r>
            <a:r>
              <a:rPr lang="sk-SK" sz="1800" dirty="0">
                <a:solidFill>
                  <a:srgbClr val="002060"/>
                </a:solidFill>
                <a:latin typeface="Comic Sans MS" pitchFamily="66" charset="0"/>
              </a:rPr>
              <a:t>30 položiek, z toho len 10 otvorených,</a:t>
            </a:r>
          </a:p>
          <a:p>
            <a:pPr>
              <a:buNone/>
            </a:pPr>
            <a:r>
              <a:rPr lang="sk-SK" sz="1800" dirty="0">
                <a:solidFill>
                  <a:srgbClr val="002060"/>
                </a:solidFill>
                <a:latin typeface="Comic Sans MS" pitchFamily="66" charset="0"/>
              </a:rPr>
              <a:t>testovací čas bol 90 minút, bez kalkulačky, bez 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vzorcov,</a:t>
            </a:r>
            <a:endParaRPr lang="sk-SK" sz="18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test z </a:t>
            </a:r>
            <a:r>
              <a:rPr lang="cs-CZ" sz="1800" b="1" dirty="0" smtClean="0">
                <a:solidFill>
                  <a:srgbClr val="002060"/>
                </a:solidFill>
                <a:latin typeface="Comic Sans MS" pitchFamily="66" charset="0"/>
              </a:rPr>
              <a:t>V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UJ 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obsahoval </a:t>
            </a:r>
            <a:r>
              <a:rPr lang="sk-SK" sz="1800" dirty="0">
                <a:solidFill>
                  <a:srgbClr val="002060"/>
                </a:solidFill>
                <a:latin typeface="Comic Sans MS" pitchFamily="66" charset="0"/>
              </a:rPr>
              <a:t>30 položiek, všetky uzavreté,</a:t>
            </a:r>
          </a:p>
          <a:p>
            <a:pPr>
              <a:buNone/>
            </a:pPr>
            <a:r>
              <a:rPr lang="sk-SK" sz="1800" dirty="0">
                <a:solidFill>
                  <a:srgbClr val="002060"/>
                </a:solidFill>
                <a:latin typeface="Comic Sans MS" pitchFamily="66" charset="0"/>
              </a:rPr>
              <a:t>testovací čas bol 70 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minút.</a:t>
            </a:r>
            <a:endParaRPr lang="sk-SK" sz="1800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sk-SK" sz="1800" b="1" dirty="0">
                <a:solidFill>
                  <a:srgbClr val="002060"/>
                </a:solidFill>
                <a:latin typeface="Comic Sans MS" pitchFamily="66" charset="0"/>
              </a:rPr>
              <a:t>2008 pribudlo testovanie 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matematickej </a:t>
            </a:r>
            <a:r>
              <a:rPr lang="sk-SK" sz="1800" b="1" dirty="0">
                <a:solidFill>
                  <a:srgbClr val="002060"/>
                </a:solidFill>
                <a:latin typeface="Comic Sans MS" pitchFamily="66" charset="0"/>
              </a:rPr>
              <a:t>a 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čitateľskej gramotnosti</a:t>
            </a:r>
            <a:endParaRPr lang="sk-SK" sz="18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sk-SK" sz="1800" b="1" dirty="0">
                <a:solidFill>
                  <a:srgbClr val="002060"/>
                </a:solidFill>
                <a:latin typeface="Comic Sans MS" pitchFamily="66" charset="0"/>
              </a:rPr>
              <a:t>2009 pribudlo testovanie 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slovenského jazyka a 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slovenskej 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literatúry na školách s VJM</a:t>
            </a:r>
            <a:endParaRPr lang="sk-SK" sz="18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sk-SK" sz="1800" b="1" dirty="0">
                <a:solidFill>
                  <a:srgbClr val="002060"/>
                </a:solidFill>
                <a:latin typeface="Comic Sans MS" pitchFamily="66" charset="0"/>
              </a:rPr>
              <a:t>Od roku 2008 do 2018</a:t>
            </a:r>
            <a:r>
              <a:rPr lang="sk-SK" sz="1800" dirty="0">
                <a:solidFill>
                  <a:srgbClr val="002060"/>
                </a:solidFill>
                <a:latin typeface="Comic Sans MS" pitchFamily="66" charset="0"/>
              </a:rPr>
              <a:t>:</a:t>
            </a:r>
          </a:p>
          <a:p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test z </a:t>
            </a:r>
            <a:r>
              <a:rPr lang="cs-CZ" sz="1800" b="1" dirty="0" smtClean="0">
                <a:solidFill>
                  <a:srgbClr val="002060"/>
                </a:solidFill>
                <a:latin typeface="Comic Sans MS" pitchFamily="66" charset="0"/>
              </a:rPr>
              <a:t>M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AT 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obsahoval </a:t>
            </a:r>
            <a:r>
              <a:rPr lang="sk-SK" sz="1800" dirty="0">
                <a:solidFill>
                  <a:srgbClr val="002060"/>
                </a:solidFill>
                <a:latin typeface="Comic Sans MS" pitchFamily="66" charset="0"/>
              </a:rPr>
              <a:t>20 položiek, z toho 10 otvorených,</a:t>
            </a:r>
          </a:p>
          <a:p>
            <a:pPr>
              <a:buNone/>
            </a:pPr>
            <a:r>
              <a:rPr lang="sk-SK" sz="1800" dirty="0">
                <a:solidFill>
                  <a:srgbClr val="002060"/>
                </a:solidFill>
                <a:latin typeface="Comic Sans MS" pitchFamily="66" charset="0"/>
              </a:rPr>
              <a:t>testovací čas bol 60 minút, kalkulačka + 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vzorce,</a:t>
            </a:r>
            <a:endParaRPr lang="sk-SK" sz="1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/>
            <a:r>
              <a:rPr lang="cs-CZ" sz="1800" dirty="0" smtClean="0">
                <a:solidFill>
                  <a:srgbClr val="002060"/>
                </a:solidFill>
                <a:latin typeface="Comic Sans MS" pitchFamily="66" charset="0"/>
              </a:rPr>
              <a:t>    test z </a:t>
            </a:r>
            <a:r>
              <a:rPr lang="cs-CZ" sz="1800" b="1" dirty="0" smtClean="0">
                <a:solidFill>
                  <a:srgbClr val="002060"/>
                </a:solidFill>
                <a:latin typeface="Comic Sans MS" pitchFamily="66" charset="0"/>
              </a:rPr>
              <a:t>V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UJ 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obsahoval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18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sk-SK" sz="1800" dirty="0">
                <a:solidFill>
                  <a:srgbClr val="002060"/>
                </a:solidFill>
                <a:latin typeface="Comic Sans MS" pitchFamily="66" charset="0"/>
              </a:rPr>
              <a:t>0 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položiek, od roku 2012 sa ich počet zvýšil na 25, </a:t>
            </a:r>
            <a:r>
              <a:rPr lang="sk-SK" sz="1800" dirty="0">
                <a:solidFill>
                  <a:srgbClr val="002060"/>
                </a:solidFill>
                <a:latin typeface="Comic Sans MS" pitchFamily="66" charset="0"/>
              </a:rPr>
              <a:t>všetky boli 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uzavreté, testovací čas 60 minút</a:t>
            </a:r>
          </a:p>
          <a:p>
            <a:pPr marL="0" indent="0" algn="ctr">
              <a:buNone/>
            </a:pP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od roku 2015 </a:t>
            </a:r>
          </a:p>
          <a:p>
            <a:pPr marL="0" indent="0" algn="ctr">
              <a:buNone/>
            </a:pP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ponúkame testovanie papierovou aj </a:t>
            </a:r>
            <a:r>
              <a:rPr lang="sk-SK" sz="1800" b="1" dirty="0" smtClean="0">
                <a:solidFill>
                  <a:srgbClr val="002060"/>
                </a:solidFill>
                <a:latin typeface="Comic Sans MS" pitchFamily="66" charset="0"/>
              </a:rPr>
              <a:t>elektronickou</a:t>
            </a:r>
            <a:r>
              <a:rPr lang="sk-SK" sz="1800" dirty="0" smtClean="0">
                <a:solidFill>
                  <a:srgbClr val="002060"/>
                </a:solidFill>
                <a:latin typeface="Comic Sans MS" pitchFamily="66" charset="0"/>
              </a:rPr>
              <a:t> formou</a:t>
            </a:r>
            <a:endParaRPr lang="sk-SK" sz="1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="" xmlns:a16="http://schemas.microsoft.com/office/drawing/2014/main" id="{74D593CD-C097-4328-BA07-4730D113CC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0" y="-116210"/>
            <a:ext cx="1148575" cy="709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Autofit/>
          </a:bodyPr>
          <a:lstStyle/>
          <a:p>
            <a:r>
              <a:rPr lang="sk-SK" b="1" dirty="0">
                <a:solidFill>
                  <a:srgbClr val="33CCFF"/>
                </a:solidFill>
                <a:latin typeface="Comic Sans MS" pitchFamily="66" charset="0"/>
              </a:rPr>
              <a:t>Spätná väzba pre školy</a:t>
            </a:r>
            <a:endParaRPr lang="sk-SK" dirty="0">
              <a:solidFill>
                <a:srgbClr val="33CCFF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63688" y="1700808"/>
            <a:ext cx="6923112" cy="4857403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>
                <a:solidFill>
                  <a:srgbClr val="002060"/>
                </a:solidFill>
                <a:latin typeface="Comic Sans MS" pitchFamily="66" charset="0"/>
              </a:rPr>
              <a:t>Meranie pridanej hodnoty </a:t>
            </a:r>
            <a:r>
              <a:rPr lang="sk-SK" sz="2400" dirty="0">
                <a:solidFill>
                  <a:srgbClr val="002060"/>
                </a:solidFill>
                <a:latin typeface="Comic Sans MS" pitchFamily="66" charset="0"/>
              </a:rPr>
              <a:t>vo vzdelávaní</a:t>
            </a:r>
          </a:p>
          <a:p>
            <a:pPr>
              <a:buNone/>
            </a:pPr>
            <a:endParaRPr lang="sk-SK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400" dirty="0">
                <a:solidFill>
                  <a:srgbClr val="002060"/>
                </a:solidFill>
                <a:latin typeface="Comic Sans MS" pitchFamily="66" charset="0"/>
              </a:rPr>
              <a:t>      zo </a:t>
            </a:r>
            <a:r>
              <a:rPr lang="sk-SK" sz="2400" b="1" dirty="0">
                <a:solidFill>
                  <a:srgbClr val="002060"/>
                </a:solidFill>
                <a:latin typeface="Comic Sans MS" pitchFamily="66" charset="0"/>
              </a:rPr>
              <a:t>SJL</a:t>
            </a:r>
            <a:r>
              <a:rPr lang="sk-SK" sz="2400" dirty="0">
                <a:solidFill>
                  <a:srgbClr val="002060"/>
                </a:solidFill>
                <a:latin typeface="Comic Sans MS" pitchFamily="66" charset="0"/>
              </a:rPr>
              <a:t>                 T9/EČ MS</a:t>
            </a:r>
          </a:p>
          <a:p>
            <a:pPr>
              <a:buNone/>
            </a:pPr>
            <a:endParaRPr lang="sk-SK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cs-CZ" sz="2400" dirty="0">
                <a:solidFill>
                  <a:srgbClr val="002060"/>
                </a:solidFill>
                <a:latin typeface="Comic Sans MS" pitchFamily="66" charset="0"/>
              </a:rPr>
              <a:t>z </a:t>
            </a:r>
            <a:r>
              <a:rPr lang="cs-CZ" sz="2400" b="1" dirty="0">
                <a:solidFill>
                  <a:srgbClr val="002060"/>
                </a:solidFill>
                <a:latin typeface="Comic Sans MS" pitchFamily="66" charset="0"/>
              </a:rPr>
              <a:t>MAT</a:t>
            </a:r>
            <a:r>
              <a:rPr lang="cs-CZ" sz="2400" dirty="0">
                <a:solidFill>
                  <a:srgbClr val="002060"/>
                </a:solidFill>
                <a:latin typeface="Comic Sans MS" pitchFamily="66" charset="0"/>
              </a:rPr>
              <a:t> a </a:t>
            </a:r>
            <a:r>
              <a:rPr lang="cs-CZ" sz="2400" b="1" dirty="0">
                <a:solidFill>
                  <a:srgbClr val="002060"/>
                </a:solidFill>
                <a:latin typeface="Comic Sans MS" pitchFamily="66" charset="0"/>
              </a:rPr>
              <a:t>SJL</a:t>
            </a:r>
            <a:r>
              <a:rPr lang="cs-CZ" sz="2400" dirty="0">
                <a:solidFill>
                  <a:srgbClr val="002060"/>
                </a:solidFill>
                <a:latin typeface="Comic Sans MS" pitchFamily="66" charset="0"/>
              </a:rPr>
              <a:t>           T5-2015 a T9-2020</a:t>
            </a:r>
            <a:endParaRPr lang="sk-SK" sz="2400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sk-SK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0609717"/>
              </p:ext>
            </p:extLst>
          </p:nvPr>
        </p:nvGraphicFramePr>
        <p:xfrm>
          <a:off x="1691680" y="3356992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ázok 7">
            <a:extLst>
              <a:ext uri="{FF2B5EF4-FFF2-40B4-BE49-F238E27FC236}">
                <a16:creationId xmlns="" xmlns:a16="http://schemas.microsoft.com/office/drawing/2014/main" id="{B7A4FCA2-865E-4BE8-B10F-6F13C5CC3F2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3429000"/>
            <a:ext cx="7126560" cy="1730623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sk-SK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sk-SK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Ďakujeme za </a:t>
            </a:r>
            <a:r>
              <a:rPr lang="sk-SK" sz="3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pozornosť </a:t>
            </a:r>
            <a:r>
              <a:rPr lang="sk-SK" sz="3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sym typeface="Wingdings" panose="05000000000000000000" pitchFamily="2" charset="2"/>
              </a:rPr>
              <a:t> </a:t>
            </a:r>
            <a:r>
              <a:rPr lang="sk-SK" sz="3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k-SK" sz="3600" dirty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sk-SK" sz="3600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sk-SK" sz="49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sk-SK" sz="4900" b="1" dirty="0">
                <a:solidFill>
                  <a:srgbClr val="002060"/>
                </a:solidFill>
                <a:latin typeface="+mn-lt"/>
              </a:rPr>
            </a:br>
            <a:r>
              <a:rPr lang="sk-SK" sz="49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sk-SK" sz="49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sk-SK" sz="31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tatiana.kosinarova@nucem.sk</a:t>
            </a:r>
            <a:r>
              <a:rPr lang="sk-SK" sz="31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k-SK" sz="31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</a:br>
            <a:r>
              <a:rPr lang="sk-SK" sz="3100" dirty="0" err="1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viktoria.khernova@nucem.sk</a:t>
            </a:r>
            <a:endParaRPr lang="sk-SK" sz="3100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51" r="2308"/>
          <a:stretch>
            <a:fillRect/>
          </a:stretch>
        </p:blipFill>
        <p:spPr bwMode="auto">
          <a:xfrm>
            <a:off x="0" y="116632"/>
            <a:ext cx="9036496" cy="363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29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CCFF"/>
                </a:solidFill>
                <a:latin typeface="Comic Sans MS" pitchFamily="66" charset="0"/>
              </a:rPr>
              <a:t>T9-2019</a:t>
            </a:r>
            <a:endParaRPr lang="sk-SK" sz="4000" b="1" dirty="0">
              <a:solidFill>
                <a:srgbClr val="33CCFF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1556792"/>
            <a:ext cx="7488832" cy="49251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2600" b="1" dirty="0" err="1">
                <a:solidFill>
                  <a:srgbClr val="002060"/>
                </a:solidFill>
                <a:latin typeface="Comic Sans MS" pitchFamily="66" charset="0"/>
              </a:rPr>
              <a:t>Generálna</a:t>
            </a:r>
            <a:r>
              <a:rPr lang="cs-CZ" sz="26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600" b="1" dirty="0" err="1" smtClean="0">
                <a:solidFill>
                  <a:srgbClr val="002060"/>
                </a:solidFill>
                <a:latin typeface="Comic Sans MS" pitchFamily="66" charset="0"/>
              </a:rPr>
              <a:t>skúška</a:t>
            </a:r>
            <a:r>
              <a:rPr lang="cs-CZ" sz="2600" b="1" dirty="0" smtClean="0">
                <a:solidFill>
                  <a:srgbClr val="002060"/>
                </a:solidFill>
                <a:latin typeface="Comic Sans MS" pitchFamily="66" charset="0"/>
              </a:rPr>
              <a:t> E-T9</a:t>
            </a:r>
            <a:endParaRPr lang="cs-CZ" sz="26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cs-CZ" sz="2600" dirty="0" smtClean="0">
                <a:solidFill>
                  <a:srgbClr val="002060"/>
                </a:solidFill>
                <a:latin typeface="Comic Sans MS" pitchFamily="66" charset="0"/>
              </a:rPr>
              <a:t>14. </a:t>
            </a:r>
            <a:r>
              <a:rPr lang="cs-CZ" sz="2600" dirty="0" err="1" smtClean="0">
                <a:solidFill>
                  <a:srgbClr val="002060"/>
                </a:solidFill>
                <a:latin typeface="Comic Sans MS" pitchFamily="66" charset="0"/>
              </a:rPr>
              <a:t>február</a:t>
            </a:r>
            <a:r>
              <a:rPr lang="cs-CZ" sz="2600" dirty="0" smtClean="0">
                <a:solidFill>
                  <a:srgbClr val="002060"/>
                </a:solidFill>
                <a:latin typeface="Comic Sans MS" pitchFamily="66" charset="0"/>
              </a:rPr>
              <a:t> 2019</a:t>
            </a:r>
            <a:endParaRPr lang="cs-CZ" sz="2600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cs-CZ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cs-CZ" b="1" dirty="0" err="1" smtClean="0">
                <a:solidFill>
                  <a:srgbClr val="002060"/>
                </a:solidFill>
                <a:latin typeface="Comic Sans MS" pitchFamily="66" charset="0"/>
              </a:rPr>
              <a:t>Riadny</a:t>
            </a:r>
            <a:r>
              <a:rPr lang="cs-CZ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b="1" dirty="0">
                <a:solidFill>
                  <a:srgbClr val="002060"/>
                </a:solidFill>
                <a:latin typeface="Comic Sans MS" pitchFamily="66" charset="0"/>
              </a:rPr>
              <a:t>termín </a:t>
            </a:r>
          </a:p>
          <a:p>
            <a:pPr algn="ctr">
              <a:buNone/>
            </a:pPr>
            <a:r>
              <a:rPr lang="cs-CZ" sz="2800" b="1" dirty="0">
                <a:solidFill>
                  <a:srgbClr val="002060"/>
                </a:solidFill>
                <a:latin typeface="Comic Sans MS" pitchFamily="66" charset="0"/>
              </a:rPr>
              <a:t>3. apríl </a:t>
            </a:r>
            <a:r>
              <a:rPr lang="cs-CZ" sz="2800" b="1" dirty="0" smtClean="0">
                <a:solidFill>
                  <a:srgbClr val="002060"/>
                </a:solidFill>
                <a:latin typeface="Comic Sans MS" pitchFamily="66" charset="0"/>
              </a:rPr>
              <a:t>2019 – MAT </a:t>
            </a:r>
            <a:r>
              <a:rPr lang="cs-CZ" sz="2800" b="1" dirty="0">
                <a:solidFill>
                  <a:srgbClr val="002060"/>
                </a:solidFill>
                <a:latin typeface="Comic Sans MS" pitchFamily="66" charset="0"/>
              </a:rPr>
              <a:t>a VUJ</a:t>
            </a:r>
          </a:p>
          <a:p>
            <a:pPr algn="ctr">
              <a:buNone/>
            </a:pPr>
            <a:r>
              <a:rPr lang="cs-CZ" sz="2800" dirty="0">
                <a:solidFill>
                  <a:srgbClr val="002060"/>
                </a:solidFill>
                <a:latin typeface="Comic Sans MS" pitchFamily="66" charset="0"/>
              </a:rPr>
              <a:t>4. apríl 2019 </a:t>
            </a:r>
          </a:p>
          <a:p>
            <a:pPr algn="ctr">
              <a:buNone/>
            </a:pPr>
            <a:r>
              <a:rPr lang="cs-CZ" sz="2800" dirty="0">
                <a:solidFill>
                  <a:srgbClr val="002060"/>
                </a:solidFill>
                <a:latin typeface="Comic Sans MS" pitchFamily="66" charset="0"/>
              </a:rPr>
              <a:t>SJSL na školách s </a:t>
            </a:r>
            <a:r>
              <a:rPr lang="cs-CZ" sz="2800" dirty="0" smtClean="0">
                <a:solidFill>
                  <a:srgbClr val="002060"/>
                </a:solidFill>
                <a:latin typeface="Comic Sans MS" pitchFamily="66" charset="0"/>
              </a:rPr>
              <a:t>VJM</a:t>
            </a:r>
            <a:endParaRPr lang="cs-CZ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solidFill>
                  <a:srgbClr val="002060"/>
                </a:solidFill>
                <a:latin typeface="Comic Sans MS" pitchFamily="66" charset="0"/>
              </a:rPr>
              <a:t>(aj </a:t>
            </a:r>
            <a:r>
              <a:rPr lang="cs-CZ" sz="2800" dirty="0" err="1" smtClean="0">
                <a:solidFill>
                  <a:srgbClr val="002060"/>
                </a:solidFill>
                <a:latin typeface="Comic Sans MS" pitchFamily="66" charset="0"/>
              </a:rPr>
              <a:t>počúvanie</a:t>
            </a:r>
            <a:r>
              <a:rPr lang="cs-CZ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Comic Sans MS" pitchFamily="66" charset="0"/>
              </a:rPr>
              <a:t>s </a:t>
            </a:r>
            <a:r>
              <a:rPr lang="cs-CZ" sz="2800" dirty="0" err="1">
                <a:solidFill>
                  <a:srgbClr val="002060"/>
                </a:solidFill>
                <a:latin typeface="Comic Sans MS" pitchFamily="66" charset="0"/>
              </a:rPr>
              <a:t>porozumením</a:t>
            </a:r>
            <a:r>
              <a:rPr lang="cs-CZ" sz="2800" dirty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pPr algn="ctr">
              <a:buNone/>
            </a:pPr>
            <a:r>
              <a:rPr lang="cs-CZ" sz="2800" dirty="0">
                <a:solidFill>
                  <a:srgbClr val="002060"/>
                </a:solidFill>
                <a:latin typeface="Comic Sans MS" pitchFamily="66" charset="0"/>
              </a:rPr>
              <a:t>UJL na školách s VJU</a:t>
            </a:r>
          </a:p>
          <a:p>
            <a:pPr algn="ctr">
              <a:buNone/>
            </a:pPr>
            <a:endParaRPr lang="cs-CZ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cs-CZ" sz="2600" b="1" dirty="0" err="1">
                <a:solidFill>
                  <a:srgbClr val="002060"/>
                </a:solidFill>
                <a:latin typeface="Comic Sans MS" pitchFamily="66" charset="0"/>
              </a:rPr>
              <a:t>Náhradný</a:t>
            </a:r>
            <a:r>
              <a:rPr lang="cs-CZ" sz="2600" b="1" dirty="0">
                <a:solidFill>
                  <a:srgbClr val="002060"/>
                </a:solidFill>
                <a:latin typeface="Comic Sans MS" pitchFamily="66" charset="0"/>
              </a:rPr>
              <a:t> termín </a:t>
            </a:r>
          </a:p>
          <a:p>
            <a:pPr algn="ctr">
              <a:buNone/>
            </a:pPr>
            <a:r>
              <a:rPr lang="cs-CZ" sz="2600" dirty="0">
                <a:solidFill>
                  <a:srgbClr val="002060"/>
                </a:solidFill>
                <a:latin typeface="Comic Sans MS" pitchFamily="66" charset="0"/>
              </a:rPr>
              <a:t>16. - 17. apríl 2019</a:t>
            </a:r>
          </a:p>
          <a:p>
            <a:pPr>
              <a:buNone/>
            </a:pPr>
            <a:endParaRPr lang="sk-SK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Obrázok 5">
            <a:extLst>
              <a:ext uri="{FF2B5EF4-FFF2-40B4-BE49-F238E27FC236}">
                <a16:creationId xmlns="" xmlns:a16="http://schemas.microsoft.com/office/drawing/2014/main" id="{35EF3E50-35E6-4178-A7C4-D4BFFBF6762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995120" cy="1143000"/>
          </a:xfrm>
        </p:spPr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33CCFF"/>
                </a:solidFill>
                <a:latin typeface="Comic Sans MS" pitchFamily="66" charset="0"/>
              </a:rPr>
              <a:t>Cieľová</a:t>
            </a:r>
            <a: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  <a:t> skupina T9-2019</a:t>
            </a:r>
            <a:endParaRPr lang="sk-SK" sz="3200" b="1" dirty="0">
              <a:solidFill>
                <a:srgbClr val="33CCFF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1484784"/>
            <a:ext cx="7884368" cy="518457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sk-SK" sz="3000" dirty="0" smtClean="0">
                <a:solidFill>
                  <a:srgbClr val="002060"/>
                </a:solidFill>
                <a:latin typeface="Comic Sans MS" pitchFamily="66" charset="0"/>
              </a:rPr>
              <a:t>Mení sa cieľová skupina:</a:t>
            </a:r>
          </a:p>
          <a:p>
            <a:pPr marL="114300" indent="0">
              <a:buNone/>
            </a:pPr>
            <a:endParaRPr lang="sk-SK" sz="3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114300" indent="0">
              <a:buNone/>
            </a:pPr>
            <a:r>
              <a:rPr lang="sk-SK" sz="3000" dirty="0" smtClean="0">
                <a:solidFill>
                  <a:srgbClr val="002060"/>
                </a:solidFill>
                <a:latin typeface="Comic Sans MS" pitchFamily="66" charset="0"/>
              </a:rPr>
              <a:t>- Na </a:t>
            </a:r>
            <a:r>
              <a:rPr lang="sk-SK" sz="3000" dirty="0">
                <a:solidFill>
                  <a:srgbClr val="002060"/>
                </a:solidFill>
                <a:latin typeface="Comic Sans MS" pitchFamily="66" charset="0"/>
              </a:rPr>
              <a:t>testovaní sa zúčastnia žiaci </a:t>
            </a:r>
          </a:p>
          <a:p>
            <a:pPr marL="114300" indent="0">
              <a:buNone/>
            </a:pPr>
            <a:r>
              <a:rPr lang="sk-SK" sz="3000" dirty="0">
                <a:solidFill>
                  <a:srgbClr val="002060"/>
                </a:solidFill>
                <a:latin typeface="Comic Sans MS" pitchFamily="66" charset="0"/>
              </a:rPr>
              <a:t>9. ročníka ZŠ, vrátane žiakov so ŠVVP, </a:t>
            </a:r>
            <a:endParaRPr lang="sk-SK" sz="3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114300" indent="0">
              <a:buNone/>
            </a:pPr>
            <a:r>
              <a:rPr lang="sk-SK" sz="3000" dirty="0" smtClean="0">
                <a:solidFill>
                  <a:srgbClr val="002060"/>
                </a:solidFill>
                <a:latin typeface="Comic Sans MS" pitchFamily="66" charset="0"/>
              </a:rPr>
              <a:t>okrem </a:t>
            </a:r>
            <a:r>
              <a:rPr lang="sk-SK" sz="3000" dirty="0">
                <a:solidFill>
                  <a:srgbClr val="002060"/>
                </a:solidFill>
                <a:latin typeface="Comic Sans MS" pitchFamily="66" charset="0"/>
              </a:rPr>
              <a:t>žiakov s mentálnym </a:t>
            </a:r>
            <a:r>
              <a:rPr lang="sk-SK" sz="3000" dirty="0" smtClean="0">
                <a:solidFill>
                  <a:srgbClr val="002060"/>
                </a:solidFill>
                <a:latin typeface="Comic Sans MS" pitchFamily="66" charset="0"/>
              </a:rPr>
              <a:t>postihnutím</a:t>
            </a:r>
            <a:r>
              <a:rPr lang="sk-SK" sz="3000" dirty="0">
                <a:solidFill>
                  <a:srgbClr val="002060"/>
                </a:solidFill>
                <a:latin typeface="Comic Sans MS" pitchFamily="66" charset="0"/>
              </a:rPr>
              <a:t>,</a:t>
            </a:r>
            <a:endParaRPr lang="sk-SK" sz="3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114300" indent="0">
              <a:buNone/>
            </a:pPr>
            <a:r>
              <a:rPr lang="sk-SK" sz="3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sk-SK" sz="3000" dirty="0">
              <a:solidFill>
                <a:srgbClr val="002060"/>
              </a:solidFill>
              <a:latin typeface="Comic Sans MS" pitchFamily="66" charset="0"/>
            </a:endParaRPr>
          </a:p>
          <a:p>
            <a:pPr marL="114300" indent="0">
              <a:buNone/>
            </a:pPr>
            <a:r>
              <a:rPr lang="sk-SK" sz="3000" dirty="0" smtClean="0">
                <a:solidFill>
                  <a:srgbClr val="002060"/>
                </a:solidFill>
                <a:latin typeface="Comic Sans MS" pitchFamily="66" charset="0"/>
              </a:rPr>
              <a:t>- Podľa novely školského zákona platnej od    1. septembra 2018:</a:t>
            </a:r>
            <a:endParaRPr lang="sk-SK" sz="3000" dirty="0">
              <a:solidFill>
                <a:srgbClr val="002060"/>
              </a:solidFill>
              <a:latin typeface="Comic Sans MS" pitchFamily="66" charset="0"/>
            </a:endParaRPr>
          </a:p>
          <a:p>
            <a:pPr marL="114300" indent="0">
              <a:buNone/>
            </a:pPr>
            <a:r>
              <a:rPr lang="sk-SK" sz="3000" b="1" dirty="0">
                <a:solidFill>
                  <a:srgbClr val="002060"/>
                </a:solidFill>
                <a:latin typeface="Comic Sans MS" pitchFamily="66" charset="0"/>
              </a:rPr>
              <a:t>Testovania sa zúčastnia aj </a:t>
            </a:r>
          </a:p>
          <a:p>
            <a:pPr marL="114300" indent="0">
              <a:buNone/>
            </a:pPr>
            <a:r>
              <a:rPr lang="sk-SK" sz="3000" b="1" dirty="0">
                <a:solidFill>
                  <a:srgbClr val="002060"/>
                </a:solidFill>
                <a:latin typeface="Comic Sans MS" pitchFamily="66" charset="0"/>
              </a:rPr>
              <a:t>všetci žiaci 4. ročníka gymnázií </a:t>
            </a:r>
          </a:p>
          <a:p>
            <a:pPr marL="114300" indent="0">
              <a:buNone/>
            </a:pPr>
            <a:r>
              <a:rPr lang="sk-SK" sz="3000" b="1" dirty="0">
                <a:solidFill>
                  <a:srgbClr val="002060"/>
                </a:solidFill>
                <a:latin typeface="Comic Sans MS" pitchFamily="66" charset="0"/>
              </a:rPr>
              <a:t>s </a:t>
            </a:r>
            <a:r>
              <a:rPr lang="sk-SK" sz="3000" b="1" dirty="0" smtClean="0">
                <a:solidFill>
                  <a:srgbClr val="002060"/>
                </a:solidFill>
                <a:latin typeface="Comic Sans MS" pitchFamily="66" charset="0"/>
              </a:rPr>
              <a:t>8-ročným </a:t>
            </a:r>
            <a:r>
              <a:rPr lang="sk-SK" sz="3000" b="1" dirty="0">
                <a:solidFill>
                  <a:srgbClr val="002060"/>
                </a:solidFill>
                <a:latin typeface="Comic Sans MS" pitchFamily="66" charset="0"/>
              </a:rPr>
              <a:t>vzdelávacím programom</a:t>
            </a:r>
            <a:r>
              <a:rPr lang="sk-SK" sz="3000" dirty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endParaRPr lang="sk-SK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="" xmlns:a16="http://schemas.microsoft.com/office/drawing/2014/main" id="{E451ECAC-9685-47AE-BC63-5E73183AB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33CCFF"/>
                </a:solidFill>
                <a:latin typeface="Comic Sans MS" pitchFamily="66" charset="0"/>
              </a:rPr>
              <a:t>Zmeny</a:t>
            </a:r>
            <a: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  <a:t> v </a:t>
            </a:r>
            <a:r>
              <a:rPr lang="cs-CZ" sz="3200" b="1" dirty="0" err="1">
                <a:solidFill>
                  <a:srgbClr val="33CCFF"/>
                </a:solidFill>
                <a:latin typeface="Comic Sans MS" pitchFamily="66" charset="0"/>
              </a:rPr>
              <a:t>štruktúre</a:t>
            </a:r>
            <a: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  <a:t> </a:t>
            </a:r>
            <a:b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</a:br>
            <a: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  <a:t>a </a:t>
            </a:r>
            <a:r>
              <a:rPr lang="cs-CZ" sz="3200" b="1" dirty="0" err="1">
                <a:solidFill>
                  <a:srgbClr val="33CCFF"/>
                </a:solidFill>
                <a:latin typeface="Comic Sans MS" pitchFamily="66" charset="0"/>
              </a:rPr>
              <a:t>špecifikácii</a:t>
            </a:r>
            <a: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  <a:t> </a:t>
            </a:r>
            <a:r>
              <a:rPr lang="cs-CZ" sz="3200" b="1" dirty="0" err="1">
                <a:solidFill>
                  <a:srgbClr val="33CCFF"/>
                </a:solidFill>
                <a:latin typeface="Comic Sans MS" pitchFamily="66" charset="0"/>
              </a:rPr>
              <a:t>testov</a:t>
            </a:r>
            <a:endParaRPr lang="sk-SK" sz="3200" b="1" dirty="0">
              <a:solidFill>
                <a:srgbClr val="33CCFF"/>
              </a:solidFill>
              <a:latin typeface="Comic Sans MS" pitchFamily="66" charset="0"/>
            </a:endParaRPr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724866"/>
              </p:ext>
            </p:extLst>
          </p:nvPr>
        </p:nvGraphicFramePr>
        <p:xfrm>
          <a:off x="1552836" y="2060848"/>
          <a:ext cx="7344816" cy="3656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Testovaný predmet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Počet položiek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T9-2018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/T9-2019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Typ položiek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KO </a:t>
                      </a:r>
                      <a:r>
                        <a:rPr lang="sk-SK" sz="2000" b="0" baseline="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+ VO</a:t>
                      </a:r>
                      <a:endParaRPr lang="sk-SK" sz="2000" b="0" dirty="0">
                        <a:solidFill>
                          <a:srgbClr val="00206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Čas riešenia</a:t>
                      </a:r>
                      <a:r>
                        <a:rPr lang="sk-SK" sz="2000" b="1" baseline="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T9-2018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/T9-2019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0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MAT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sz="2000" b="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20/30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sz="2000" b="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10/15 + 10/15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sz="2000" b="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60 min/90 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0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VUJ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25/30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0/10 + 25/20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60 min/70 min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174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Celkový rozdiel v počet položiek +15 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k-SK" sz="20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k-SK" sz="20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k-SK" sz="2000" dirty="0">
                        <a:solidFill>
                          <a:srgbClr val="00206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0174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Celkový rozdiel v čase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k-SK" sz="20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k-SK" sz="20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+40 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Obrázok 7">
            <a:extLst>
              <a:ext uri="{FF2B5EF4-FFF2-40B4-BE49-F238E27FC236}">
                <a16:creationId xmlns="" xmlns:a16="http://schemas.microsoft.com/office/drawing/2014/main" id="{7FD69621-18FE-4520-95D3-B3FDF9ED7B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864096"/>
          </a:xfrm>
        </p:spPr>
        <p:txBody>
          <a:bodyPr>
            <a:noAutofit/>
          </a:bodyPr>
          <a:lstStyle/>
          <a:p>
            <a:r>
              <a:rPr lang="sk-SK" sz="3200" b="1" dirty="0" err="1">
                <a:solidFill>
                  <a:srgbClr val="33CCFF"/>
                </a:solidFill>
                <a:latin typeface="Comic Sans MS" pitchFamily="66" charset="0"/>
                <a:cs typeface="Arial" panose="020B0604020202020204" pitchFamily="34" charset="0"/>
              </a:rPr>
              <a:t>Reliabilita</a:t>
            </a:r>
            <a:r>
              <a:rPr lang="sk-SK" sz="3200" b="1" dirty="0">
                <a:solidFill>
                  <a:srgbClr val="33CCFF"/>
                </a:solidFill>
                <a:latin typeface="Comic Sans MS" pitchFamily="66" charset="0"/>
                <a:cs typeface="Arial" panose="020B0604020202020204" pitchFamily="34" charset="0"/>
              </a:rPr>
              <a:t> testov T5-2017</a:t>
            </a:r>
            <a:endParaRPr lang="sk-SK" sz="3200" dirty="0">
              <a:solidFill>
                <a:srgbClr val="33CCFF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5949280"/>
            <a:ext cx="4464496" cy="360040"/>
          </a:xfrm>
        </p:spPr>
        <p:txBody>
          <a:bodyPr>
            <a:noAutofit/>
          </a:bodyPr>
          <a:lstStyle/>
          <a:p>
            <a:r>
              <a:rPr lang="sk-SK" sz="200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KCA – Koeficient </a:t>
            </a:r>
            <a:r>
              <a:rPr lang="sk-SK" sz="200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Cronbachovo</a:t>
            </a:r>
            <a:r>
              <a:rPr lang="sk-SK" sz="200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 alfa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115078"/>
              </p:ext>
            </p:extLst>
          </p:nvPr>
        </p:nvGraphicFramePr>
        <p:xfrm>
          <a:off x="395536" y="1988840"/>
          <a:ext cx="8496945" cy="3685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96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928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26896">
                <a:tc gridSpan="2"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Test z matematiky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Test zo slovenského jazyka </a:t>
                      </a:r>
                    </a:p>
                    <a:p>
                      <a:pPr algn="ctr"/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a literatúry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6600">
                <a:tc>
                  <a:txBody>
                    <a:bodyPr/>
                    <a:lstStyle/>
                    <a:p>
                      <a:pPr algn="r"/>
                      <a:endParaRPr lang="sk-SK" sz="2000" b="1" dirty="0">
                        <a:solidFill>
                          <a:srgbClr val="002060"/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rgbClr val="002060"/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226"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Forma 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KCA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Forma 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KCA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538">
                <a:tc>
                  <a:txBody>
                    <a:bodyPr/>
                    <a:lstStyle/>
                    <a:p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20 otvorených položiek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0,875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10 otvorených položiek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0,774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8226">
                <a:tc>
                  <a:txBody>
                    <a:bodyPr/>
                    <a:lstStyle/>
                    <a:p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10 uzavretých</a:t>
                      </a:r>
                      <a:r>
                        <a:rPr lang="sk-SK" sz="2000" baseline="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položiek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0,731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20 uzavretých</a:t>
                      </a:r>
                      <a:r>
                        <a:rPr lang="sk-SK" sz="2000" baseline="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položiek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0,818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8226">
                <a:tc>
                  <a:txBody>
                    <a:bodyPr/>
                    <a:lstStyle/>
                    <a:p>
                      <a:endParaRPr lang="sk-SK" sz="2000" b="1" dirty="0">
                        <a:solidFill>
                          <a:srgbClr val="002060"/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dirty="0">
                        <a:solidFill>
                          <a:srgbClr val="002060"/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2000" b="1" dirty="0">
                        <a:solidFill>
                          <a:srgbClr val="002060"/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dirty="0">
                        <a:solidFill>
                          <a:srgbClr val="002060"/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6896"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Forma </a:t>
                      </a:r>
                      <a:r>
                        <a:rPr lang="sk-SK" sz="2000" b="1" baseline="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A</a:t>
                      </a:r>
                    </a:p>
                    <a:p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30 položiek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0,902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Forma </a:t>
                      </a:r>
                      <a:r>
                        <a:rPr lang="sk-SK" sz="2000" b="1" baseline="0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A</a:t>
                      </a:r>
                    </a:p>
                    <a:p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30 položiek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0,883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23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548680"/>
            <a:ext cx="5770984" cy="1143000"/>
          </a:xfrm>
        </p:spPr>
        <p:txBody>
          <a:bodyPr>
            <a:noAutofit/>
          </a:bodyPr>
          <a:lstStyle/>
          <a:p>
            <a:r>
              <a:rPr lang="cs-CZ" sz="3200" b="1" dirty="0" err="1">
                <a:solidFill>
                  <a:srgbClr val="33CCFF"/>
                </a:solidFill>
                <a:latin typeface="Comic Sans MS" pitchFamily="66" charset="0"/>
              </a:rPr>
              <a:t>Reliabilita</a:t>
            </a:r>
            <a: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  <a:t> </a:t>
            </a:r>
            <a:r>
              <a:rPr lang="cs-CZ" sz="3200" b="1" dirty="0" err="1">
                <a:solidFill>
                  <a:srgbClr val="33CCFF"/>
                </a:solidFill>
                <a:latin typeface="Comic Sans MS" pitchFamily="66" charset="0"/>
              </a:rPr>
              <a:t>testov</a:t>
            </a:r>
            <a: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  <a:t> </a:t>
            </a:r>
            <a:b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</a:br>
            <a:r>
              <a:rPr lang="cs-CZ" sz="3200" b="1" dirty="0">
                <a:solidFill>
                  <a:srgbClr val="33CCFF"/>
                </a:solidFill>
                <a:latin typeface="Comic Sans MS" pitchFamily="66" charset="0"/>
              </a:rPr>
              <a:t>T9-2018</a:t>
            </a:r>
            <a:endParaRPr lang="sk-SK" sz="3200" b="1" dirty="0">
              <a:solidFill>
                <a:srgbClr val="33CCFF"/>
              </a:solidFill>
              <a:latin typeface="Comic Sans MS" pitchFamily="66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619672" y="1988840"/>
          <a:ext cx="7128892" cy="3483864"/>
        </p:xfrm>
        <a:graphic>
          <a:graphicData uri="http://schemas.openxmlformats.org/drawingml/2006/table">
            <a:tbl>
              <a:tblPr/>
              <a:tblGrid>
                <a:gridCol w="29171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38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38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15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124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60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Testované predmety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Test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z MAT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Test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zo SJL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Test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z MJL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Test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zo SJSL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Počet všetkých testovaných žiakov spolu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36 381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34 019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2 428</a:t>
                      </a:r>
                      <a:endParaRPr lang="sk-SK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2 428</a:t>
                      </a:r>
                      <a:endParaRPr lang="sk-SK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Priemerná známka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v 9. ročníku ZŠ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2,54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2,45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2,47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2,65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Počet úloh</a:t>
                      </a:r>
                      <a:endParaRPr lang="sk-SK" sz="1800" b="1" dirty="0">
                        <a:solidFill>
                          <a:srgbClr val="00206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20 </a:t>
                      </a:r>
                      <a:endParaRPr lang="sk-SK" sz="1800" b="1" dirty="0">
                        <a:solidFill>
                          <a:srgbClr val="00206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25</a:t>
                      </a:r>
                      <a:endParaRPr lang="sk-SK" sz="1800" b="1" dirty="0">
                        <a:solidFill>
                          <a:srgbClr val="00206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25</a:t>
                      </a:r>
                      <a:endParaRPr lang="sk-SK" sz="1800" b="1" dirty="0">
                        <a:solidFill>
                          <a:srgbClr val="00206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20</a:t>
                      </a:r>
                      <a:endParaRPr lang="sk-SK" sz="1800" b="1" dirty="0">
                        <a:solidFill>
                          <a:srgbClr val="00206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Priemerná úspešnosť v %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55,9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63,0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60,6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61,1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err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Reliabilita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k-SK" sz="1800" b="1" dirty="0" err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Cronbachovo</a:t>
                      </a: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alfa)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0,88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0,82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0,83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0,82</a:t>
                      </a:r>
                      <a:endParaRPr lang="sk-SK" sz="18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Obrázok 6">
            <a:extLst>
              <a:ext uri="{FF2B5EF4-FFF2-40B4-BE49-F238E27FC236}">
                <a16:creationId xmlns="" xmlns:a16="http://schemas.microsoft.com/office/drawing/2014/main" id="{7C597915-9FEE-4A81-94E8-8A47FDC315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2132856"/>
            <a:ext cx="7486600" cy="1470025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rgbClr val="33CCFF"/>
                </a:solidFill>
                <a:latin typeface="Comic Sans MS" panose="030F0702030302020204" pitchFamily="66" charset="0"/>
              </a:rPr>
              <a:t>Charakteristika zmien </a:t>
            </a:r>
            <a:br>
              <a:rPr lang="sk-SK" sz="3600" b="1" dirty="0">
                <a:solidFill>
                  <a:srgbClr val="33CCFF"/>
                </a:solidFill>
                <a:latin typeface="Comic Sans MS" panose="030F0702030302020204" pitchFamily="66" charset="0"/>
              </a:rPr>
            </a:br>
            <a:r>
              <a:rPr lang="sk-SK" sz="3600" b="1" dirty="0">
                <a:solidFill>
                  <a:srgbClr val="33CCFF"/>
                </a:solidFill>
                <a:latin typeface="Comic Sans MS" panose="030F0702030302020204" pitchFamily="66" charset="0"/>
              </a:rPr>
              <a:t>v predmete </a:t>
            </a:r>
            <a:br>
              <a:rPr lang="sk-SK" sz="3600" b="1" dirty="0">
                <a:solidFill>
                  <a:srgbClr val="33CCFF"/>
                </a:solidFill>
                <a:latin typeface="Comic Sans MS" panose="030F0702030302020204" pitchFamily="66" charset="0"/>
              </a:rPr>
            </a:br>
            <a:r>
              <a:rPr lang="sk-SK" sz="3600" b="1" dirty="0">
                <a:solidFill>
                  <a:srgbClr val="33CCFF"/>
                </a:solidFill>
                <a:latin typeface="Comic Sans MS" panose="030F0702030302020204" pitchFamily="66" charset="0"/>
              </a:rPr>
              <a:t>matematika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358F452F-B1B6-4DFE-8E8A-A4D889684F9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6402" y="260648"/>
            <a:ext cx="5770984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33CCFF"/>
                </a:solidFill>
                <a:latin typeface="Comic Sans MS" pitchFamily="66" charset="0"/>
              </a:rPr>
              <a:t>T9-2019:</a:t>
            </a:r>
            <a:r>
              <a:rPr lang="cs-CZ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sk-SK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195736" y="3454524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92D050"/>
                </a:solidFill>
                <a:latin typeface="Comic Sans MS" pitchFamily="66" charset="0"/>
              </a:rPr>
              <a:t>T9-2020:</a:t>
            </a:r>
            <a:endParaRPr lang="sk-SK" b="1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8" name="Zástupný symbol obsahu 2"/>
          <p:cNvSpPr>
            <a:spLocks noGrp="1"/>
          </p:cNvSpPr>
          <p:nvPr>
            <p:ph idx="1"/>
          </p:nvPr>
        </p:nvSpPr>
        <p:spPr>
          <a:xfrm>
            <a:off x="1187624" y="1196752"/>
            <a:ext cx="7560840" cy="180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k-SK" b="1" dirty="0">
              <a:solidFill>
                <a:srgbClr val="002060"/>
              </a:solidFill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sk-SK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30 úloh (15 + 15), 90 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minút, kalkulačka, vzorce,</a:t>
            </a:r>
          </a:p>
          <a:p>
            <a:pPr marL="514350" indent="-514350">
              <a:buAutoNum type="arabicPeriod"/>
            </a:pP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Väčší podiel úloh s reálnym kontextom,</a:t>
            </a:r>
            <a:endParaRPr lang="sk-SK" dirty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sk-SK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Posilnenie 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geometrie,</a:t>
            </a:r>
            <a:endParaRPr lang="sk-SK" dirty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sk-SK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Výsledok v </a:t>
            </a:r>
            <a:r>
              <a:rPr lang="sk-SK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základnom tvare zlomku.</a:t>
            </a:r>
            <a:endParaRPr lang="sk-SK" dirty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>
              <a:buNone/>
            </a:pPr>
            <a:endParaRPr lang="sk-SK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endParaRPr lang="sk-SK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Zástupný symbol obsahu 2"/>
          <p:cNvSpPr txBox="1">
            <a:spLocks/>
          </p:cNvSpPr>
          <p:nvPr/>
        </p:nvSpPr>
        <p:spPr>
          <a:xfrm>
            <a:off x="1259632" y="4365104"/>
            <a:ext cx="7704856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k-SK" b="1" dirty="0">
              <a:solidFill>
                <a:srgbClr val="002060"/>
              </a:solidFill>
              <a:cs typeface="Arial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sz="3500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Procedurálna zručnosť verzus konceptuálne porozumenie,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sz="3500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Inovovaný </a:t>
            </a:r>
            <a:r>
              <a:rPr lang="sk-SK" sz="3500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ŠVP – </a:t>
            </a:r>
            <a:r>
              <a:rPr lang="sk-SK" sz="3500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zaradenie tematického celku Deliteľnosť </a:t>
            </a:r>
            <a:r>
              <a:rPr lang="sk-SK" sz="3500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prirodzených </a:t>
            </a:r>
            <a:r>
              <a:rPr lang="sk-SK" sz="3500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čísel,</a:t>
            </a:r>
            <a:endParaRPr lang="sk-SK" sz="3500" dirty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sz="3500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Určenie </a:t>
            </a:r>
            <a:r>
              <a:rPr lang="sk-SK" sz="3500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pridanej hodnoty T5 – </a:t>
            </a:r>
            <a:r>
              <a:rPr lang="sk-SK" sz="3500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T9. </a:t>
            </a:r>
            <a:endParaRPr lang="sk-SK" sz="3500" dirty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endParaRPr lang="sk-SK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sk-SK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="" xmlns:a16="http://schemas.microsoft.com/office/drawing/2014/main" id="{49394CAF-BDE1-4109-9A44-D21A0485BD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1290" r="39611" b="-1290"/>
          <a:stretch/>
        </p:blipFill>
        <p:spPr>
          <a:xfrm>
            <a:off x="1" y="-99392"/>
            <a:ext cx="1148575" cy="709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0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6255</TotalTime>
  <Words>1022</Words>
  <Application>Microsoft Office PowerPoint</Application>
  <PresentationFormat>Prezentácia na obrazovke (4:3)</PresentationFormat>
  <Paragraphs>252</Paragraphs>
  <Slides>21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Motív Office</vt:lpstr>
      <vt:lpstr>  Testovanie 9 v novom šate  Edumetria </vt:lpstr>
      <vt:lpstr>Z histórie...</vt:lpstr>
      <vt:lpstr>T9-2019</vt:lpstr>
      <vt:lpstr>Cieľová skupina T9-2019</vt:lpstr>
      <vt:lpstr>Zmeny v štruktúre  a špecifikácii testov</vt:lpstr>
      <vt:lpstr>Reliabilita testov T5-2017</vt:lpstr>
      <vt:lpstr>Reliabilita testov  T9-2018</vt:lpstr>
      <vt:lpstr>Charakteristika zmien  v predmete  matematika</vt:lpstr>
      <vt:lpstr>T9-2019:  </vt:lpstr>
      <vt:lpstr>Ukážky úloh so zlomkami I.</vt:lpstr>
      <vt:lpstr>Ukážky úloh so zlomkami II.</vt:lpstr>
      <vt:lpstr>Charakteristika zmien  v predmete  slovenský jazyk a literatúra</vt:lpstr>
      <vt:lpstr>Slovenský jazyk a literatúra:</vt:lpstr>
      <vt:lpstr>Ukážky úloh  zo slovenského jazyka a literatúry</vt:lpstr>
      <vt:lpstr>Hodnotenie otvorených položiek:</vt:lpstr>
      <vt:lpstr>Ako prebiehajú prípravy</vt:lpstr>
      <vt:lpstr>Overovanie nového formátu   a testovacieho času jeseň 2018 </vt:lpstr>
      <vt:lpstr>Prezentácia programu PowerPoint</vt:lpstr>
      <vt:lpstr>Zhrnutie</vt:lpstr>
      <vt:lpstr>Spätná väzba pre školy</vt:lpstr>
      <vt:lpstr>   Ďakujeme za pozornosť      tatiana.kosinarova@nucem.sk viktoria.khernova@nucem.sk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khernova</dc:creator>
  <cp:lastModifiedBy>khernova</cp:lastModifiedBy>
  <cp:revision>407</cp:revision>
  <cp:lastPrinted>2018-10-12T12:50:29Z</cp:lastPrinted>
  <dcterms:created xsi:type="dcterms:W3CDTF">2016-09-05T06:27:39Z</dcterms:created>
  <dcterms:modified xsi:type="dcterms:W3CDTF">2018-11-06T10:08:51Z</dcterms:modified>
</cp:coreProperties>
</file>