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3"/>
  </p:sldMasterIdLst>
  <p:notesMasterIdLst>
    <p:notesMasterId r:id="rId19"/>
  </p:notesMasterIdLst>
  <p:handoutMasterIdLst>
    <p:handoutMasterId r:id="rId20"/>
  </p:handoutMasterIdLst>
  <p:sldIdLst>
    <p:sldId id="727" r:id="rId4"/>
    <p:sldId id="844" r:id="rId5"/>
    <p:sldId id="845" r:id="rId6"/>
    <p:sldId id="847" r:id="rId7"/>
    <p:sldId id="848" r:id="rId8"/>
    <p:sldId id="849" r:id="rId9"/>
    <p:sldId id="850" r:id="rId10"/>
    <p:sldId id="851" r:id="rId11"/>
    <p:sldId id="867" r:id="rId12"/>
    <p:sldId id="868" r:id="rId13"/>
    <p:sldId id="869" r:id="rId14"/>
    <p:sldId id="870" r:id="rId15"/>
    <p:sldId id="852" r:id="rId16"/>
    <p:sldId id="866" r:id="rId17"/>
    <p:sldId id="830" r:id="rId18"/>
  </p:sldIdLst>
  <p:sldSz cx="9144000" cy="6858000" type="screen4x3"/>
  <p:notesSz cx="6737350" cy="992981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ák Dávid" initials="M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857"/>
    <a:srgbClr val="9FD27C"/>
    <a:srgbClr val="FF5050"/>
    <a:srgbClr val="FF7C80"/>
    <a:srgbClr val="006600"/>
    <a:srgbClr val="B8DE9E"/>
    <a:srgbClr val="9DE79D"/>
    <a:srgbClr val="2C9ADC"/>
    <a:srgbClr val="81838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10" autoAdjust="0"/>
    <p:restoredTop sz="76021" autoAdjust="0"/>
  </p:normalViewPr>
  <p:slideViewPr>
    <p:cSldViewPr>
      <p:cViewPr varScale="1">
        <p:scale>
          <a:sx n="74" d="100"/>
          <a:sy n="74" d="100"/>
        </p:scale>
        <p:origin x="4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.varsik\Documents\Samo\EDUMETRIA\grafy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43220823187835E-2"/>
          <c:y val="0.12301824212271974"/>
          <c:w val="0.92815790546455967"/>
          <c:h val="0.6289829069873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Hárok1!$D$2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wd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Hárok1!$B$3:$C$8</c:f>
              <c:multiLvlStrCache>
                <c:ptCount val="6"/>
                <c:lvl>
                  <c:pt idx="0">
                    <c:v>BA</c:v>
                  </c:pt>
                  <c:pt idx="1">
                    <c:v>BB, PO, KE</c:v>
                  </c:pt>
                  <c:pt idx="2">
                    <c:v>Viac ako 100 000</c:v>
                  </c:pt>
                  <c:pt idx="3">
                    <c:v>3 000 a menej</c:v>
                  </c:pt>
                  <c:pt idx="4">
                    <c:v>Mesto</c:v>
                  </c:pt>
                  <c:pt idx="5">
                    <c:v>Malé mesto/dedina</c:v>
                  </c:pt>
                </c:lvl>
                <c:lvl>
                  <c:pt idx="0">
                    <c:v>Kraj</c:v>
                  </c:pt>
                  <c:pt idx="2">
                    <c:v>Obyv. v obci</c:v>
                  </c:pt>
                  <c:pt idx="4">
                    <c:v>Oblasť</c:v>
                  </c:pt>
                </c:lvl>
              </c:multiLvlStrCache>
            </c:multiLvlStrRef>
          </c:cat>
          <c:val>
            <c:numRef>
              <c:f>Hárok1!$D$3:$D$8</c:f>
              <c:numCache>
                <c:formatCode>General</c:formatCode>
                <c:ptCount val="6"/>
                <c:pt idx="0">
                  <c:v>5.77</c:v>
                </c:pt>
                <c:pt idx="1">
                  <c:v>57.22</c:v>
                </c:pt>
                <c:pt idx="2">
                  <c:v>3.77</c:v>
                </c:pt>
                <c:pt idx="3">
                  <c:v>38.590000000000003</c:v>
                </c:pt>
                <c:pt idx="4">
                  <c:v>8.06</c:v>
                </c:pt>
                <c:pt idx="5">
                  <c:v>82.39</c:v>
                </c:pt>
              </c:numCache>
            </c:numRef>
          </c:val>
        </c:ser>
        <c:ser>
          <c:idx val="1"/>
          <c:order val="1"/>
          <c:tx>
            <c:strRef>
              <c:f>Hárok1!$E$2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Hárok1!$B$3:$C$8</c:f>
              <c:multiLvlStrCache>
                <c:ptCount val="6"/>
                <c:lvl>
                  <c:pt idx="0">
                    <c:v>BA</c:v>
                  </c:pt>
                  <c:pt idx="1">
                    <c:v>BB, PO, KE</c:v>
                  </c:pt>
                  <c:pt idx="2">
                    <c:v>Viac ako 100 000</c:v>
                  </c:pt>
                  <c:pt idx="3">
                    <c:v>3 000 a menej</c:v>
                  </c:pt>
                  <c:pt idx="4">
                    <c:v>Mesto</c:v>
                  </c:pt>
                  <c:pt idx="5">
                    <c:v>Malé mesto/dedina</c:v>
                  </c:pt>
                </c:lvl>
                <c:lvl>
                  <c:pt idx="0">
                    <c:v>Kraj</c:v>
                  </c:pt>
                  <c:pt idx="2">
                    <c:v>Obyv. v obci</c:v>
                  </c:pt>
                  <c:pt idx="4">
                    <c:v>Oblasť</c:v>
                  </c:pt>
                </c:lvl>
              </c:multiLvlStrCache>
            </c:multiLvlStrRef>
          </c:cat>
          <c:val>
            <c:numRef>
              <c:f>Hárok1!$E$3:$E$8</c:f>
              <c:numCache>
                <c:formatCode>General</c:formatCode>
                <c:ptCount val="6"/>
                <c:pt idx="0">
                  <c:v>20.64</c:v>
                </c:pt>
                <c:pt idx="1">
                  <c:v>31.94</c:v>
                </c:pt>
                <c:pt idx="2">
                  <c:v>22.75</c:v>
                </c:pt>
                <c:pt idx="3">
                  <c:v>16.510000000000002</c:v>
                </c:pt>
                <c:pt idx="4">
                  <c:v>30.61</c:v>
                </c:pt>
                <c:pt idx="5">
                  <c:v>39.729999999999997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70448"/>
        <c:axId val="156371008"/>
      </c:barChart>
      <c:catAx>
        <c:axId val="15637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1008"/>
        <c:crosses val="autoZero"/>
        <c:auto val="1"/>
        <c:lblAlgn val="ctr"/>
        <c:lblOffset val="100"/>
        <c:noMultiLvlLbl val="0"/>
      </c:catAx>
      <c:valAx>
        <c:axId val="15637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19150062345065"/>
          <c:y val="0.87437771771065931"/>
          <c:w val="0.34161699875309864"/>
          <c:h val="5.5970540995808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43220823187835E-2"/>
          <c:y val="0.12301824212271974"/>
          <c:w val="0.92815790546455967"/>
          <c:h val="0.49299617398571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Hárok1!$D$2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Hárok1!$B$9:$C$18</c:f>
              <c:multiLvlStrCache>
                <c:ptCount val="10"/>
                <c:lvl>
                  <c:pt idx="0">
                    <c:v>0-10</c:v>
                  </c:pt>
                  <c:pt idx="1">
                    <c:v>Viac ako 200</c:v>
                  </c:pt>
                  <c:pt idx="2">
                    <c:v>Univerzitné</c:v>
                  </c:pt>
                  <c:pt idx="3">
                    <c:v>Kvalifikovaný odborník</c:v>
                  </c:pt>
                  <c:pt idx="4">
                    <c:v>Nikdy nepracoval za mzdu</c:v>
                  </c:pt>
                  <c:pt idx="5">
                    <c:v>Vysokoškolské</c:v>
                  </c:pt>
                  <c:pt idx="6">
                    <c:v>Raz za týždeň</c:v>
                  </c:pt>
                  <c:pt idx="7">
                    <c:v>Každý deň</c:v>
                  </c:pt>
                  <c:pt idx="8">
                    <c:v>Rómsky</c:v>
                  </c:pt>
                </c:lvl>
                <c:lvl>
                  <c:pt idx="0">
                    <c:v>Knihy v domácnosti</c:v>
                  </c:pt>
                  <c:pt idx="2">
                    <c:v>Vzdelanie a zamestnanie rodičov</c:v>
                  </c:pt>
                  <c:pt idx="5">
                    <c:v>Očakávané vzdelanie</c:v>
                  </c:pt>
                  <c:pt idx="6">
                    <c:v>Absencia</c:v>
                  </c:pt>
                  <c:pt idx="7">
                    <c:v>Hladný</c:v>
                  </c:pt>
                  <c:pt idx="8">
                    <c:v>Jazyk</c:v>
                  </c:pt>
                  <c:pt idx="9">
                    <c:v>Nenavštevoval predškolské zariadenie</c:v>
                  </c:pt>
                </c:lvl>
              </c:multiLvlStrCache>
            </c:multiLvlStrRef>
          </c:cat>
          <c:val>
            <c:numRef>
              <c:f>Hárok1!$D$9:$D$18</c:f>
              <c:numCache>
                <c:formatCode>General</c:formatCode>
                <c:ptCount val="10"/>
                <c:pt idx="0">
                  <c:v>25.59</c:v>
                </c:pt>
                <c:pt idx="1">
                  <c:v>9.98</c:v>
                </c:pt>
                <c:pt idx="2">
                  <c:v>24.06</c:v>
                </c:pt>
                <c:pt idx="3">
                  <c:v>26.43</c:v>
                </c:pt>
                <c:pt idx="4">
                  <c:v>7.07</c:v>
                </c:pt>
                <c:pt idx="5">
                  <c:v>40.06</c:v>
                </c:pt>
                <c:pt idx="6">
                  <c:v>19.149999999999999</c:v>
                </c:pt>
                <c:pt idx="7">
                  <c:v>15.05</c:v>
                </c:pt>
                <c:pt idx="8">
                  <c:v>10.19</c:v>
                </c:pt>
                <c:pt idx="9">
                  <c:v>8.2399999999999949</c:v>
                </c:pt>
              </c:numCache>
            </c:numRef>
          </c:val>
        </c:ser>
        <c:ser>
          <c:idx val="1"/>
          <c:order val="1"/>
          <c:tx>
            <c:strRef>
              <c:f>Hárok1!$E$2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Hárok1!$B$9:$C$18</c:f>
              <c:multiLvlStrCache>
                <c:ptCount val="10"/>
                <c:lvl>
                  <c:pt idx="0">
                    <c:v>0-10</c:v>
                  </c:pt>
                  <c:pt idx="1">
                    <c:v>Viac ako 200</c:v>
                  </c:pt>
                  <c:pt idx="2">
                    <c:v>Univerzitné</c:v>
                  </c:pt>
                  <c:pt idx="3">
                    <c:v>Kvalifikovaný odborník</c:v>
                  </c:pt>
                  <c:pt idx="4">
                    <c:v>Nikdy nepracoval za mzdu</c:v>
                  </c:pt>
                  <c:pt idx="5">
                    <c:v>Vysokoškolské</c:v>
                  </c:pt>
                  <c:pt idx="6">
                    <c:v>Raz za týždeň</c:v>
                  </c:pt>
                  <c:pt idx="7">
                    <c:v>Každý deň</c:v>
                  </c:pt>
                  <c:pt idx="8">
                    <c:v>Rómsky</c:v>
                  </c:pt>
                </c:lvl>
                <c:lvl>
                  <c:pt idx="0">
                    <c:v>Knihy v domácnosti</c:v>
                  </c:pt>
                  <c:pt idx="2">
                    <c:v>Vzdelanie a zamestnanie rodičov</c:v>
                  </c:pt>
                  <c:pt idx="5">
                    <c:v>Očakávané vzdelanie</c:v>
                  </c:pt>
                  <c:pt idx="6">
                    <c:v>Absencia</c:v>
                  </c:pt>
                  <c:pt idx="7">
                    <c:v>Hladný</c:v>
                  </c:pt>
                  <c:pt idx="8">
                    <c:v>Jazyk</c:v>
                  </c:pt>
                  <c:pt idx="9">
                    <c:v>Nenavštevoval predškolské zariadenie</c:v>
                  </c:pt>
                </c:lvl>
              </c:multiLvlStrCache>
            </c:multiLvlStrRef>
          </c:cat>
          <c:val>
            <c:numRef>
              <c:f>Hárok1!$E$9:$E$18</c:f>
              <c:numCache>
                <c:formatCode>General</c:formatCode>
                <c:ptCount val="10"/>
                <c:pt idx="0">
                  <c:v>5.31</c:v>
                </c:pt>
                <c:pt idx="1">
                  <c:v>23.67</c:v>
                </c:pt>
                <c:pt idx="2">
                  <c:v>52.9</c:v>
                </c:pt>
                <c:pt idx="3">
                  <c:v>54.56</c:v>
                </c:pt>
                <c:pt idx="4">
                  <c:v>0.22</c:v>
                </c:pt>
                <c:pt idx="5">
                  <c:v>67.61</c:v>
                </c:pt>
                <c:pt idx="6">
                  <c:v>7.12</c:v>
                </c:pt>
                <c:pt idx="7">
                  <c:v>10</c:v>
                </c:pt>
                <c:pt idx="8">
                  <c:v>0.43</c:v>
                </c:pt>
                <c:pt idx="9">
                  <c:v>1.2800000000000011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73808"/>
        <c:axId val="156374368"/>
      </c:barChart>
      <c:catAx>
        <c:axId val="15637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4368"/>
        <c:crosses val="autoZero"/>
        <c:auto val="1"/>
        <c:lblAlgn val="ctr"/>
        <c:lblOffset val="100"/>
        <c:noMultiLvlLbl val="0"/>
      </c:catAx>
      <c:valAx>
        <c:axId val="15637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19150062345065"/>
          <c:y val="0.87437771771065931"/>
          <c:w val="0.34161699875309864"/>
          <c:h val="5.5970540995808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849954513862"/>
          <c:y val="7.7699766695829689E-2"/>
          <c:w val="0.67826930954138898"/>
          <c:h val="0.625664187809857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Hárok2!$C$4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Hárok2!$A$5:$B$12</c:f>
              <c:multiLvlStrCache>
                <c:ptCount val="8"/>
                <c:lvl>
                  <c:pt idx="0">
                    <c:v>Vysmievali sa mi alebo mi nadávali</c:v>
                  </c:pt>
                  <c:pt idx="1">
                    <c:v>Vynechali ma z hier alebo iných aktivít</c:v>
                  </c:pt>
                  <c:pt idx="2">
                    <c:v>Šírili o mne klamstvá</c:v>
                  </c:pt>
                  <c:pt idx="3">
                    <c:v>Niečo mi ukradli</c:v>
                  </c:pt>
                  <c:pt idx="4">
                    <c:v>Udreli ma alebo mi ublížili</c:v>
                  </c:pt>
                  <c:pt idx="5">
                    <c:v>Nútili ma robiť niečo, čo som nechcel</c:v>
                  </c:pt>
                  <c:pt idx="6">
                    <c:v>Šírili o mne strápňujúce informácie</c:v>
                  </c:pt>
                  <c:pt idx="7">
                    <c:v>Vyhrážali sa mi</c:v>
                  </c:pt>
                </c:lvl>
                <c:lvl>
                  <c:pt idx="0">
                    <c:v>Aspoň raz za týždeň</c:v>
                  </c:pt>
                </c:lvl>
              </c:multiLvlStrCache>
            </c:multiLvlStrRef>
          </c:cat>
          <c:val>
            <c:numRef>
              <c:f>Hárok2!$C$5:$C$12</c:f>
              <c:numCache>
                <c:formatCode>General</c:formatCode>
                <c:ptCount val="8"/>
                <c:pt idx="0">
                  <c:v>20.25</c:v>
                </c:pt>
                <c:pt idx="1">
                  <c:v>15.79</c:v>
                </c:pt>
                <c:pt idx="2">
                  <c:v>15.14</c:v>
                </c:pt>
                <c:pt idx="3">
                  <c:v>6.56</c:v>
                </c:pt>
                <c:pt idx="4">
                  <c:v>18.23</c:v>
                </c:pt>
                <c:pt idx="5">
                  <c:v>8.1199999999999992</c:v>
                </c:pt>
                <c:pt idx="6">
                  <c:v>9.76</c:v>
                </c:pt>
                <c:pt idx="7">
                  <c:v>7.33</c:v>
                </c:pt>
              </c:numCache>
            </c:numRef>
          </c:val>
        </c:ser>
        <c:ser>
          <c:idx val="1"/>
          <c:order val="1"/>
          <c:tx>
            <c:strRef>
              <c:f>Hárok2!$D$4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Hárok2!$A$5:$B$12</c:f>
              <c:multiLvlStrCache>
                <c:ptCount val="8"/>
                <c:lvl>
                  <c:pt idx="0">
                    <c:v>Vysmievali sa mi alebo mi nadávali</c:v>
                  </c:pt>
                  <c:pt idx="1">
                    <c:v>Vynechali ma z hier alebo iných aktivít</c:v>
                  </c:pt>
                  <c:pt idx="2">
                    <c:v>Šírili o mne klamstvá</c:v>
                  </c:pt>
                  <c:pt idx="3">
                    <c:v>Niečo mi ukradli</c:v>
                  </c:pt>
                  <c:pt idx="4">
                    <c:v>Udreli ma alebo mi ublížili</c:v>
                  </c:pt>
                  <c:pt idx="5">
                    <c:v>Nútili ma robiť niečo, čo som nechcel</c:v>
                  </c:pt>
                  <c:pt idx="6">
                    <c:v>Šírili o mne strápňujúce informácie</c:v>
                  </c:pt>
                  <c:pt idx="7">
                    <c:v>Vyhrážali sa mi</c:v>
                  </c:pt>
                </c:lvl>
                <c:lvl>
                  <c:pt idx="0">
                    <c:v>Aspoň raz za týždeň</c:v>
                  </c:pt>
                </c:lvl>
              </c:multiLvlStrCache>
            </c:multiLvlStrRef>
          </c:cat>
          <c:val>
            <c:numRef>
              <c:f>Hárok2!$D$5:$D$12</c:f>
              <c:numCache>
                <c:formatCode>General</c:formatCode>
                <c:ptCount val="8"/>
                <c:pt idx="0">
                  <c:v>11.63</c:v>
                </c:pt>
                <c:pt idx="1">
                  <c:v>9.49</c:v>
                </c:pt>
                <c:pt idx="2">
                  <c:v>7.64</c:v>
                </c:pt>
                <c:pt idx="3">
                  <c:v>2.7</c:v>
                </c:pt>
                <c:pt idx="4">
                  <c:v>9.52</c:v>
                </c:pt>
                <c:pt idx="5">
                  <c:v>4.1500000000000004</c:v>
                </c:pt>
                <c:pt idx="6">
                  <c:v>5.91</c:v>
                </c:pt>
                <c:pt idx="7">
                  <c:v>4.07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6377168"/>
        <c:axId val="156377728"/>
      </c:barChart>
      <c:catAx>
        <c:axId val="15637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7728"/>
        <c:crosses val="autoZero"/>
        <c:auto val="1"/>
        <c:lblAlgn val="ctr"/>
        <c:lblOffset val="100"/>
        <c:noMultiLvlLbl val="0"/>
      </c:catAx>
      <c:valAx>
        <c:axId val="15637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7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5271216097987"/>
          <c:y val="0.82002260134149896"/>
          <c:w val="0.4618945756780402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927384076991E-2"/>
          <c:y val="5.4726368159203981E-2"/>
          <c:w val="0.90286351706036749"/>
          <c:h val="0.56332510674971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Hárok3!$C$35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wd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Hárok3!$A$36:$B$37</c:f>
              <c:strCache>
                <c:ptCount val="2"/>
                <c:pt idx="0">
                  <c:v>Rozoznávalo veľmi dobre väčšinu písmen abecedy</c:v>
                </c:pt>
                <c:pt idx="1">
                  <c:v>Čítalo veľmi dobre niektoré slová</c:v>
                </c:pt>
              </c:strCache>
            </c:strRef>
          </c:cat>
          <c:val>
            <c:numRef>
              <c:f>Hárok3!$C$36:$C$37</c:f>
              <c:numCache>
                <c:formatCode>0.00</c:formatCode>
                <c:ptCount val="2"/>
                <c:pt idx="0">
                  <c:v>26.24</c:v>
                </c:pt>
                <c:pt idx="1">
                  <c:v>11.55</c:v>
                </c:pt>
              </c:numCache>
            </c:numRef>
          </c:val>
        </c:ser>
        <c:ser>
          <c:idx val="1"/>
          <c:order val="1"/>
          <c:tx>
            <c:strRef>
              <c:f>Hárok3!$D$35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Hárok3!$A$36:$B$37</c:f>
              <c:strCache>
                <c:ptCount val="2"/>
                <c:pt idx="0">
                  <c:v>Rozoznávalo veľmi dobre väčšinu písmen abecedy</c:v>
                </c:pt>
                <c:pt idx="1">
                  <c:v>Čítalo veľmi dobre niektoré slová</c:v>
                </c:pt>
              </c:strCache>
            </c:strRef>
          </c:cat>
          <c:val>
            <c:numRef>
              <c:f>Hárok3!$D$36:$D$37</c:f>
              <c:numCache>
                <c:formatCode>0.00</c:formatCode>
                <c:ptCount val="2"/>
                <c:pt idx="0">
                  <c:v>35.61</c:v>
                </c:pt>
                <c:pt idx="1">
                  <c:v>16.149999999999999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58176"/>
        <c:axId val="156858736"/>
      </c:barChart>
      <c:catAx>
        <c:axId val="1568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58736"/>
        <c:crosses val="autoZero"/>
        <c:auto val="1"/>
        <c:lblAlgn val="ctr"/>
        <c:lblOffset val="100"/>
        <c:noMultiLvlLbl val="0"/>
      </c:catAx>
      <c:valAx>
        <c:axId val="15685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5271216097987"/>
          <c:y val="0.81654170094409839"/>
          <c:w val="0.46189457567804026"/>
          <c:h val="9.3361649295912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927384076991E-2"/>
          <c:y val="5.0925925925925923E-2"/>
          <c:w val="0.90286351706036749"/>
          <c:h val="0.5650758145677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Hárok3!$C$19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Hárok3!$A$20:$B$27</c:f>
              <c:multiLvlStrCache>
                <c:ptCount val="8"/>
                <c:lvl>
                  <c:pt idx="0">
                    <c:v>Menej než 30 minút</c:v>
                  </c:pt>
                  <c:pt idx="1">
                    <c:v>30 - 60 min.</c:v>
                  </c:pt>
                  <c:pt idx="2">
                    <c:v>60 - 120 min.</c:v>
                  </c:pt>
                  <c:pt idx="3">
                    <c:v>2 hod. alebo viac</c:v>
                  </c:pt>
                  <c:pt idx="4">
                    <c:v>Každý deň</c:v>
                  </c:pt>
                  <c:pt idx="5">
                    <c:v>3- alebo 4-krát za týždeň</c:v>
                  </c:pt>
                  <c:pt idx="6">
                    <c:v>1- alebo 2-krát za týždeň</c:v>
                  </c:pt>
                  <c:pt idx="7">
                    <c:v>Menej než raz za týždeň</c:v>
                  </c:pt>
                </c:lvl>
                <c:lvl>
                  <c:pt idx="0">
                    <c:v>Čítanie mimo školy počas bežného šk. dňa</c:v>
                  </c:pt>
                  <c:pt idx="4">
                    <c:v>Rodičovská pomoc s DÚ</c:v>
                  </c:pt>
                </c:lvl>
              </c:multiLvlStrCache>
            </c:multiLvlStrRef>
          </c:cat>
          <c:val>
            <c:numRef>
              <c:f>Hárok3!$C$20:$C$27</c:f>
              <c:numCache>
                <c:formatCode>0.00</c:formatCode>
                <c:ptCount val="8"/>
                <c:pt idx="0">
                  <c:v>51.32</c:v>
                </c:pt>
                <c:pt idx="1">
                  <c:v>33.36</c:v>
                </c:pt>
                <c:pt idx="2">
                  <c:v>9.15</c:v>
                </c:pt>
                <c:pt idx="3">
                  <c:v>6.16</c:v>
                </c:pt>
                <c:pt idx="4" formatCode="General">
                  <c:v>47.73</c:v>
                </c:pt>
                <c:pt idx="5" formatCode="General">
                  <c:v>19.59</c:v>
                </c:pt>
                <c:pt idx="6" formatCode="General">
                  <c:v>19.87</c:v>
                </c:pt>
                <c:pt idx="7" formatCode="General">
                  <c:v>7.59</c:v>
                </c:pt>
              </c:numCache>
            </c:numRef>
          </c:val>
        </c:ser>
        <c:ser>
          <c:idx val="1"/>
          <c:order val="1"/>
          <c:tx>
            <c:strRef>
              <c:f>Hárok3!$D$19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Hárok3!$A$20:$B$27</c:f>
              <c:multiLvlStrCache>
                <c:ptCount val="8"/>
                <c:lvl>
                  <c:pt idx="0">
                    <c:v>Menej než 30 minút</c:v>
                  </c:pt>
                  <c:pt idx="1">
                    <c:v>30 - 60 min.</c:v>
                  </c:pt>
                  <c:pt idx="2">
                    <c:v>60 - 120 min.</c:v>
                  </c:pt>
                  <c:pt idx="3">
                    <c:v>2 hod. alebo viac</c:v>
                  </c:pt>
                  <c:pt idx="4">
                    <c:v>Každý deň</c:v>
                  </c:pt>
                  <c:pt idx="5">
                    <c:v>3- alebo 4-krát za týždeň</c:v>
                  </c:pt>
                  <c:pt idx="6">
                    <c:v>1- alebo 2-krát za týždeň</c:v>
                  </c:pt>
                  <c:pt idx="7">
                    <c:v>Menej než raz za týždeň</c:v>
                  </c:pt>
                </c:lvl>
                <c:lvl>
                  <c:pt idx="0">
                    <c:v>Čítanie mimo školy počas bežného šk. dňa</c:v>
                  </c:pt>
                  <c:pt idx="4">
                    <c:v>Rodičovská pomoc s DÚ</c:v>
                  </c:pt>
                </c:lvl>
              </c:multiLvlStrCache>
            </c:multiLvlStrRef>
          </c:cat>
          <c:val>
            <c:numRef>
              <c:f>Hárok3!$D$20:$D$27</c:f>
              <c:numCache>
                <c:formatCode>0.00</c:formatCode>
                <c:ptCount val="8"/>
                <c:pt idx="0">
                  <c:v>35.99</c:v>
                </c:pt>
                <c:pt idx="1">
                  <c:v>40.92</c:v>
                </c:pt>
                <c:pt idx="2">
                  <c:v>13.94</c:v>
                </c:pt>
                <c:pt idx="3">
                  <c:v>9.15</c:v>
                </c:pt>
                <c:pt idx="4" formatCode="General">
                  <c:v>34.61</c:v>
                </c:pt>
                <c:pt idx="5" formatCode="General">
                  <c:v>22.1</c:v>
                </c:pt>
                <c:pt idx="6" formatCode="General">
                  <c:v>28.29</c:v>
                </c:pt>
                <c:pt idx="7" formatCode="General">
                  <c:v>10.52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61536"/>
        <c:axId val="156862096"/>
      </c:barChart>
      <c:catAx>
        <c:axId val="15686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62096"/>
        <c:crosses val="autoZero"/>
        <c:auto val="1"/>
        <c:lblAlgn val="ctr"/>
        <c:lblOffset val="100"/>
        <c:noMultiLvlLbl val="0"/>
      </c:catAx>
      <c:valAx>
        <c:axId val="15686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6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49618307510578"/>
          <c:y val="0.82798006720427286"/>
          <c:w val="0.28906049064597045"/>
          <c:h val="7.16565524850795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Hárok4!$C$5</c:f>
              <c:strCache>
                <c:ptCount val="1"/>
                <c:pt idx="0">
                  <c:v>Neúspešné triedy</c:v>
                </c:pt>
              </c:strCache>
            </c:strRef>
          </c:tx>
          <c:spPr>
            <a:pattFill prst="dkDn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Hárok4!$A$6:$B$18</c:f>
              <c:multiLvlStrCache>
                <c:ptCount val="13"/>
                <c:lvl>
                  <c:pt idx="0">
                    <c:v>Vysoké</c:v>
                  </c:pt>
                  <c:pt idx="1">
                    <c:v>Priemerné</c:v>
                  </c:pt>
                  <c:pt idx="2">
                    <c:v>Slabé</c:v>
                  </c:pt>
                  <c:pt idx="3">
                    <c:v>Veľmi slabé</c:v>
                  </c:pt>
                  <c:pt idx="4">
                    <c:v>Žiakom chýbajú základné vedomosti alebo zručnosti</c:v>
                  </c:pt>
                  <c:pt idx="5">
                    <c:v>Žiaci trpia podvýživou</c:v>
                  </c:pt>
                  <c:pt idx="6">
                    <c:v>Žiaci trpia nedostatkom spánku</c:v>
                  </c:pt>
                  <c:pt idx="7">
                    <c:v>Žiaci chýbajú</c:v>
                  </c:pt>
                  <c:pt idx="8">
                    <c:v>Žiaci nemajú záujem o vyučovanie</c:v>
                  </c:pt>
                  <c:pt idx="9">
                    <c:v>Napísali písomku, alebo vyplnili test o tom, čo čítali</c:v>
                  </c:pt>
                  <c:pt idx="10">
                    <c:v>Určili hlavné myšlienky prečítaného</c:v>
                  </c:pt>
                  <c:pt idx="11">
                    <c:v>Vždy</c:v>
                  </c:pt>
                  <c:pt idx="12">
                    <c:v>Nikdy</c:v>
                  </c:pt>
                </c:lvl>
                <c:lvl>
                  <c:pt idx="0">
                    <c:v>Očakávania rodičov týkajúce sa výsledkov žiakov</c:v>
                  </c:pt>
                  <c:pt idx="4">
                    <c:v>Skutočnosti limitujúce vyučovanie v triede</c:v>
                  </c:pt>
                  <c:pt idx="9">
                    <c:v>Vyučovanie čítania (každý deň)</c:v>
                  </c:pt>
                  <c:pt idx="11">
                    <c:v>Dostupnosť asistenta učiteľa</c:v>
                  </c:pt>
                </c:lvl>
              </c:multiLvlStrCache>
            </c:multiLvlStrRef>
          </c:cat>
          <c:val>
            <c:numRef>
              <c:f>Hárok4!$C$6:$C$18</c:f>
              <c:numCache>
                <c:formatCode>0.00</c:formatCode>
                <c:ptCount val="13"/>
                <c:pt idx="0">
                  <c:v>56.02</c:v>
                </c:pt>
                <c:pt idx="1">
                  <c:v>20.54</c:v>
                </c:pt>
                <c:pt idx="2">
                  <c:v>4.5599999999999996</c:v>
                </c:pt>
                <c:pt idx="3">
                  <c:v>5.93</c:v>
                </c:pt>
                <c:pt idx="4">
                  <c:v>57.79</c:v>
                </c:pt>
                <c:pt idx="5">
                  <c:v>7.9599999999999937</c:v>
                </c:pt>
                <c:pt idx="6">
                  <c:v>38.11</c:v>
                </c:pt>
                <c:pt idx="7">
                  <c:v>69.98</c:v>
                </c:pt>
                <c:pt idx="8">
                  <c:v>54.95</c:v>
                </c:pt>
                <c:pt idx="9" formatCode="General">
                  <c:v>8.66</c:v>
                </c:pt>
                <c:pt idx="10" formatCode="General">
                  <c:v>72.650000000000006</c:v>
                </c:pt>
                <c:pt idx="11" formatCode="General">
                  <c:v>29.46</c:v>
                </c:pt>
                <c:pt idx="12" formatCode="General">
                  <c:v>25.69</c:v>
                </c:pt>
              </c:numCache>
            </c:numRef>
          </c:val>
        </c:ser>
        <c:ser>
          <c:idx val="1"/>
          <c:order val="1"/>
          <c:tx>
            <c:strRef>
              <c:f>Hárok4!$D$5</c:f>
              <c:strCache>
                <c:ptCount val="1"/>
                <c:pt idx="0">
                  <c:v>Úspešné triedy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Hárok4!$A$6:$B$18</c:f>
              <c:multiLvlStrCache>
                <c:ptCount val="13"/>
                <c:lvl>
                  <c:pt idx="0">
                    <c:v>Vysoké</c:v>
                  </c:pt>
                  <c:pt idx="1">
                    <c:v>Priemerné</c:v>
                  </c:pt>
                  <c:pt idx="2">
                    <c:v>Slabé</c:v>
                  </c:pt>
                  <c:pt idx="3">
                    <c:v>Veľmi slabé</c:v>
                  </c:pt>
                  <c:pt idx="4">
                    <c:v>Žiakom chýbajú základné vedomosti alebo zručnosti</c:v>
                  </c:pt>
                  <c:pt idx="5">
                    <c:v>Žiaci trpia podvýživou</c:v>
                  </c:pt>
                  <c:pt idx="6">
                    <c:v>Žiaci trpia nedostatkom spánku</c:v>
                  </c:pt>
                  <c:pt idx="7">
                    <c:v>Žiaci chýbajú</c:v>
                  </c:pt>
                  <c:pt idx="8">
                    <c:v>Žiaci nemajú záujem o vyučovanie</c:v>
                  </c:pt>
                  <c:pt idx="9">
                    <c:v>Napísali písomku, alebo vyplnili test o tom, čo čítali</c:v>
                  </c:pt>
                  <c:pt idx="10">
                    <c:v>Určili hlavné myšlienky prečítaného</c:v>
                  </c:pt>
                  <c:pt idx="11">
                    <c:v>Vždy</c:v>
                  </c:pt>
                  <c:pt idx="12">
                    <c:v>Nikdy</c:v>
                  </c:pt>
                </c:lvl>
                <c:lvl>
                  <c:pt idx="0">
                    <c:v>Očakávania rodičov týkajúce sa výsledkov žiakov</c:v>
                  </c:pt>
                  <c:pt idx="4">
                    <c:v>Skutočnosti limitujúce vyučovanie v triede</c:v>
                  </c:pt>
                  <c:pt idx="9">
                    <c:v>Vyučovanie čítania (každý deň)</c:v>
                  </c:pt>
                  <c:pt idx="11">
                    <c:v>Dostupnosť asistenta učiteľa</c:v>
                  </c:pt>
                </c:lvl>
              </c:multiLvlStrCache>
            </c:multiLvlStrRef>
          </c:cat>
          <c:val>
            <c:numRef>
              <c:f>Hárok4!$D$6:$D$18</c:f>
              <c:numCache>
                <c:formatCode>0.00</c:formatCode>
                <c:ptCount val="13"/>
                <c:pt idx="0">
                  <c:v>78.489999999999995</c:v>
                </c:pt>
                <c:pt idx="1">
                  <c:v>7.18</c:v>
                </c:pt>
                <c:pt idx="2">
                  <c:v>0</c:v>
                </c:pt>
                <c:pt idx="3">
                  <c:v>0</c:v>
                </c:pt>
                <c:pt idx="4">
                  <c:v>38.99</c:v>
                </c:pt>
                <c:pt idx="5">
                  <c:v>0</c:v>
                </c:pt>
                <c:pt idx="6">
                  <c:v>22.560000000000002</c:v>
                </c:pt>
                <c:pt idx="7">
                  <c:v>50.83</c:v>
                </c:pt>
                <c:pt idx="8">
                  <c:v>38.979999999999997</c:v>
                </c:pt>
                <c:pt idx="9" formatCode="General">
                  <c:v>1.5</c:v>
                </c:pt>
                <c:pt idx="10" formatCode="General">
                  <c:v>85.79</c:v>
                </c:pt>
                <c:pt idx="11" formatCode="General">
                  <c:v>52.52</c:v>
                </c:pt>
                <c:pt idx="12" formatCode="General">
                  <c:v>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488112"/>
        <c:axId val="157488672"/>
      </c:barChart>
      <c:catAx>
        <c:axId val="1574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88672"/>
        <c:crosses val="autoZero"/>
        <c:auto val="1"/>
        <c:lblAlgn val="ctr"/>
        <c:lblOffset val="100"/>
        <c:noMultiLvlLbl val="0"/>
      </c:catAx>
      <c:valAx>
        <c:axId val="15748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881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0.92958</cdr:y>
    </cdr:from>
    <cdr:to>
      <cdr:x>0.42373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4752528"/>
          <a:ext cx="375297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k-SK" sz="800" i="1" dirty="0"/>
            <a:t>Zdroj: prepočty</a:t>
          </a:r>
          <a:r>
            <a:rPr lang="sk-SK" sz="800" i="1" baseline="0" dirty="0"/>
            <a:t> IVP na základe údajov PIRLS 2016</a:t>
          </a:r>
        </a:p>
        <a:p xmlns:a="http://schemas.openxmlformats.org/drawingml/2006/main">
          <a:r>
            <a:rPr lang="sk-SK" sz="800" i="1" baseline="0" dirty="0"/>
            <a:t>Rozdiely sú štatisticky významné na </a:t>
          </a:r>
          <a:r>
            <a:rPr lang="sk-SK" sz="800" i="1" baseline="0" dirty="0" smtClean="0"/>
            <a:t>5 </a:t>
          </a:r>
          <a:r>
            <a:rPr lang="sk-SK" sz="800" i="1" baseline="0" dirty="0"/>
            <a:t>% </a:t>
          </a:r>
          <a:r>
            <a:rPr lang="sk-SK" sz="800" i="1" baseline="0" dirty="0" smtClean="0"/>
            <a:t>hranici.</a:t>
          </a:r>
          <a:endParaRPr lang="sk-SK" sz="800" i="1" baseline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0.92188</cdr:y>
    </cdr:from>
    <cdr:to>
      <cdr:x>0.42373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4248472"/>
          <a:ext cx="378348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k-SK" sz="800" i="1" dirty="0"/>
            <a:t>Zdroj: prepočty</a:t>
          </a:r>
          <a:r>
            <a:rPr lang="sk-SK" sz="800" i="1" baseline="0" dirty="0"/>
            <a:t> IVP na základe údajov PIRLS 2016</a:t>
          </a:r>
        </a:p>
        <a:p xmlns:a="http://schemas.openxmlformats.org/drawingml/2006/main">
          <a:r>
            <a:rPr lang="sk-SK" sz="800" i="1" baseline="0" dirty="0"/>
            <a:t>Rozdiely sú štatisticky významné na </a:t>
          </a:r>
          <a:r>
            <a:rPr lang="sk-SK" sz="800" i="1" baseline="0" dirty="0" smtClean="0"/>
            <a:t>5 </a:t>
          </a:r>
          <a:r>
            <a:rPr lang="sk-SK" sz="800" i="1" baseline="0" dirty="0"/>
            <a:t>% </a:t>
          </a:r>
          <a:r>
            <a:rPr lang="sk-SK" sz="800" i="1" baseline="0" dirty="0" smtClean="0"/>
            <a:t>hranici.</a:t>
          </a:r>
          <a:endParaRPr lang="sk-SK" sz="800" i="1" baseline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0.91935</cdr:y>
    </cdr:from>
    <cdr:to>
      <cdr:x>0.70208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4104456"/>
          <a:ext cx="599728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k-SK" sz="800" i="1" dirty="0">
              <a:effectLst/>
              <a:latin typeface="+mn-lt"/>
              <a:ea typeface="+mn-ea"/>
              <a:cs typeface="+mn-cs"/>
            </a:rPr>
            <a:t>Zdroj: prepočty</a:t>
          </a:r>
          <a:r>
            <a:rPr lang="sk-SK" sz="800" i="1" baseline="0" dirty="0">
              <a:effectLst/>
              <a:latin typeface="+mn-lt"/>
              <a:ea typeface="+mn-ea"/>
              <a:cs typeface="+mn-cs"/>
            </a:rPr>
            <a:t> IVP na základe údajov PIRLS 2016</a:t>
          </a:r>
          <a:endParaRPr lang="sk-SK" sz="800" dirty="0">
            <a:effectLst/>
          </a:endParaRPr>
        </a:p>
        <a:p xmlns:a="http://schemas.openxmlformats.org/drawingml/2006/main">
          <a:r>
            <a:rPr lang="sk-SK" sz="800" i="1" baseline="0" dirty="0">
              <a:effectLst/>
              <a:latin typeface="+mn-lt"/>
              <a:ea typeface="+mn-ea"/>
              <a:cs typeface="+mn-cs"/>
            </a:rPr>
            <a:t>Rozdiely sú štatisticky významné na </a:t>
          </a:r>
          <a:r>
            <a:rPr lang="sk-SK" sz="800" i="1" baseline="0" dirty="0" smtClean="0">
              <a:effectLst/>
              <a:latin typeface="+mn-lt"/>
              <a:ea typeface="+mn-ea"/>
              <a:cs typeface="+mn-cs"/>
            </a:rPr>
            <a:t>5 </a:t>
          </a:r>
          <a:r>
            <a:rPr lang="sk-SK" sz="800" i="1" baseline="0" dirty="0">
              <a:effectLst/>
              <a:latin typeface="+mn-lt"/>
              <a:ea typeface="+mn-ea"/>
              <a:cs typeface="+mn-cs"/>
            </a:rPr>
            <a:t>% </a:t>
          </a:r>
          <a:r>
            <a:rPr lang="sk-SK" sz="800" i="1" baseline="0" dirty="0" smtClean="0">
              <a:effectLst/>
              <a:latin typeface="+mn-lt"/>
              <a:ea typeface="+mn-ea"/>
              <a:cs typeface="+mn-cs"/>
            </a:rPr>
            <a:t>hranici.</a:t>
          </a:r>
          <a:endParaRPr lang="sk-SK" sz="800" dirty="0">
            <a:effectLst/>
          </a:endParaRPr>
        </a:p>
        <a:p xmlns:a="http://schemas.openxmlformats.org/drawingml/2006/main">
          <a:endParaRPr lang="sk-SK" sz="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0.92063</cdr:y>
    </cdr:from>
    <cdr:to>
      <cdr:x>0.71875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4176464"/>
          <a:ext cx="60361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800" i="1" dirty="0">
              <a:effectLst/>
              <a:latin typeface="+mn-lt"/>
              <a:ea typeface="+mn-ea"/>
              <a:cs typeface="+mn-cs"/>
            </a:rPr>
            <a:t>Zdroj: prepočty</a:t>
          </a:r>
          <a:r>
            <a:rPr lang="sk-SK" sz="800" i="1" baseline="0" dirty="0">
              <a:effectLst/>
              <a:latin typeface="+mn-lt"/>
              <a:ea typeface="+mn-ea"/>
              <a:cs typeface="+mn-cs"/>
            </a:rPr>
            <a:t> IVP na základe údajov PIRLS 2016</a:t>
          </a:r>
          <a:endParaRPr lang="sk-SK" sz="800" dirty="0">
            <a:effectLst/>
          </a:endParaRPr>
        </a:p>
        <a:p xmlns:a="http://schemas.openxmlformats.org/drawingml/2006/main">
          <a:r>
            <a:rPr lang="sk-SK" sz="800" i="1" baseline="0" dirty="0">
              <a:effectLst/>
              <a:latin typeface="+mn-lt"/>
              <a:ea typeface="+mn-ea"/>
              <a:cs typeface="+mn-cs"/>
            </a:rPr>
            <a:t>Rozdiely sú štatisticky významné na 5 % </a:t>
          </a:r>
          <a:r>
            <a:rPr lang="sk-SK" sz="800" i="1" baseline="0" dirty="0" smtClean="0">
              <a:effectLst/>
              <a:latin typeface="+mn-lt"/>
              <a:ea typeface="+mn-ea"/>
              <a:cs typeface="+mn-cs"/>
            </a:rPr>
            <a:t>hranici.</a:t>
          </a:r>
          <a:endParaRPr lang="sk-SK" sz="800" dirty="0">
            <a:effectLst/>
          </a:endParaRPr>
        </a:p>
        <a:p xmlns:a="http://schemas.openxmlformats.org/drawingml/2006/main">
          <a:endParaRPr lang="sk-SK" sz="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0.87153</cdr:y>
    </cdr:from>
    <cdr:to>
      <cdr:x>0.65625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2390776"/>
          <a:ext cx="3000375" cy="352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k-SK" sz="800" i="1" dirty="0">
              <a:effectLst/>
              <a:latin typeface="+mn-lt"/>
              <a:ea typeface="+mn-ea"/>
              <a:cs typeface="+mn-cs"/>
            </a:rPr>
            <a:t>Zdroj: prepočty</a:t>
          </a:r>
          <a:r>
            <a:rPr lang="sk-SK" sz="800" i="1" baseline="0" dirty="0">
              <a:effectLst/>
              <a:latin typeface="+mn-lt"/>
              <a:ea typeface="+mn-ea"/>
              <a:cs typeface="+mn-cs"/>
            </a:rPr>
            <a:t> IVP na základe údajov PIRLS 2016</a:t>
          </a:r>
          <a:endParaRPr lang="sk-SK" sz="800" dirty="0">
            <a:effectLst/>
          </a:endParaRPr>
        </a:p>
        <a:p xmlns:a="http://schemas.openxmlformats.org/drawingml/2006/main">
          <a:r>
            <a:rPr lang="sk-SK" sz="800" i="1" baseline="0" dirty="0">
              <a:effectLst/>
              <a:latin typeface="+mn-lt"/>
              <a:ea typeface="+mn-ea"/>
              <a:cs typeface="+mn-cs"/>
            </a:rPr>
            <a:t>Rozdiely sú štatisticky významné na 5 % </a:t>
          </a:r>
          <a:r>
            <a:rPr lang="sk-SK" sz="800" i="1" baseline="0" dirty="0" smtClean="0">
              <a:effectLst/>
              <a:latin typeface="+mn-lt"/>
              <a:ea typeface="+mn-ea"/>
              <a:cs typeface="+mn-cs"/>
            </a:rPr>
            <a:t>hranici.</a:t>
          </a:r>
          <a:endParaRPr lang="sk-SK" sz="800" dirty="0">
            <a:effectLst/>
          </a:endParaRPr>
        </a:p>
        <a:p xmlns:a="http://schemas.openxmlformats.org/drawingml/2006/main">
          <a:endParaRPr lang="sk-SK" sz="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0.9286</cdr:y>
    </cdr:from>
    <cdr:to>
      <cdr:x>0.42357</cdr:x>
      <cdr:y>1</cdr:y>
    </cdr:to>
    <cdr:sp macro="" textlink="">
      <cdr:nvSpPr>
        <cdr:cNvPr id="2" name="BlokTextu 1"/>
        <cdr:cNvSpPr txBox="1"/>
      </cdr:nvSpPr>
      <cdr:spPr>
        <a:xfrm xmlns:a="http://schemas.openxmlformats.org/drawingml/2006/main">
          <a:off x="0" y="4121731"/>
          <a:ext cx="3286125" cy="316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800" i="1" dirty="0">
              <a:effectLst/>
              <a:latin typeface="+mn-lt"/>
              <a:ea typeface="+mn-ea"/>
              <a:cs typeface="+mn-cs"/>
            </a:rPr>
            <a:t>Zdroj: prepočty</a:t>
          </a:r>
          <a:r>
            <a:rPr lang="sk-SK" sz="800" i="1" baseline="0" dirty="0">
              <a:effectLst/>
              <a:latin typeface="+mn-lt"/>
              <a:ea typeface="+mn-ea"/>
              <a:cs typeface="+mn-cs"/>
            </a:rPr>
            <a:t> IVP na základe údajov PIRLS 2016</a:t>
          </a:r>
          <a:endParaRPr lang="sk-SK" sz="800" dirty="0">
            <a:effectLst/>
          </a:endParaRPr>
        </a:p>
        <a:p xmlns:a="http://schemas.openxmlformats.org/drawingml/2006/main">
          <a:r>
            <a:rPr lang="sk-SK" sz="800" i="1" baseline="0" dirty="0">
              <a:effectLst/>
              <a:latin typeface="+mn-lt"/>
              <a:ea typeface="+mn-ea"/>
              <a:cs typeface="+mn-cs"/>
            </a:rPr>
            <a:t>Rozdiely sú štatisticky významné na 5 % </a:t>
          </a:r>
          <a:r>
            <a:rPr lang="sk-SK" sz="800" i="1" baseline="0" dirty="0" smtClean="0">
              <a:effectLst/>
              <a:latin typeface="+mn-lt"/>
              <a:ea typeface="+mn-ea"/>
              <a:cs typeface="+mn-cs"/>
            </a:rPr>
            <a:t>hranici.</a:t>
          </a:r>
          <a:endParaRPr lang="sk-SK" sz="800" dirty="0">
            <a:effectLst/>
          </a:endParaRPr>
        </a:p>
        <a:p xmlns:a="http://schemas.openxmlformats.org/drawingml/2006/main">
          <a:endParaRPr lang="sk-SK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178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431338"/>
            <a:ext cx="29178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C14A7F-8BD4-45D6-B198-08B121F85BE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894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44538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716463"/>
            <a:ext cx="53911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178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431338"/>
            <a:ext cx="29178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93CFD1-7928-4A3D-9120-43D8A4742DD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0666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smtClean="0"/>
          </a:p>
        </p:txBody>
      </p:sp>
      <p:sp>
        <p:nvSpPr>
          <p:cNvPr id="2458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13B975-D95D-4280-BF66-D6E30850B21B}" type="slidenum">
              <a:rPr lang="sk-SK" altLang="sk-SK" smtClean="0"/>
              <a:pPr algn="r" eaLnBrk="1" hangingPunct="1">
                <a:spcBef>
                  <a:spcPct val="0"/>
                </a:spcBef>
              </a:pPr>
              <a:t>1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168562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 userDrawn="1"/>
        </p:nvSpPr>
        <p:spPr bwMode="auto">
          <a:xfrm>
            <a:off x="-36512" y="1916832"/>
            <a:ext cx="9180512" cy="45719"/>
          </a:xfrm>
          <a:prstGeom prst="rect">
            <a:avLst/>
          </a:prstGeom>
          <a:solidFill>
            <a:schemeClr val="accent2">
              <a:shade val="80000"/>
              <a:hueOff val="0"/>
              <a:satOff val="-5604"/>
              <a:lumOff val="635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42"/>
          <a:stretch>
            <a:fillRect/>
          </a:stretch>
        </p:blipFill>
        <p:spPr bwMode="auto">
          <a:xfrm>
            <a:off x="6832600" y="260350"/>
            <a:ext cx="13112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2319015"/>
            <a:ext cx="8544450" cy="1254001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4691" y="3645024"/>
            <a:ext cx="8532439" cy="648072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Upravte štýl predlohy podnadpisov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380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 userDrawn="1"/>
        </p:nvSpPr>
        <p:spPr bwMode="auto">
          <a:xfrm>
            <a:off x="0" y="-99392"/>
            <a:ext cx="9144000" cy="1224136"/>
          </a:xfrm>
          <a:prstGeom prst="rect">
            <a:avLst/>
          </a:prstGeom>
          <a:solidFill>
            <a:schemeClr val="accent2">
              <a:shade val="80000"/>
              <a:hueOff val="0"/>
              <a:satOff val="-5604"/>
              <a:lumOff val="635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29600" cy="792162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sk-SK" dirty="0" smtClean="0"/>
              <a:t>Kliknite sem a upravte štýl predlohy </a:t>
            </a:r>
            <a:r>
              <a:rPr lang="sk-SK" dirty="0" err="1" smtClean="0"/>
              <a:t>adpisov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628800"/>
            <a:ext cx="8147050" cy="4680520"/>
          </a:xfrm>
        </p:spPr>
        <p:txBody>
          <a:bodyPr/>
          <a:lstStyle>
            <a:lvl1pPr>
              <a:buClr>
                <a:schemeClr val="accent2"/>
              </a:buCl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Clr>
                <a:schemeClr val="accent2"/>
              </a:buCl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buClr>
                <a:schemeClr val="accent2"/>
              </a:buCl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buClr>
                <a:schemeClr val="accent2"/>
              </a:buCl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buClr>
                <a:schemeClr val="accent2"/>
              </a:buCl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525344"/>
            <a:ext cx="549275" cy="40481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‹#›</a:t>
            </a:fld>
            <a:endParaRPr lang="sk-SK" altLang="sk-SK" dirty="0"/>
          </a:p>
        </p:txBody>
      </p:sp>
      <p:sp>
        <p:nvSpPr>
          <p:cNvPr id="5" name="Obdĺžnik 4"/>
          <p:cNvSpPr/>
          <p:nvPr userDrawn="1"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dakavanie na z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11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2875"/>
            <a:ext cx="8229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1470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Click to edit Master text styles</a:t>
            </a:r>
          </a:p>
          <a:p>
            <a:pPr lvl="1"/>
            <a:r>
              <a:rPr lang="sk-SK" altLang="sk-SK" smtClean="0"/>
              <a:t>Second level</a:t>
            </a:r>
          </a:p>
          <a:p>
            <a:pPr lvl="2"/>
            <a:r>
              <a:rPr lang="sk-SK" altLang="sk-SK" smtClean="0"/>
              <a:t>Third level</a:t>
            </a:r>
          </a:p>
          <a:p>
            <a:pPr lvl="3"/>
            <a:r>
              <a:rPr lang="sk-SK" altLang="sk-SK" smtClean="0"/>
              <a:t>Fourth level</a:t>
            </a:r>
          </a:p>
          <a:p>
            <a:pPr lvl="4"/>
            <a:r>
              <a:rPr lang="sk-SK" altLang="sk-SK" smtClean="0"/>
              <a:t>Fifth level</a:t>
            </a: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381750"/>
            <a:ext cx="603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NeueHaasGroteskText W02" pitchFamily="34" charset="-18"/>
              </a:defRPr>
            </a:lvl1pPr>
          </a:lstStyle>
          <a:p>
            <a:pPr>
              <a:defRPr/>
            </a:pPr>
            <a:fld id="{ECC23C6E-8172-4CAC-BDD0-1A91D7368E6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15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13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textu 3"/>
          <p:cNvSpPr>
            <a:spLocks noGrp="1"/>
          </p:cNvSpPr>
          <p:nvPr>
            <p:ph type="body" sz="quarter" idx="4294967295"/>
          </p:nvPr>
        </p:nvSpPr>
        <p:spPr>
          <a:xfrm>
            <a:off x="684387" y="6093296"/>
            <a:ext cx="3383607" cy="288925"/>
          </a:xfrm>
        </p:spPr>
        <p:txBody>
          <a:bodyPr/>
          <a:lstStyle/>
          <a:p>
            <a:pPr marL="0" indent="0">
              <a:buNone/>
            </a:pPr>
            <a:r>
              <a:rPr lang="sk-SK" altLang="sk-SK" sz="1300" dirty="0" smtClean="0">
                <a:latin typeface="+mn-lt"/>
                <a:cs typeface="Arial" charset="0"/>
              </a:rPr>
              <a:t>8. novembra 2018</a:t>
            </a:r>
            <a:r>
              <a:rPr lang="en-US" altLang="sk-SK" sz="1300" dirty="0" smtClean="0">
                <a:latin typeface="+mn-lt"/>
                <a:cs typeface="Arial" charset="0"/>
              </a:rPr>
              <a:t>  </a:t>
            </a:r>
            <a:r>
              <a:rPr lang="sk-SK" altLang="sk-SK" sz="1300" dirty="0" smtClean="0">
                <a:latin typeface="+mn-lt"/>
                <a:cs typeface="Arial" charset="0"/>
              </a:rPr>
              <a:t>EDUMETRIA</a:t>
            </a:r>
            <a:endParaRPr lang="en-US" altLang="sk-SK" sz="1300" dirty="0" smtClean="0">
              <a:latin typeface="+mn-lt"/>
              <a:cs typeface="Arial" charset="0"/>
            </a:endParaRPr>
          </a:p>
          <a:p>
            <a:endParaRPr lang="en-US" altLang="sk-SK" sz="1300" dirty="0" smtClean="0">
              <a:latin typeface="Arial" charset="0"/>
              <a:cs typeface="Arial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684387" y="3327940"/>
            <a:ext cx="7418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/>
              <a:t>Rozdiely v charakteristikách </a:t>
            </a:r>
            <a:r>
              <a:rPr lang="sk-SK" sz="3200" b="1" dirty="0" smtClean="0"/>
              <a:t>žiakov, </a:t>
            </a:r>
            <a:r>
              <a:rPr lang="sk-SK" sz="3200" b="1" dirty="0"/>
              <a:t>učiteľov a škôl medzi úspešnými a neúspešnými triedami v čitateľskej gramotnosti</a:t>
            </a:r>
            <a:endParaRPr lang="en-US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0" y="3356991"/>
            <a:ext cx="684387" cy="2033051"/>
          </a:xfrm>
          <a:prstGeom prst="rect">
            <a:avLst/>
          </a:prstGeom>
          <a:solidFill>
            <a:schemeClr val="accent2">
              <a:shade val="80000"/>
              <a:hueOff val="0"/>
              <a:satOff val="-5604"/>
              <a:lumOff val="635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bdĺžnik 10"/>
          <p:cNvSpPr>
            <a:spLocks noChangeArrowheads="1"/>
          </p:cNvSpPr>
          <p:nvPr/>
        </p:nvSpPr>
        <p:spPr bwMode="auto">
          <a:xfrm>
            <a:off x="684387" y="1196752"/>
            <a:ext cx="60071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sz="13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Samo Varsik</a:t>
            </a:r>
          </a:p>
          <a:p>
            <a:pPr eaLnBrk="1" hangingPunct="1">
              <a:defRPr/>
            </a:pPr>
            <a:r>
              <a:rPr lang="sk-SK" altLang="sk-SK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Ministerstvo školstva, vedy, výskumu a športu SR</a:t>
            </a:r>
            <a:endParaRPr lang="en-GB" altLang="sk-SK" sz="13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sk-SK" altLang="sk-SK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Inštitút vzdelávacej politiky</a:t>
            </a:r>
            <a:endParaRPr lang="en-GB" altLang="sk-SK" sz="13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3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Charakteristiky žiakov (%)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10</a:t>
            </a:fld>
            <a:endParaRPr lang="sk-SK" altLang="sk-SK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112568"/>
          </a:xfrm>
        </p:spPr>
        <p:txBody>
          <a:bodyPr/>
          <a:lstStyle/>
          <a:p>
            <a:pPr lvl="0"/>
            <a:r>
              <a:rPr lang="sk-SK" dirty="0" smtClean="0"/>
              <a:t>Zručnosti pred nástupom do školy (podľa rodičov):</a:t>
            </a:r>
            <a:endParaRPr lang="en-GB" dirty="0" smtClean="0"/>
          </a:p>
          <a:p>
            <a:endParaRPr lang="en-GB" sz="2000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585287"/>
              </p:ext>
            </p:extLst>
          </p:nvPr>
        </p:nvGraphicFramePr>
        <p:xfrm>
          <a:off x="467543" y="1772816"/>
          <a:ext cx="839814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70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Charakteristiky žiakov (%)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11</a:t>
            </a:fld>
            <a:endParaRPr lang="sk-SK" altLang="sk-SK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112568"/>
          </a:xfrm>
        </p:spPr>
        <p:txBody>
          <a:bodyPr/>
          <a:lstStyle/>
          <a:p>
            <a:pPr lvl="0"/>
            <a:r>
              <a:rPr lang="sk-SK" dirty="0" smtClean="0"/>
              <a:t>Príprava na čítanie mimo školy:</a:t>
            </a:r>
            <a:endParaRPr lang="en-GB" dirty="0" smtClean="0"/>
          </a:p>
          <a:p>
            <a:endParaRPr lang="en-GB" sz="20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01500"/>
              </p:ext>
            </p:extLst>
          </p:nvPr>
        </p:nvGraphicFramePr>
        <p:xfrm>
          <a:off x="125016" y="1772816"/>
          <a:ext cx="8740675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82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Odpovede učiteľov (%)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12</a:t>
            </a:fld>
            <a:endParaRPr lang="sk-SK" altLang="sk-SK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112568"/>
          </a:xfrm>
        </p:spPr>
        <p:txBody>
          <a:bodyPr/>
          <a:lstStyle/>
          <a:p>
            <a:endParaRPr lang="sk-SK" sz="2000" dirty="0" smtClean="0"/>
          </a:p>
          <a:p>
            <a:endParaRPr lang="en-GB" sz="2000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274236"/>
              </p:ext>
            </p:extLst>
          </p:nvPr>
        </p:nvGraphicFramePr>
        <p:xfrm>
          <a:off x="251520" y="1208534"/>
          <a:ext cx="8614171" cy="5100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74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Vieme pomocou pozorovaných premenných vysvetliť rozdiel v gramotnosti?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147050" cy="4680520"/>
          </a:xfrm>
        </p:spPr>
        <p:txBody>
          <a:bodyPr/>
          <a:lstStyle/>
          <a:p>
            <a:r>
              <a:rPr lang="sk-SK" sz="1800" dirty="0" smtClean="0"/>
              <a:t>Čiastočne</a:t>
            </a:r>
          </a:p>
          <a:p>
            <a:r>
              <a:rPr lang="sk-SK" sz="1800" dirty="0" smtClean="0"/>
              <a:t>Charakteristiky učiteľov či ich metód rozdiely nevysvetľujú</a:t>
            </a:r>
          </a:p>
          <a:p>
            <a:endParaRPr lang="sk-SK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13</a:t>
            </a:fld>
            <a:endParaRPr lang="sk-SK" alt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15048"/>
              </p:ext>
            </p:extLst>
          </p:nvPr>
        </p:nvGraphicFramePr>
        <p:xfrm>
          <a:off x="467545" y="1916832"/>
          <a:ext cx="8398144" cy="439416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713253"/>
                <a:gridCol w="954298"/>
                <a:gridCol w="954298"/>
                <a:gridCol w="955099"/>
                <a:gridCol w="955099"/>
                <a:gridCol w="955099"/>
                <a:gridCol w="955099"/>
                <a:gridCol w="955899"/>
              </a:tblGrid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1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2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3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4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5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6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Model 7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Class difference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79,85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26,52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28,24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25,41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25,34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26,44</a:t>
                      </a:r>
                      <a:r>
                        <a:rPr lang="en-GB" sz="1200" b="1" dirty="0">
                          <a:effectLst/>
                        </a:rPr>
                        <a:t>***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effectLst/>
                        </a:rPr>
                        <a:t> 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b="1" i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6,73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4,53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4,00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4,16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4,19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 smtClean="0">
                          <a:effectLst/>
                        </a:rPr>
                        <a:t>4,00</a:t>
                      </a:r>
                      <a:endParaRPr lang="sk-SK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Constant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544,36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502,20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484,46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499,55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502,05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501,21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468,30</a:t>
                      </a:r>
                      <a:r>
                        <a:rPr lang="en-GB" sz="1200" dirty="0">
                          <a:effectLst/>
                        </a:rPr>
                        <a:t>***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 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3,04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6,44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10,27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9,87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10,33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11,92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28,25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 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Level 1 variance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</a:t>
                      </a:r>
                      <a:r>
                        <a:rPr lang="sk-SK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290,13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3 671,89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2 928,61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2 925,22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2 686,75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2 685,69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2 685,19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 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97,03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123,53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84,66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83,95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79,64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79,93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79,79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Level 2 variance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</a:t>
                      </a:r>
                      <a:r>
                        <a:rPr lang="sk-SK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185,08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1 576,00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404,49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344,81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368,49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370,93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332,57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 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561,11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571,92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108,37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71,53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79,95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80,88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i="1" dirty="0" smtClean="0">
                          <a:effectLst/>
                        </a:rPr>
                        <a:t>70,24</a:t>
                      </a:r>
                      <a:endParaRPr lang="sk-SK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 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N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5 231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3 681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3 496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3 496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3 321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3 305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3 301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87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Log </a:t>
                      </a:r>
                      <a:r>
                        <a:rPr lang="en-GB" sz="1200" b="0" dirty="0" err="1">
                          <a:effectLst/>
                        </a:rPr>
                        <a:t>pseudolikelihood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1 773,12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1 275,27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1 184,71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1 183,92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1 119,00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1 114,73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</a:t>
                      </a:r>
                      <a:r>
                        <a:rPr lang="en-GB" sz="1200" dirty="0" smtClean="0">
                          <a:effectLst/>
                        </a:rPr>
                        <a:t>1 113,26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AIC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3 552,24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2 558,54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2 383,42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2 397,83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2 316,00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2 311,47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2 318,51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43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</a:rPr>
                        <a:t>BIC</a:t>
                      </a:r>
                      <a:endParaRPr lang="sk-SK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3 571,92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2 583,38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2 426,53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2 490,23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2 554,21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2 561,70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2 599,20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500">
                <a:tc grid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1" dirty="0">
                          <a:effectLst/>
                        </a:rPr>
                        <a:t>Results are </a:t>
                      </a:r>
                      <a:r>
                        <a:rPr lang="en-GB" sz="1000" b="0" i="1" dirty="0" smtClean="0">
                          <a:effectLst/>
                        </a:rPr>
                        <a:t>weighted</a:t>
                      </a:r>
                      <a:r>
                        <a:rPr lang="sk-SK" sz="1000" b="0" i="1" dirty="0" smtClean="0">
                          <a:effectLst/>
                        </a:rPr>
                        <a:t>.</a:t>
                      </a:r>
                      <a:r>
                        <a:rPr lang="en-GB" sz="1000" b="0" i="1" dirty="0" smtClean="0">
                          <a:effectLst/>
                        </a:rPr>
                        <a:t> </a:t>
                      </a:r>
                      <a:r>
                        <a:rPr lang="en-GB" sz="1000" b="0" i="1" dirty="0">
                          <a:effectLst/>
                        </a:rPr>
                        <a:t>Standard errors in </a:t>
                      </a:r>
                      <a:r>
                        <a:rPr lang="en-GB" sz="1000" b="0" i="1" dirty="0" smtClean="0">
                          <a:effectLst/>
                        </a:rPr>
                        <a:t>italics</a:t>
                      </a:r>
                      <a:r>
                        <a:rPr lang="sk-SK" sz="1000" b="0" i="1" dirty="0" smtClean="0">
                          <a:effectLst/>
                        </a:rPr>
                        <a:t>.</a:t>
                      </a:r>
                      <a:r>
                        <a:rPr lang="en-GB" sz="1000" b="0" i="1" dirty="0" smtClean="0">
                          <a:effectLst/>
                        </a:rPr>
                        <a:t> </a:t>
                      </a:r>
                      <a:r>
                        <a:rPr lang="en-GB" sz="1000" b="0" i="1" dirty="0">
                          <a:effectLst/>
                        </a:rPr>
                        <a:t>Dependent variable is reading </a:t>
                      </a:r>
                      <a:r>
                        <a:rPr lang="en-GB" sz="1000" b="0" i="1" dirty="0" smtClean="0">
                          <a:effectLst/>
                        </a:rPr>
                        <a:t>achievement</a:t>
                      </a:r>
                      <a:r>
                        <a:rPr lang="sk-SK" sz="1000" b="0" i="1" dirty="0" smtClean="0">
                          <a:effectLst/>
                        </a:rPr>
                        <a:t>.</a:t>
                      </a:r>
                      <a:r>
                        <a:rPr lang="en-GB" sz="1000" b="0" i="1" dirty="0" smtClean="0">
                          <a:effectLst/>
                        </a:rPr>
                        <a:t> </a:t>
                      </a:r>
                      <a:r>
                        <a:rPr lang="en-GB" sz="1000" b="0" i="1" dirty="0">
                          <a:effectLst/>
                        </a:rPr>
                        <a:t>Model 1: empty model; Model 2: Model 1 + binary variable identifying high performing classes; Model 3: Model 2 + socioeconomic background of </a:t>
                      </a:r>
                      <a:r>
                        <a:rPr lang="en-GB" sz="1000" b="0" i="1" dirty="0" smtClean="0">
                          <a:effectLst/>
                        </a:rPr>
                        <a:t>students  </a:t>
                      </a:r>
                      <a:r>
                        <a:rPr lang="en-GB" sz="1000" b="0" i="1" dirty="0">
                          <a:effectLst/>
                        </a:rPr>
                        <a:t>classes and preschool education of students; Model 4: Model 3 + school area and population of school area; Model 5: Model 4 + variables for whether students were bullied; Model 6: Model 5 + teachers</a:t>
                      </a:r>
                      <a:r>
                        <a:rPr lang="en-US" sz="1000" b="0" i="1" dirty="0">
                          <a:effectLst/>
                        </a:rPr>
                        <a:t>’ experience and gender; Model 7: Model 6 + teaching </a:t>
                      </a:r>
                      <a:r>
                        <a:rPr lang="en-US" sz="1000" b="0" i="1" dirty="0" smtClean="0">
                          <a:effectLst/>
                        </a:rPr>
                        <a:t>methods</a:t>
                      </a:r>
                      <a:r>
                        <a:rPr lang="sk-SK" sz="1000" b="0" i="1" dirty="0" smtClean="0">
                          <a:effectLst/>
                        </a:rPr>
                        <a:t>.</a:t>
                      </a:r>
                      <a:endParaRPr lang="sk-SK" sz="1200" b="0" i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1" dirty="0">
                          <a:effectLst/>
                        </a:rPr>
                        <a:t>*** p &lt; </a:t>
                      </a:r>
                      <a:r>
                        <a:rPr lang="en-GB" sz="1000" b="0" i="1" dirty="0" smtClean="0">
                          <a:effectLst/>
                        </a:rPr>
                        <a:t>0,01</a:t>
                      </a:r>
                      <a:endParaRPr lang="sk-SK" sz="12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3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kroky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egoe UI" panose="020B0502040204020203" pitchFamily="34" charset="0"/>
              <a:buChar char="+"/>
            </a:pPr>
            <a:endParaRPr lang="sk-SK" dirty="0" smtClean="0"/>
          </a:p>
          <a:p>
            <a:pPr>
              <a:buFont typeface="Segoe UI" panose="020B0502040204020203" pitchFamily="34" charset="0"/>
              <a:buChar char="+"/>
            </a:pPr>
            <a:r>
              <a:rPr lang="sk-SK" dirty="0" smtClean="0"/>
              <a:t>Rozdiel v gramotnosti nemusí byť najadekvátnejším výstupom:</a:t>
            </a:r>
          </a:p>
          <a:p>
            <a:pPr lvl="1">
              <a:buFont typeface="Segoe UI" panose="020B0502040204020203" pitchFamily="34" charset="0"/>
              <a:buChar char="+"/>
            </a:pPr>
            <a:endParaRPr lang="sk-SK" dirty="0" smtClean="0"/>
          </a:p>
          <a:p>
            <a:pPr lvl="1">
              <a:buFont typeface="Segoe UI" panose="020B0502040204020203" pitchFamily="34" charset="0"/>
              <a:buChar char="+"/>
            </a:pPr>
            <a:r>
              <a:rPr lang="sk-SK" dirty="0" smtClean="0"/>
              <a:t>Podiel detí s nízkou úrovňou gramotnosti</a:t>
            </a:r>
          </a:p>
          <a:p>
            <a:pPr lvl="1">
              <a:buFont typeface="Segoe UI" panose="020B0502040204020203" pitchFamily="34" charset="0"/>
              <a:buChar char="+"/>
            </a:pPr>
            <a:endParaRPr lang="sk-SK" dirty="0" smtClean="0"/>
          </a:p>
          <a:p>
            <a:pPr lvl="1">
              <a:buFont typeface="Segoe UI" panose="020B0502040204020203" pitchFamily="34" charset="0"/>
              <a:buChar char="+"/>
            </a:pPr>
            <a:r>
              <a:rPr lang="sk-SK" dirty="0" smtClean="0"/>
              <a:t>Nerovnosť v gramotnosti medzi triedami (v rámci školy)</a:t>
            </a:r>
          </a:p>
          <a:p>
            <a:pPr lvl="1">
              <a:buFont typeface="Segoe UI" panose="020B0502040204020203" pitchFamily="34" charset="0"/>
              <a:buChar char="+"/>
            </a:pPr>
            <a:endParaRPr lang="sk-SK" dirty="0" smtClean="0"/>
          </a:p>
          <a:p>
            <a:pPr lvl="1">
              <a:buFont typeface="Segoe UI" panose="020B0502040204020203" pitchFamily="34" charset="0"/>
              <a:buChar char="+"/>
            </a:pPr>
            <a:r>
              <a:rPr lang="sk-SK" dirty="0" smtClean="0"/>
              <a:t>Podiel detí s vysokou úrovňou gramotnosti</a:t>
            </a:r>
            <a:endParaRPr lang="en-GB" dirty="0" smtClean="0"/>
          </a:p>
          <a:p>
            <a:pPr>
              <a:buFont typeface="Segoe UI" panose="020B0502040204020203" pitchFamily="34" charset="0"/>
              <a:buChar char="+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14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332368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4294967295"/>
          </p:nvPr>
        </p:nvSpPr>
        <p:spPr>
          <a:xfrm>
            <a:off x="8316416" y="6525344"/>
            <a:ext cx="549275" cy="404813"/>
          </a:xfrm>
        </p:spPr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>
                <a:latin typeface="+mn-lt"/>
              </a:rPr>
              <a:pPr>
                <a:defRPr/>
              </a:pPr>
              <a:t>15</a:t>
            </a:fld>
            <a:endParaRPr lang="sk-SK" altLang="sk-SK" dirty="0">
              <a:latin typeface="+mn-lt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81708" y="3676672"/>
            <a:ext cx="1903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Ďakujem</a:t>
            </a:r>
            <a:endParaRPr lang="en-US" sz="32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0" y="3356992"/>
            <a:ext cx="684387" cy="1224136"/>
          </a:xfrm>
          <a:prstGeom prst="rect">
            <a:avLst/>
          </a:prstGeom>
          <a:solidFill>
            <a:schemeClr val="accent2">
              <a:shade val="80000"/>
              <a:hueOff val="0"/>
              <a:satOff val="-5604"/>
              <a:lumOff val="635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ĺžnik 10"/>
          <p:cNvSpPr>
            <a:spLocks noChangeArrowheads="1"/>
          </p:cNvSpPr>
          <p:nvPr/>
        </p:nvSpPr>
        <p:spPr bwMode="auto">
          <a:xfrm>
            <a:off x="668140" y="5157192"/>
            <a:ext cx="60071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sz="13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Samo Varsik</a:t>
            </a:r>
          </a:p>
          <a:p>
            <a:pPr eaLnBrk="1" hangingPunct="1">
              <a:defRPr/>
            </a:pPr>
            <a:r>
              <a:rPr lang="sk-SK" altLang="sk-SK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Ministerstvo školstva, vedy, výskumu a športu SR</a:t>
            </a:r>
            <a:endParaRPr lang="en-GB" altLang="sk-SK" sz="13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sk-SK" altLang="sk-SK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Inštitút vzdelávacej politiky</a:t>
            </a:r>
            <a:endParaRPr lang="en-GB" altLang="sk-SK" sz="13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805264"/>
            <a:ext cx="185167" cy="18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0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k-SK" dirty="0" smtClean="0"/>
              <a:t>PIRLS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2</a:t>
            </a:fld>
            <a:endParaRPr lang="sk-SK" alt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20927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PIRLS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3</a:t>
            </a:fld>
            <a:endParaRPr lang="sk-SK" alt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80" y="1196929"/>
            <a:ext cx="3424689" cy="2736127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7" y="3921596"/>
            <a:ext cx="3452033" cy="2886126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68" y="1268848"/>
            <a:ext cx="3101562" cy="2592288"/>
          </a:xfrm>
          <a:prstGeom prst="rect">
            <a:avLst/>
          </a:prstGeom>
        </p:spPr>
      </p:pic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684" y="3336364"/>
            <a:ext cx="2494569" cy="3188980"/>
          </a:xfrm>
        </p:spPr>
      </p:pic>
    </p:spTree>
    <p:extLst>
      <p:ext uri="{BB962C8B-B14F-4D97-AF65-F5344CB8AC3E}">
        <p14:creationId xmlns:p14="http://schemas.microsoft.com/office/powerpoint/2010/main" val="8231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Dotazníky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Dotazník o škole</a:t>
            </a:r>
            <a:r>
              <a:rPr lang="en-GB" b="1" dirty="0" smtClean="0"/>
              <a:t>:</a:t>
            </a:r>
            <a:endParaRPr lang="sk-SK" b="1" dirty="0" smtClean="0"/>
          </a:p>
          <a:p>
            <a:pPr lvl="1"/>
            <a:r>
              <a:rPr lang="sk-SK" dirty="0" smtClean="0"/>
              <a:t>Charakteristika oblasti školy</a:t>
            </a:r>
          </a:p>
          <a:p>
            <a:pPr lvl="1"/>
            <a:r>
              <a:rPr lang="sk-SK" dirty="0" smtClean="0"/>
              <a:t>Počet obyvateľov</a:t>
            </a:r>
          </a:p>
          <a:p>
            <a:pPr lvl="1"/>
            <a:r>
              <a:rPr lang="sk-SK" dirty="0" smtClean="0"/>
              <a:t>Úroveň žiakov 1. ročníka (abeceda, čítanie, písanie)</a:t>
            </a:r>
          </a:p>
          <a:p>
            <a:pPr lvl="1"/>
            <a:r>
              <a:rPr lang="sk-SK" dirty="0" smtClean="0"/>
              <a:t>...</a:t>
            </a:r>
          </a:p>
          <a:p>
            <a:r>
              <a:rPr lang="sk-SK" b="1" dirty="0" smtClean="0"/>
              <a:t>Dotazník pre žiaka/rodičov:</a:t>
            </a:r>
          </a:p>
          <a:p>
            <a:pPr lvl="1"/>
            <a:r>
              <a:rPr lang="sk-SK" dirty="0" smtClean="0"/>
              <a:t>Absencie</a:t>
            </a:r>
          </a:p>
          <a:p>
            <a:pPr lvl="1"/>
            <a:r>
              <a:rPr lang="sk-SK" dirty="0" smtClean="0"/>
              <a:t>Socioekonomické zázemie</a:t>
            </a:r>
          </a:p>
          <a:p>
            <a:pPr lvl="1"/>
            <a:r>
              <a:rPr lang="sk-SK" dirty="0" smtClean="0"/>
              <a:t>Jazyk v domácnosti</a:t>
            </a:r>
          </a:p>
          <a:p>
            <a:pPr lvl="1"/>
            <a:r>
              <a:rPr lang="sk-SK" dirty="0" err="1" smtClean="0"/>
              <a:t>Šikana</a:t>
            </a:r>
            <a:endParaRPr lang="sk-SK" dirty="0" smtClean="0"/>
          </a:p>
          <a:p>
            <a:pPr lvl="1"/>
            <a:r>
              <a:rPr lang="sk-SK" dirty="0" smtClean="0"/>
              <a:t>Domáce úlohy a iná príprava</a:t>
            </a:r>
          </a:p>
          <a:p>
            <a:pPr lvl="1"/>
            <a:r>
              <a:rPr lang="sk-SK" dirty="0" smtClean="0"/>
              <a:t>Motivácia čítať</a:t>
            </a:r>
          </a:p>
          <a:p>
            <a:pPr lvl="1"/>
            <a:r>
              <a:rPr lang="sk-SK" dirty="0" smtClean="0"/>
              <a:t>...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	</a:t>
            </a: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4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5286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Dotazníky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 dirty="0" smtClean="0"/>
              <a:t>Dotazník pre učiteľa</a:t>
            </a:r>
            <a:r>
              <a:rPr lang="en-GB" b="1" dirty="0" smtClean="0"/>
              <a:t>:</a:t>
            </a:r>
            <a:endParaRPr lang="sk-SK" b="1" dirty="0" smtClean="0"/>
          </a:p>
          <a:p>
            <a:pPr lvl="1"/>
            <a:r>
              <a:rPr lang="sk-SK" dirty="0" err="1"/>
              <a:t>S</a:t>
            </a:r>
            <a:r>
              <a:rPr lang="en-GB" dirty="0" err="1" smtClean="0"/>
              <a:t>kutočnosti</a:t>
            </a:r>
            <a:r>
              <a:rPr lang="en-GB" dirty="0" smtClean="0"/>
              <a:t> </a:t>
            </a:r>
            <a:r>
              <a:rPr lang="en-GB" dirty="0" err="1" smtClean="0"/>
              <a:t>limitujú</a:t>
            </a:r>
            <a:r>
              <a:rPr lang="sk-SK" dirty="0" err="1" smtClean="0"/>
              <a:t>ce</a:t>
            </a:r>
            <a:r>
              <a:rPr lang="sk-SK" dirty="0" smtClean="0"/>
              <a:t> </a:t>
            </a:r>
            <a:r>
              <a:rPr lang="en-GB" dirty="0" err="1" smtClean="0"/>
              <a:t>vyučovanie</a:t>
            </a:r>
            <a:r>
              <a:rPr lang="en-GB" dirty="0" smtClean="0"/>
              <a:t> </a:t>
            </a:r>
            <a:r>
              <a:rPr lang="en-GB" dirty="0"/>
              <a:t>v </a:t>
            </a:r>
            <a:r>
              <a:rPr lang="en-GB" dirty="0" err="1" smtClean="0"/>
              <a:t>triede</a:t>
            </a:r>
            <a:endParaRPr lang="sk-SK" dirty="0" smtClean="0"/>
          </a:p>
          <a:p>
            <a:pPr lvl="1"/>
            <a:r>
              <a:rPr lang="sk-SK" dirty="0" smtClean="0"/>
              <a:t>Dostupnosť asistenta učiteľa, špecializovaného odborníka</a:t>
            </a:r>
          </a:p>
          <a:p>
            <a:pPr lvl="1"/>
            <a:r>
              <a:rPr lang="sk-SK" dirty="0"/>
              <a:t>Vyučovacie metódy čítania</a:t>
            </a:r>
          </a:p>
          <a:p>
            <a:pPr lvl="2"/>
            <a:r>
              <a:rPr lang="sk-SK" dirty="0" smtClean="0"/>
              <a:t>Zhrnúť hlavné myšlienky</a:t>
            </a:r>
          </a:p>
          <a:p>
            <a:pPr lvl="2"/>
            <a:r>
              <a:rPr lang="sk-SK" dirty="0" smtClean="0"/>
              <a:t>Z</a:t>
            </a:r>
            <a:r>
              <a:rPr lang="en-GB" dirty="0" err="1" smtClean="0"/>
              <a:t>bežné</a:t>
            </a:r>
            <a:r>
              <a:rPr lang="sk-SK" dirty="0" smtClean="0"/>
              <a:t> </a:t>
            </a:r>
            <a:r>
              <a:rPr lang="en-GB" dirty="0" err="1" smtClean="0"/>
              <a:t>alebo</a:t>
            </a:r>
            <a:r>
              <a:rPr lang="en-GB" dirty="0" smtClean="0"/>
              <a:t> </a:t>
            </a:r>
            <a:r>
              <a:rPr lang="en-GB" dirty="0" err="1" smtClean="0"/>
              <a:t>selektívne</a:t>
            </a:r>
            <a:r>
              <a:rPr lang="en-GB" dirty="0" smtClean="0"/>
              <a:t> </a:t>
            </a:r>
            <a:r>
              <a:rPr lang="en-GB" dirty="0" err="1" smtClean="0"/>
              <a:t>čítani</a:t>
            </a:r>
            <a:r>
              <a:rPr lang="sk-SK" dirty="0" smtClean="0"/>
              <a:t>e</a:t>
            </a:r>
          </a:p>
          <a:p>
            <a:pPr lvl="2"/>
            <a:r>
              <a:rPr lang="en-GB" dirty="0" err="1" smtClean="0"/>
              <a:t>Prepája</a:t>
            </a:r>
            <a:r>
              <a:rPr lang="sk-SK" dirty="0" smtClean="0"/>
              <a:t>nie</a:t>
            </a:r>
            <a:r>
              <a:rPr lang="en-GB" dirty="0" smtClean="0"/>
              <a:t> </a:t>
            </a:r>
            <a:r>
              <a:rPr lang="en-GB" dirty="0" err="1" smtClean="0"/>
              <a:t>učiv</a:t>
            </a:r>
            <a:r>
              <a:rPr lang="sk-SK" dirty="0" smtClean="0"/>
              <a:t>a </a:t>
            </a:r>
            <a:r>
              <a:rPr lang="en-GB" dirty="0" smtClean="0"/>
              <a:t>s </a:t>
            </a:r>
            <a:r>
              <a:rPr lang="en-GB" dirty="0" err="1" smtClean="0"/>
              <a:t>osvojenými</a:t>
            </a:r>
            <a:r>
              <a:rPr lang="sk-SK" dirty="0" smtClean="0"/>
              <a:t> </a:t>
            </a:r>
            <a:r>
              <a:rPr lang="en-GB" dirty="0" err="1" smtClean="0"/>
              <a:t>poznatkami</a:t>
            </a:r>
            <a:r>
              <a:rPr lang="en-GB" dirty="0" smtClean="0"/>
              <a:t> </a:t>
            </a:r>
            <a:r>
              <a:rPr lang="en-GB" dirty="0" err="1" smtClean="0"/>
              <a:t>žiakov</a:t>
            </a:r>
            <a:endParaRPr lang="sk-SK" dirty="0" smtClean="0"/>
          </a:p>
          <a:p>
            <a:pPr lvl="2"/>
            <a:r>
              <a:rPr lang="sk-SK" dirty="0" smtClean="0"/>
              <a:t>Diskusie o textoch</a:t>
            </a:r>
          </a:p>
          <a:p>
            <a:pPr lvl="2"/>
            <a:r>
              <a:rPr lang="sk-SK" dirty="0" smtClean="0"/>
              <a:t>Individuálna spätná väzba</a:t>
            </a:r>
          </a:p>
          <a:p>
            <a:pPr lvl="2"/>
            <a:r>
              <a:rPr lang="sk-SK" dirty="0" smtClean="0"/>
              <a:t>Vyhľadanie informácií v texte</a:t>
            </a:r>
          </a:p>
          <a:p>
            <a:pPr lvl="2"/>
            <a:r>
              <a:rPr lang="sk-SK" dirty="0" smtClean="0"/>
              <a:t>Určili hlavné myšlienky</a:t>
            </a:r>
          </a:p>
          <a:p>
            <a:pPr lvl="2"/>
            <a:r>
              <a:rPr lang="sk-SK" dirty="0" smtClean="0"/>
              <a:t>...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5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3771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112568"/>
          </a:xfrm>
        </p:spPr>
        <p:txBody>
          <a:bodyPr/>
          <a:lstStyle/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sk-SK" dirty="0" smtClean="0"/>
              <a:t>Identifikovanie úspešných a neúspešných tried</a:t>
            </a:r>
          </a:p>
          <a:p>
            <a:pPr lvl="1"/>
            <a:r>
              <a:rPr lang="sk-SK" dirty="0" smtClean="0"/>
              <a:t>Podiel žiakov nad najvyššou medzinárodnou úrovňou a pod najnižšou medzinárodnou úrovňou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r>
              <a:rPr lang="sk-SK" dirty="0" smtClean="0"/>
              <a:t>Porovnanie charakteristík z dotazníkov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(Regresné metódy na vysvetlenie rozdielov v gramotnosti)</a:t>
            </a:r>
            <a:endParaRPr lang="en-GB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6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04895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Charakteristiky škôl (%)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6752"/>
            <a:ext cx="8147050" cy="4680520"/>
          </a:xfrm>
        </p:spPr>
        <p:txBody>
          <a:bodyPr/>
          <a:lstStyle/>
          <a:p>
            <a:pPr lvl="0"/>
            <a:endParaRPr lang="en-GB" b="1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7</a:t>
            </a:fld>
            <a:endParaRPr lang="sk-SK" altLang="sk-SK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232368"/>
              </p:ext>
            </p:extLst>
          </p:nvPr>
        </p:nvGraphicFramePr>
        <p:xfrm>
          <a:off x="153852" y="1268760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1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Charakteristiky žiakov a rodičov (%)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8</a:t>
            </a:fld>
            <a:endParaRPr lang="sk-SK" altLang="sk-SK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609456"/>
              </p:ext>
            </p:extLst>
          </p:nvPr>
        </p:nvGraphicFramePr>
        <p:xfrm>
          <a:off x="107504" y="1340768"/>
          <a:ext cx="89289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8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Charakteristiky žiakov (%)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F7A5A-2F48-4DC8-9A0E-7B9D2EA890E2}" type="slidenum">
              <a:rPr lang="sk-SK" altLang="sk-SK" smtClean="0"/>
              <a:pPr>
                <a:defRPr/>
              </a:pPr>
              <a:t>9</a:t>
            </a:fld>
            <a:endParaRPr lang="sk-SK" altLang="sk-SK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181670"/>
              </p:ext>
            </p:extLst>
          </p:nvPr>
        </p:nvGraphicFramePr>
        <p:xfrm>
          <a:off x="323528" y="1988840"/>
          <a:ext cx="854216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352928" cy="5112568"/>
          </a:xfrm>
        </p:spPr>
        <p:txBody>
          <a:bodyPr/>
          <a:lstStyle/>
          <a:p>
            <a:pPr lvl="0"/>
            <a:r>
              <a:rPr lang="sk-SK" dirty="0" smtClean="0"/>
              <a:t>Osobne alebo prostredníctvom </a:t>
            </a:r>
            <a:r>
              <a:rPr lang="sk-SK" dirty="0"/>
              <a:t>SMS </a:t>
            </a:r>
            <a:r>
              <a:rPr lang="sk-SK" dirty="0" smtClean="0"/>
              <a:t>správ  </a:t>
            </a:r>
            <a:r>
              <a:rPr lang="sk-SK" dirty="0"/>
              <a:t>emailu alebo </a:t>
            </a:r>
            <a:r>
              <a:rPr lang="sk-SK" dirty="0" smtClean="0"/>
              <a:t>internetu:</a:t>
            </a:r>
            <a:endParaRPr lang="en-GB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0495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ezentácia IFP_working papers">
  <a:themeElements>
    <a:clrScheme name="Vlastná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1BEC4"/>
      </a:accent1>
      <a:accent2>
        <a:srgbClr val="78C048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á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rezentácia IFP_working pap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D773899F4ECE4898114C1A4F157EFF" ma:contentTypeVersion="10" ma:contentTypeDescription="Umožňuje vytvoriť nový dokument." ma:contentTypeScope="" ma:versionID="88dcd89d3399a0f48450d3bc27cafc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79637-F816-44DE-9782-22857E396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D36981-7540-4A67-90D0-96D369CE36A1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46668</TotalTime>
  <Words>650</Words>
  <Application>Microsoft Office PowerPoint</Application>
  <PresentationFormat>On-screen Show (4:3)</PresentationFormat>
  <Paragraphs>204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NeueHaasGroteskText W02</vt:lpstr>
      <vt:lpstr>Segoe UI</vt:lpstr>
      <vt:lpstr>Times New Roman</vt:lpstr>
      <vt:lpstr>Wingdings</vt:lpstr>
      <vt:lpstr>2_Prezentácia IFP_working papers</vt:lpstr>
      <vt:lpstr>PowerPoint Presentation</vt:lpstr>
      <vt:lpstr>PIRLS 2016</vt:lpstr>
      <vt:lpstr>PIRLS 2016</vt:lpstr>
      <vt:lpstr>Dotazníky</vt:lpstr>
      <vt:lpstr>Dotazníky</vt:lpstr>
      <vt:lpstr>Metóda</vt:lpstr>
      <vt:lpstr>Charakteristiky škôl (%)</vt:lpstr>
      <vt:lpstr>Charakteristiky žiakov a rodičov (%)</vt:lpstr>
      <vt:lpstr>Charakteristiky žiakov (%)</vt:lpstr>
      <vt:lpstr>Charakteristiky žiakov (%)</vt:lpstr>
      <vt:lpstr>Charakteristiky žiakov (%)</vt:lpstr>
      <vt:lpstr>Odpovede učiteľov (%)</vt:lpstr>
      <vt:lpstr>Vieme pomocou pozorovaných premenných vysvetliť rozdiel v gramotnosti?</vt:lpstr>
      <vt:lpstr>Ďalšie kroky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vnovysedlak</dc:creator>
  <cp:lastModifiedBy>Samo</cp:lastModifiedBy>
  <cp:revision>1408</cp:revision>
  <cp:lastPrinted>2018-10-09T09:15:03Z</cp:lastPrinted>
  <dcterms:created xsi:type="dcterms:W3CDTF">2005-03-21T14:42:10Z</dcterms:created>
  <dcterms:modified xsi:type="dcterms:W3CDTF">2018-11-08T06:26:47Z</dcterms:modified>
</cp:coreProperties>
</file>