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1"/>
  </p:notesMasterIdLst>
  <p:sldIdLst>
    <p:sldId id="257" r:id="rId2"/>
    <p:sldId id="476" r:id="rId3"/>
    <p:sldId id="477" r:id="rId4"/>
    <p:sldId id="478" r:id="rId5"/>
    <p:sldId id="479" r:id="rId6"/>
    <p:sldId id="480" r:id="rId7"/>
    <p:sldId id="481" r:id="rId8"/>
    <p:sldId id="336" r:id="rId9"/>
    <p:sldId id="341" r:id="rId10"/>
    <p:sldId id="340" r:id="rId11"/>
    <p:sldId id="334" r:id="rId12"/>
    <p:sldId id="335" r:id="rId13"/>
    <p:sldId id="337" r:id="rId14"/>
    <p:sldId id="339" r:id="rId15"/>
    <p:sldId id="342" r:id="rId16"/>
    <p:sldId id="343" r:id="rId17"/>
    <p:sldId id="298" r:id="rId18"/>
    <p:sldId id="488" r:id="rId19"/>
    <p:sldId id="482" r:id="rId20"/>
    <p:sldId id="483" r:id="rId21"/>
    <p:sldId id="485" r:id="rId22"/>
    <p:sldId id="490" r:id="rId23"/>
    <p:sldId id="352" r:id="rId24"/>
    <p:sldId id="354" r:id="rId25"/>
    <p:sldId id="489" r:id="rId26"/>
    <p:sldId id="355" r:id="rId27"/>
    <p:sldId id="486" r:id="rId28"/>
    <p:sldId id="487" r:id="rId29"/>
    <p:sldId id="353" r:id="rId30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  <p:embeddedFont>
      <p:font typeface="Open Sans Bold" panose="020B0806030504020204" pitchFamily="34" charset="0"/>
      <p:bold r:id="rId40"/>
    </p:embeddedFont>
    <p:embeddedFont>
      <p:font typeface="Open Sans Semibold" panose="020B0706030804020204" pitchFamily="34" charset="0"/>
      <p:bold r:id="rId41"/>
      <p:boldItalic r:id="rId42"/>
    </p:embeddedFont>
  </p:embeddedFont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81" autoAdjust="0"/>
  </p:normalViewPr>
  <p:slideViewPr>
    <p:cSldViewPr>
      <p:cViewPr varScale="1">
        <p:scale>
          <a:sx n="86" d="100"/>
          <a:sy n="86" d="100"/>
        </p:scale>
        <p:origin x="133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05" d="100"/>
          <a:sy n="105" d="100"/>
        </p:scale>
        <p:origin x="-3438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X:\T5\201617\prehlad%20skol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X:\T5\201617\prehlad%20skol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n\Documents\NARNIA\Vysledky2018_komparacia_s_2017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suhrn!$F$1</c:f>
              <c:strCache>
                <c:ptCount val="1"/>
                <c:pt idx="0">
                  <c:v>MAT16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suhrn!$A$2:$A$7</c:f>
              <c:strCache>
                <c:ptCount val="6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5X</c:v>
                </c:pt>
                <c:pt idx="4">
                  <c:v>NarniaBA</c:v>
                </c:pt>
                <c:pt idx="5">
                  <c:v>Narnia</c:v>
                </c:pt>
              </c:strCache>
            </c:strRef>
          </c:cat>
          <c:val>
            <c:numRef>
              <c:f>suhrn!$F$2:$F$7</c:f>
              <c:numCache>
                <c:formatCode>0.00</c:formatCode>
                <c:ptCount val="6"/>
                <c:pt idx="0">
                  <c:v>68.754166666666677</c:v>
                </c:pt>
                <c:pt idx="1">
                  <c:v>71.067999999999998</c:v>
                </c:pt>
                <c:pt idx="2">
                  <c:v>72.465217391304336</c:v>
                </c:pt>
                <c:pt idx="3">
                  <c:v>81.739130434782609</c:v>
                </c:pt>
                <c:pt idx="4">
                  <c:v>70.762461352656999</c:v>
                </c:pt>
                <c:pt idx="5">
                  <c:v>73.506628623188405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E0-4D45-9C8B-0CF3AE8526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4772912"/>
        <c:axId val="784773240"/>
      </c:barChart>
      <c:lineChart>
        <c:grouping val="standard"/>
        <c:varyColors val="0"/>
        <c:ser>
          <c:idx val="1"/>
          <c:order val="1"/>
          <c:tx>
            <c:strRef>
              <c:f>suhrn!$G$1</c:f>
              <c:strCache>
                <c:ptCount val="1"/>
                <c:pt idx="0">
                  <c:v>MAT16 SK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suhrn!$A$2:$A$7</c:f>
              <c:strCache>
                <c:ptCount val="6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5X</c:v>
                </c:pt>
                <c:pt idx="4">
                  <c:v>NarniaBA</c:v>
                </c:pt>
                <c:pt idx="5">
                  <c:v>Narnia</c:v>
                </c:pt>
              </c:strCache>
            </c:strRef>
          </c:cat>
          <c:val>
            <c:numRef>
              <c:f>suhrn!$G$2:$G$7</c:f>
              <c:numCache>
                <c:formatCode>General</c:formatCode>
                <c:ptCount val="6"/>
                <c:pt idx="0">
                  <c:v>62.3</c:v>
                </c:pt>
                <c:pt idx="1">
                  <c:v>62.3</c:v>
                </c:pt>
                <c:pt idx="2">
                  <c:v>62.3</c:v>
                </c:pt>
                <c:pt idx="3">
                  <c:v>62.3</c:v>
                </c:pt>
                <c:pt idx="4">
                  <c:v>62.3</c:v>
                </c:pt>
                <c:pt idx="5">
                  <c:v>62.3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E0-4D45-9C8B-0CF3AE8526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4772912"/>
        <c:axId val="784773240"/>
      </c:lineChart>
      <c:catAx>
        <c:axId val="78477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784773240"/>
        <c:crosses val="autoZero"/>
        <c:auto val="1"/>
        <c:lblAlgn val="ctr"/>
        <c:lblOffset val="100"/>
        <c:noMultiLvlLbl val="0"/>
      </c:catAx>
      <c:valAx>
        <c:axId val="7847732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784772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2000" b="1"/>
              <a:t>MATEMATIKA</a:t>
            </a:r>
          </a:p>
          <a:p>
            <a:pPr>
              <a:defRPr sz="2000" b="1"/>
            </a:pPr>
            <a:r>
              <a:rPr lang="sk-SK" sz="2000" b="1"/>
              <a:t>Úspešnosť</a:t>
            </a:r>
            <a:r>
              <a:rPr lang="sk-SK" sz="2000" b="1" baseline="0"/>
              <a:t> úloh podľa kognitívneho výkonu (Niemierkova taxonómia)</a:t>
            </a:r>
            <a:endParaRPr lang="sk-SK" sz="2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Hárok3!$A$10</c:f>
              <c:strCache>
                <c:ptCount val="1"/>
                <c:pt idx="0">
                  <c:v>úspešnosť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Hárok3!$B$9:$AH$9</c:f>
              <c:strCache>
                <c:ptCount val="3"/>
                <c:pt idx="0">
                  <c:v>Porozumenie (vypočítať, skontrolovať, zmeniť, porovnať)</c:v>
                </c:pt>
                <c:pt idx="1">
                  <c:v>Špecifický transfer (plánovať, riešiť, vyčísliť, dať do vzťahu)</c:v>
                </c:pt>
                <c:pt idx="2">
                  <c:v>Nešpecifický transfer (rozčleniť, rozlíšiť, vytvoriť)</c:v>
                </c:pt>
              </c:strCache>
            </c:strRef>
          </c:cat>
          <c:val>
            <c:numRef>
              <c:f>Hárok3!$B$10:$AH$10</c:f>
              <c:numCache>
                <c:formatCode>0.0%</c:formatCode>
                <c:ptCount val="3"/>
                <c:pt idx="0">
                  <c:v>0.7625754527162979</c:v>
                </c:pt>
                <c:pt idx="1">
                  <c:v>0.68245838668373893</c:v>
                </c:pt>
                <c:pt idx="2">
                  <c:v>0.70305164319248836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81-44DA-80DF-3CBF17867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2498000"/>
        <c:axId val="592502264"/>
      </c:barChart>
      <c:lineChart>
        <c:grouping val="standard"/>
        <c:varyColors val="0"/>
        <c:ser>
          <c:idx val="1"/>
          <c:order val="1"/>
          <c:tx>
            <c:strRef>
              <c:f>Hárok3!$A$11</c:f>
              <c:strCache>
                <c:ptCount val="1"/>
                <c:pt idx="0">
                  <c:v>priemerná úspešnosť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Hárok3!$B$9:$AH$9</c:f>
              <c:strCache>
                <c:ptCount val="3"/>
                <c:pt idx="0">
                  <c:v>Porozumenie (vypočítať, skontrolovať, zmeniť, porovnať)</c:v>
                </c:pt>
                <c:pt idx="1">
                  <c:v>Špecifický transfer (plánovať, riešiť, vyčísliť, dať do vzťahu)</c:v>
                </c:pt>
                <c:pt idx="2">
                  <c:v>Nešpecifický transfer (rozčleniť, rozlíšiť, vytvoriť)</c:v>
                </c:pt>
              </c:strCache>
            </c:strRef>
          </c:cat>
          <c:val>
            <c:numRef>
              <c:f>Hárok3!$B$11:$AH$11</c:f>
              <c:numCache>
                <c:formatCode>0.0%</c:formatCode>
                <c:ptCount val="3"/>
                <c:pt idx="0">
                  <c:v>0.70899999999999985</c:v>
                </c:pt>
                <c:pt idx="1">
                  <c:v>0.70899999999999974</c:v>
                </c:pt>
                <c:pt idx="2">
                  <c:v>0.70899999999999974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81-44DA-80DF-3CBF17867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2498000"/>
        <c:axId val="592502264"/>
      </c:lineChart>
      <c:catAx>
        <c:axId val="59249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92502264"/>
        <c:crosses val="autoZero"/>
        <c:auto val="1"/>
        <c:lblAlgn val="ctr"/>
        <c:lblOffset val="100"/>
        <c:noMultiLvlLbl val="0"/>
      </c:catAx>
      <c:valAx>
        <c:axId val="59250226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9249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2000" b="1"/>
              <a:t>MATEMATIKA</a:t>
            </a:r>
            <a:br>
              <a:rPr lang="sk-SK" sz="2000" b="1"/>
            </a:br>
            <a:r>
              <a:rPr lang="sk-SK" sz="2000" b="1"/>
              <a:t>Úspešnosť</a:t>
            </a:r>
            <a:r>
              <a:rPr lang="sk-SK" sz="2000" b="1" baseline="0"/>
              <a:t> podľa tematických celkov ŠVP</a:t>
            </a:r>
            <a:endParaRPr lang="sk-SK" sz="2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Hárok3!$A$18</c:f>
              <c:strCache>
                <c:ptCount val="1"/>
                <c:pt idx="0">
                  <c:v>úspešnosť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Hárok3!$B$17:$AI$17</c:f>
              <c:strCache>
                <c:ptCount val="4"/>
                <c:pt idx="0">
                  <c:v>Čísla, číselné rady</c:v>
                </c:pt>
                <c:pt idx="1">
                  <c:v>Počtové operácie</c:v>
                </c:pt>
                <c:pt idx="2">
                  <c:v>Geometria, meranie</c:v>
                </c:pt>
                <c:pt idx="3">
                  <c:v>Špecifické matematikcé zručnosti (kontextové úlohy)</c:v>
                </c:pt>
              </c:strCache>
            </c:strRef>
          </c:cat>
          <c:val>
            <c:numRef>
              <c:f>Hárok3!$B$18:$AI$18</c:f>
              <c:numCache>
                <c:formatCode>0.0%</c:formatCode>
                <c:ptCount val="4"/>
                <c:pt idx="0">
                  <c:v>0.63380281690140838</c:v>
                </c:pt>
                <c:pt idx="1">
                  <c:v>0.71830985915492962</c:v>
                </c:pt>
                <c:pt idx="2">
                  <c:v>0.74245472837022131</c:v>
                </c:pt>
                <c:pt idx="3">
                  <c:v>0.710093896713615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D2-4595-8F5D-40EBAB981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3288744"/>
        <c:axId val="593289400"/>
      </c:barChart>
      <c:lineChart>
        <c:grouping val="standard"/>
        <c:varyColors val="0"/>
        <c:ser>
          <c:idx val="1"/>
          <c:order val="1"/>
          <c:tx>
            <c:strRef>
              <c:f>Hárok3!$A$19</c:f>
              <c:strCache>
                <c:ptCount val="1"/>
                <c:pt idx="0">
                  <c:v>priemerná úspešnosť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Hárok3!$B$17:$AI$17</c:f>
              <c:strCache>
                <c:ptCount val="4"/>
                <c:pt idx="0">
                  <c:v>Čísla, číselné rady</c:v>
                </c:pt>
                <c:pt idx="1">
                  <c:v>Počtové operácie</c:v>
                </c:pt>
                <c:pt idx="2">
                  <c:v>Geometria, meranie</c:v>
                </c:pt>
                <c:pt idx="3">
                  <c:v>Špecifické matematikcé zručnosti (kontextové úlohy)</c:v>
                </c:pt>
              </c:strCache>
            </c:strRef>
          </c:cat>
          <c:val>
            <c:numRef>
              <c:f>Hárok3!$B$19:$AI$19</c:f>
              <c:numCache>
                <c:formatCode>0.0%</c:formatCode>
                <c:ptCount val="4"/>
                <c:pt idx="0">
                  <c:v>0.70899999999999996</c:v>
                </c:pt>
                <c:pt idx="1">
                  <c:v>0.70899999999999996</c:v>
                </c:pt>
                <c:pt idx="2">
                  <c:v>0.70899999999999996</c:v>
                </c:pt>
                <c:pt idx="3">
                  <c:v>0.70899999999999996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D2-4595-8F5D-40EBAB981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3288744"/>
        <c:axId val="593289400"/>
      </c:lineChart>
      <c:catAx>
        <c:axId val="59328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93289400"/>
        <c:crosses val="autoZero"/>
        <c:auto val="1"/>
        <c:lblAlgn val="ctr"/>
        <c:lblOffset val="100"/>
        <c:noMultiLvlLbl val="0"/>
      </c:catAx>
      <c:valAx>
        <c:axId val="5932894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93288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suhrn!$B$1</c:f>
              <c:strCache>
                <c:ptCount val="1"/>
                <c:pt idx="0">
                  <c:v>SJL16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suhrn!$A$2:$A$7</c:f>
              <c:strCache>
                <c:ptCount val="6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5X</c:v>
                </c:pt>
                <c:pt idx="4">
                  <c:v>NarniaBA</c:v>
                </c:pt>
                <c:pt idx="5">
                  <c:v>Narnia</c:v>
                </c:pt>
              </c:strCache>
            </c:strRef>
          </c:cat>
          <c:val>
            <c:numRef>
              <c:f>suhrn!$B$2:$B$7</c:f>
              <c:numCache>
                <c:formatCode>0.00</c:formatCode>
                <c:ptCount val="6"/>
                <c:pt idx="0">
                  <c:v>71.8</c:v>
                </c:pt>
                <c:pt idx="1">
                  <c:v>76.012</c:v>
                </c:pt>
                <c:pt idx="2">
                  <c:v>72.460869565217394</c:v>
                </c:pt>
                <c:pt idx="3">
                  <c:v>74.491304347826087</c:v>
                </c:pt>
                <c:pt idx="4">
                  <c:v>73.424289855072473</c:v>
                </c:pt>
                <c:pt idx="5">
                  <c:v>73.691043478260866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09-4933-9F73-6B3C06752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5174392"/>
        <c:axId val="695174720"/>
      </c:barChart>
      <c:lineChart>
        <c:grouping val="standard"/>
        <c:varyColors val="0"/>
        <c:ser>
          <c:idx val="1"/>
          <c:order val="1"/>
          <c:tx>
            <c:strRef>
              <c:f>suhrn!$C$1</c:f>
              <c:strCache>
                <c:ptCount val="1"/>
                <c:pt idx="0">
                  <c:v>SJL16 SK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suhrn!$A$2:$A$7</c:f>
              <c:strCache>
                <c:ptCount val="6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5X</c:v>
                </c:pt>
                <c:pt idx="4">
                  <c:v>NarniaBA</c:v>
                </c:pt>
                <c:pt idx="5">
                  <c:v>Narnia</c:v>
                </c:pt>
              </c:strCache>
            </c:strRef>
          </c:cat>
          <c:val>
            <c:numRef>
              <c:f>suhrn!$C$2:$C$7</c:f>
              <c:numCache>
                <c:formatCode>General</c:formatCode>
                <c:ptCount val="6"/>
                <c:pt idx="0">
                  <c:v>63.1</c:v>
                </c:pt>
                <c:pt idx="1">
                  <c:v>63.1</c:v>
                </c:pt>
                <c:pt idx="2">
                  <c:v>63.1</c:v>
                </c:pt>
                <c:pt idx="3">
                  <c:v>63.1</c:v>
                </c:pt>
                <c:pt idx="4">
                  <c:v>63.1</c:v>
                </c:pt>
                <c:pt idx="5">
                  <c:v>63.1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09-4933-9F73-6B3C06752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5174392"/>
        <c:axId val="695174720"/>
      </c:lineChart>
      <c:catAx>
        <c:axId val="695174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95174720"/>
        <c:crosses val="autoZero"/>
        <c:auto val="1"/>
        <c:lblAlgn val="ctr"/>
        <c:lblOffset val="100"/>
        <c:noMultiLvlLbl val="0"/>
      </c:catAx>
      <c:valAx>
        <c:axId val="695174720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95174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2000" b="1"/>
              <a:t>SLOVENČINA</a:t>
            </a:r>
            <a:r>
              <a:rPr lang="sk-SK" sz="2000" b="1" baseline="0"/>
              <a:t> </a:t>
            </a:r>
          </a:p>
          <a:p>
            <a:pPr>
              <a:defRPr sz="2000" b="1"/>
            </a:pPr>
            <a:r>
              <a:rPr lang="sk-SK" sz="2000" b="1" baseline="0"/>
              <a:t>ÚSpešnosť podľa náročnosti kognitívneho výkonu (Bloomova taxonómia)</a:t>
            </a:r>
            <a:endParaRPr lang="sk-SK" sz="2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Hárok5!$A$11</c:f>
              <c:strCache>
                <c:ptCount val="1"/>
                <c:pt idx="0">
                  <c:v>úspešnosť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Hárok5!$B$10:$AI$10</c:f>
              <c:strCache>
                <c:ptCount val="4"/>
                <c:pt idx="0">
                  <c:v>Zapamätať</c:v>
                </c:pt>
                <c:pt idx="1">
                  <c:v>Porozumieť</c:v>
                </c:pt>
                <c:pt idx="2">
                  <c:v>Aplikovať</c:v>
                </c:pt>
                <c:pt idx="3">
                  <c:v>Analyzovať</c:v>
                </c:pt>
              </c:strCache>
            </c:strRef>
          </c:cat>
          <c:val>
            <c:numRef>
              <c:f>Hárok5!$B$11:$AI$11</c:f>
              <c:numCache>
                <c:formatCode>0.0%</c:formatCode>
                <c:ptCount val="4"/>
                <c:pt idx="0">
                  <c:v>0.53051643192488263</c:v>
                </c:pt>
                <c:pt idx="1">
                  <c:v>0.73082942097026604</c:v>
                </c:pt>
                <c:pt idx="2">
                  <c:v>0.72983354673495526</c:v>
                </c:pt>
                <c:pt idx="3">
                  <c:v>0.83702213279678062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9-4BE1-ADA5-01813F29CF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4646840"/>
        <c:axId val="584647168"/>
      </c:barChart>
      <c:lineChart>
        <c:grouping val="standard"/>
        <c:varyColors val="0"/>
        <c:ser>
          <c:idx val="1"/>
          <c:order val="1"/>
          <c:tx>
            <c:strRef>
              <c:f>Hárok5!$A$12</c:f>
              <c:strCache>
                <c:ptCount val="1"/>
                <c:pt idx="0">
                  <c:v>priemerná úspešnosť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Hárok5!$B$10:$AI$10</c:f>
              <c:strCache>
                <c:ptCount val="4"/>
                <c:pt idx="0">
                  <c:v>Zapamätať</c:v>
                </c:pt>
                <c:pt idx="1">
                  <c:v>Porozumieť</c:v>
                </c:pt>
                <c:pt idx="2">
                  <c:v>Aplikovať</c:v>
                </c:pt>
                <c:pt idx="3">
                  <c:v>Analyzovať</c:v>
                </c:pt>
              </c:strCache>
            </c:strRef>
          </c:cat>
          <c:val>
            <c:numRef>
              <c:f>Hárok5!$B$12:$AI$12</c:f>
              <c:numCache>
                <c:formatCode>0.0%</c:formatCode>
                <c:ptCount val="4"/>
                <c:pt idx="0">
                  <c:v>0.73522535211267614</c:v>
                </c:pt>
                <c:pt idx="1">
                  <c:v>0.73522535211267614</c:v>
                </c:pt>
                <c:pt idx="2">
                  <c:v>0.73522535211267626</c:v>
                </c:pt>
                <c:pt idx="3">
                  <c:v>0.73522535211267603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29-4BE1-ADA5-01813F29CF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4646840"/>
        <c:axId val="584647168"/>
      </c:lineChart>
      <c:catAx>
        <c:axId val="584646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84647168"/>
        <c:crosses val="autoZero"/>
        <c:auto val="1"/>
        <c:lblAlgn val="ctr"/>
        <c:lblOffset val="100"/>
        <c:noMultiLvlLbl val="0"/>
      </c:catAx>
      <c:valAx>
        <c:axId val="5846471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84646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SRQ-P:</a:t>
            </a:r>
            <a:r>
              <a:rPr lang="sk-SK" baseline="0"/>
              <a:t> Porovnanie žiakov 2017 - 2018</a:t>
            </a:r>
            <a:endParaRPr lang="sk-SK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'SRQ-P'!$M$49</c:f>
              <c:strCache>
                <c:ptCount val="1"/>
                <c:pt idx="0">
                  <c:v>rok 2017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'SRQ-P'!$L$50:$L$53</c:f>
              <c:strCache>
                <c:ptCount val="4"/>
                <c:pt idx="0">
                  <c:v>5/6 roč.</c:v>
                </c:pt>
                <c:pt idx="1">
                  <c:v>6/7 roč.</c:v>
                </c:pt>
                <c:pt idx="2">
                  <c:v>7/8 roč.</c:v>
                </c:pt>
                <c:pt idx="3">
                  <c:v>8/9 roč.</c:v>
                </c:pt>
              </c:strCache>
            </c:strRef>
          </c:cat>
          <c:val>
            <c:numRef>
              <c:f>'SRQ-P'!$M$50:$M$53</c:f>
              <c:numCache>
                <c:formatCode>0.00</c:formatCode>
                <c:ptCount val="4"/>
                <c:pt idx="0">
                  <c:v>3.42</c:v>
                </c:pt>
                <c:pt idx="1">
                  <c:v>3.18</c:v>
                </c:pt>
                <c:pt idx="2">
                  <c:v>3.27</c:v>
                </c:pt>
                <c:pt idx="3">
                  <c:v>3.14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FD-42A6-86A9-65A04E95BC31}"/>
            </c:ext>
          </c:extLst>
        </c:ser>
        <c:ser>
          <c:idx val="1"/>
          <c:order val="1"/>
          <c:tx>
            <c:strRef>
              <c:f>'SRQ-P'!$N$49</c:f>
              <c:strCache>
                <c:ptCount val="1"/>
                <c:pt idx="0">
                  <c:v>rok 2018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'SRQ-P'!$L$50:$L$53</c:f>
              <c:strCache>
                <c:ptCount val="4"/>
                <c:pt idx="0">
                  <c:v>5/6 roč.</c:v>
                </c:pt>
                <c:pt idx="1">
                  <c:v>6/7 roč.</c:v>
                </c:pt>
                <c:pt idx="2">
                  <c:v>7/8 roč.</c:v>
                </c:pt>
                <c:pt idx="3">
                  <c:v>8/9 roč.</c:v>
                </c:pt>
              </c:strCache>
            </c:strRef>
          </c:cat>
          <c:val>
            <c:numRef>
              <c:f>'SRQ-P'!$N$50:$N$53</c:f>
              <c:numCache>
                <c:formatCode>General</c:formatCode>
                <c:ptCount val="4"/>
                <c:pt idx="0">
                  <c:v>3.13</c:v>
                </c:pt>
                <c:pt idx="1">
                  <c:v>3.19</c:v>
                </c:pt>
                <c:pt idx="2">
                  <c:v>3.23</c:v>
                </c:pt>
                <c:pt idx="3">
                  <c:v>3.12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FD-42A6-86A9-65A04E95BC3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21619168"/>
        <c:axId val="421607744"/>
      </c:lineChart>
      <c:catAx>
        <c:axId val="42161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21607744"/>
        <c:crosses val="autoZero"/>
        <c:auto val="1"/>
        <c:lblAlgn val="ctr"/>
        <c:lblOffset val="100"/>
        <c:noMultiLvlLbl val="0"/>
      </c:catAx>
      <c:valAx>
        <c:axId val="42160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2161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B202117-0A38-43ED-8274-27CEA0DA0C95}" type="datetimeFigureOut">
              <a:rPr lang="sk-SK" smtClean="0"/>
              <a:t>8. 11. 2018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A226B5B-B27E-42EF-8997-12C2F1E8E7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125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26B5B-B27E-42EF-8997-12C2F1E8E7C6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33067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8AEA52-FAF8-43C1-ACC1-D0AC8F1C698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6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/>
              <a:t>Upravte štýl predlohy podnadpisov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3495-BD41-4CD7-A847-F2084FEE4D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499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3495-BD41-4CD7-A847-F2084FEE4D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2616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47048" y="620688"/>
            <a:ext cx="2057400" cy="5707509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374848" y="620688"/>
            <a:ext cx="6019800" cy="5707509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3495-BD41-4CD7-A847-F2084FEE4D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189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3495-BD41-4CD7-A847-F2084FEE4D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452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3495-BD41-4CD7-A847-F2084FEE4D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145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88841"/>
            <a:ext cx="4038600" cy="43204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8841"/>
            <a:ext cx="4038600" cy="43204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3495-BD41-4CD7-A847-F2084FEE4D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842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4175" y="192514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384175" y="2564904"/>
            <a:ext cx="4040188" cy="37744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572000" y="192514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572000" y="2564904"/>
            <a:ext cx="4041775" cy="37744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3495-BD41-4CD7-A847-F2084FEE4D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452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3495-BD41-4CD7-A847-F2084FEE4D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565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3495-BD41-4CD7-A847-F2084FEE4D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779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8277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13386" y="682773"/>
            <a:ext cx="5111750" cy="55322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95536" y="1844824"/>
            <a:ext cx="3008313" cy="43761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3495-BD41-4CD7-A847-F2084FEE4D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416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3495-BD41-4CD7-A847-F2084FEE4D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834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360000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60000" y="2018259"/>
            <a:ext cx="8229600" cy="4363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360000" y="6525344"/>
            <a:ext cx="4788000" cy="1961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F5533495-BD41-4CD7-A847-F2084FEE4DC3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7" name="Obdĺžnik 6"/>
          <p:cNvSpPr/>
          <p:nvPr userDrawn="1"/>
        </p:nvSpPr>
        <p:spPr>
          <a:xfrm>
            <a:off x="0" y="0"/>
            <a:ext cx="7092000" cy="50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8" name="Skupina 7"/>
          <p:cNvGrpSpPr/>
          <p:nvPr userDrawn="1"/>
        </p:nvGrpSpPr>
        <p:grpSpPr>
          <a:xfrm>
            <a:off x="5546720" y="6606000"/>
            <a:ext cx="3597280" cy="252000"/>
            <a:chOff x="1691680" y="2924944"/>
            <a:chExt cx="3597280" cy="360040"/>
          </a:xfrm>
        </p:grpSpPr>
        <p:sp>
          <p:nvSpPr>
            <p:cNvPr id="9" name="Obdĺžnik 8"/>
            <p:cNvSpPr/>
            <p:nvPr/>
          </p:nvSpPr>
          <p:spPr>
            <a:xfrm>
              <a:off x="1691680" y="2924944"/>
              <a:ext cx="900000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0" name="Obdĺžnik 9"/>
            <p:cNvSpPr/>
            <p:nvPr/>
          </p:nvSpPr>
          <p:spPr>
            <a:xfrm>
              <a:off x="2591680" y="2924944"/>
              <a:ext cx="900000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1" name="Obdĺžnik 10"/>
            <p:cNvSpPr/>
            <p:nvPr/>
          </p:nvSpPr>
          <p:spPr>
            <a:xfrm>
              <a:off x="3491680" y="2924944"/>
              <a:ext cx="900000" cy="360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" name="Obdĺžnik 11"/>
            <p:cNvSpPr/>
            <p:nvPr/>
          </p:nvSpPr>
          <p:spPr>
            <a:xfrm>
              <a:off x="4388960" y="2924944"/>
              <a:ext cx="900000" cy="360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pic>
        <p:nvPicPr>
          <p:cNvPr id="13" name="Obrázok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00" y="145097"/>
            <a:ext cx="1759462" cy="35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8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32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9144000" cy="61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39" y="504000"/>
            <a:ext cx="6896322" cy="1405335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1476000" y="2448000"/>
            <a:ext cx="7331056" cy="22771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k-SK" sz="3600" dirty="0">
                <a:solidFill>
                  <a:schemeClr val="bg1"/>
                </a:solidFill>
                <a:latin typeface="+mj-lt"/>
              </a:rPr>
              <a:t>Škola, dáta, všade samé dáta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1476000" y="4968000"/>
            <a:ext cx="7331056" cy="9810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k-SK" sz="3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PaedDr. Roman Baranovič</a:t>
            </a:r>
          </a:p>
          <a:p>
            <a:r>
              <a:rPr lang="sk-SK" sz="2400" i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riaditeľ</a:t>
            </a:r>
          </a:p>
        </p:txBody>
      </p:sp>
    </p:spTree>
    <p:extLst>
      <p:ext uri="{BB962C8B-B14F-4D97-AF65-F5344CB8AC3E}">
        <p14:creationId xmlns:p14="http://schemas.microsoft.com/office/powerpoint/2010/main" val="3049179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objekt pre obsah 6">
            <a:extLst>
              <a:ext uri="{FF2B5EF4-FFF2-40B4-BE49-F238E27FC236}">
                <a16:creationId xmlns:a16="http://schemas.microsoft.com/office/drawing/2014/main" id="{A26ABC1C-32C2-45AF-9323-B27B9A7C2F3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764705"/>
          <a:ext cx="9144000" cy="4881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9860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Najúspešnejšie položky</a:t>
            </a: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719" y="2054890"/>
            <a:ext cx="4137671" cy="83865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204" y="2917988"/>
            <a:ext cx="4963796" cy="287486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18" y="3192134"/>
            <a:ext cx="4215953" cy="129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73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Najmenej úspešné položky</a:t>
            </a: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63" y="1983151"/>
            <a:ext cx="4090347" cy="140167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66" y="3541212"/>
            <a:ext cx="6872288" cy="232886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08" y="1748107"/>
            <a:ext cx="4389230" cy="179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22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Testovanie 5 - SJL</a:t>
            </a:r>
          </a:p>
        </p:txBody>
      </p:sp>
      <p:graphicFrame>
        <p:nvGraphicFramePr>
          <p:cNvPr id="3" name="Graf 2"/>
          <p:cNvGraphicFramePr>
            <a:graphicFrameLocks/>
          </p:cNvGraphicFramePr>
          <p:nvPr>
            <p:extLst/>
          </p:nvPr>
        </p:nvGraphicFramePr>
        <p:xfrm>
          <a:off x="467544" y="1916832"/>
          <a:ext cx="836442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2568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CF7D3CE8-19CA-47AF-BA48-0EDD20648BD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692696"/>
          <a:ext cx="9144000" cy="505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628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22" y="1907638"/>
            <a:ext cx="4643562" cy="123157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Najúspešnejšie položky</a:t>
            </a: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98575" y="2151403"/>
            <a:ext cx="4245425" cy="74404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236" y="3165349"/>
            <a:ext cx="5730595" cy="280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33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Najmenej úspešné položky </a:t>
            </a: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693" y="1806151"/>
            <a:ext cx="6865144" cy="158153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346" y="3217227"/>
            <a:ext cx="6869690" cy="179054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346" y="5007769"/>
            <a:ext cx="6865144" cy="9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19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/>
          <a:srcRect l="8897" b="13181"/>
          <a:stretch/>
        </p:blipFill>
        <p:spPr>
          <a:xfrm>
            <a:off x="1475656" y="2137203"/>
            <a:ext cx="6699204" cy="330958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Druhý stupeň – </a:t>
            </a:r>
            <a:r>
              <a:rPr lang="sk-SK" dirty="0" err="1"/>
              <a:t>Komparo</a:t>
            </a:r>
            <a:r>
              <a:rPr lang="sk-SK" dirty="0"/>
              <a:t> /</a:t>
            </a:r>
            <a:br>
              <a:rPr lang="sk-SK" dirty="0"/>
            </a:br>
            <a:r>
              <a:rPr lang="sk-SK" dirty="0"/>
              <a:t>Matematika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1106324" y="2420888"/>
            <a:ext cx="369332" cy="26642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sk-SK" sz="1200" dirty="0">
                <a:solidFill>
                  <a:srgbClr val="ED7D31"/>
                </a:solidFill>
                <a:latin typeface="+mn-lt"/>
              </a:rPr>
              <a:t>Úspešnosť školy v </a:t>
            </a:r>
            <a:r>
              <a:rPr lang="sk-SK" sz="1200" dirty="0" err="1">
                <a:solidFill>
                  <a:srgbClr val="ED7D31"/>
                </a:solidFill>
                <a:latin typeface="+mn-lt"/>
              </a:rPr>
              <a:t>Komparo</a:t>
            </a:r>
            <a:r>
              <a:rPr lang="sk-SK" sz="1200" dirty="0">
                <a:solidFill>
                  <a:srgbClr val="ED7D31"/>
                </a:solidFill>
                <a:latin typeface="+mn-lt"/>
              </a:rPr>
              <a:t> (SR)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1763689" y="5446788"/>
            <a:ext cx="59046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500" dirty="0">
                <a:solidFill>
                  <a:srgbClr val="ED7D31"/>
                </a:solidFill>
                <a:latin typeface="+mn-lt"/>
              </a:rPr>
              <a:t>Všeobecné študijné predpoklady - „Nadanosť“ </a:t>
            </a:r>
          </a:p>
        </p:txBody>
      </p:sp>
      <p:sp>
        <p:nvSpPr>
          <p:cNvPr id="13" name="Ovál 12"/>
          <p:cNvSpPr/>
          <p:nvPr/>
        </p:nvSpPr>
        <p:spPr>
          <a:xfrm>
            <a:off x="5652120" y="293928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Ovál 23"/>
          <p:cNvSpPr/>
          <p:nvPr/>
        </p:nvSpPr>
        <p:spPr>
          <a:xfrm>
            <a:off x="6445032" y="2853935"/>
            <a:ext cx="136323" cy="1363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Ovál 24"/>
          <p:cNvSpPr/>
          <p:nvPr/>
        </p:nvSpPr>
        <p:spPr>
          <a:xfrm>
            <a:off x="5575548" y="3020835"/>
            <a:ext cx="153144" cy="153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k-SK"/>
          </a:p>
        </p:txBody>
      </p:sp>
      <p:cxnSp>
        <p:nvCxnSpPr>
          <p:cNvPr id="26" name="Rovná spojovacia šípka 25"/>
          <p:cNvCxnSpPr/>
          <p:nvPr/>
        </p:nvCxnSpPr>
        <p:spPr>
          <a:xfrm flipH="1">
            <a:off x="6619710" y="2204864"/>
            <a:ext cx="47257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ovacia šípka 26"/>
          <p:cNvCxnSpPr/>
          <p:nvPr/>
        </p:nvCxnSpPr>
        <p:spPr>
          <a:xfrm>
            <a:off x="5724128" y="2204864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ovná spojovacia šípka 27"/>
          <p:cNvCxnSpPr/>
          <p:nvPr/>
        </p:nvCxnSpPr>
        <p:spPr>
          <a:xfrm>
            <a:off x="4716017" y="2612970"/>
            <a:ext cx="792087" cy="422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lokTextu 28"/>
          <p:cNvSpPr txBox="1"/>
          <p:nvPr/>
        </p:nvSpPr>
        <p:spPr>
          <a:xfrm>
            <a:off x="5364088" y="18355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2013</a:t>
            </a:r>
          </a:p>
        </p:txBody>
      </p:sp>
      <p:sp>
        <p:nvSpPr>
          <p:cNvPr id="30" name="BlokTextu 29"/>
          <p:cNvSpPr txBox="1"/>
          <p:nvPr/>
        </p:nvSpPr>
        <p:spPr>
          <a:xfrm>
            <a:off x="6873224" y="180486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2014</a:t>
            </a:r>
          </a:p>
        </p:txBody>
      </p:sp>
      <p:sp>
        <p:nvSpPr>
          <p:cNvPr id="31" name="BlokTextu 30"/>
          <p:cNvSpPr txBox="1"/>
          <p:nvPr/>
        </p:nvSpPr>
        <p:spPr>
          <a:xfrm>
            <a:off x="4019592" y="232185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2015</a:t>
            </a:r>
          </a:p>
        </p:txBody>
      </p:sp>
      <p:cxnSp>
        <p:nvCxnSpPr>
          <p:cNvPr id="32" name="Rovná spojovacia šípka 31"/>
          <p:cNvCxnSpPr/>
          <p:nvPr/>
        </p:nvCxnSpPr>
        <p:spPr>
          <a:xfrm flipH="1" flipV="1">
            <a:off x="6012161" y="3481971"/>
            <a:ext cx="1817428" cy="338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BlokTextu 34"/>
          <p:cNvSpPr txBox="1"/>
          <p:nvPr/>
        </p:nvSpPr>
        <p:spPr>
          <a:xfrm>
            <a:off x="7869520" y="382340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775464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A13794-E75A-48E8-8DB2-0C6D6461B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Tracktest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FDB8D4F-08B6-4C28-BBFB-C8F5BD1DD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9144000" cy="466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28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F25BC0-958D-48AF-BDED-0BA6B0AC3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Pointbook - správanie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198E2D5-68EE-4703-B90D-9543CB973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9144000" cy="46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8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98ED13-5901-4CC4-9E86-0FFC06E2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Prečo?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C4F24FB-22D5-4306-AE28-5EDEF71A3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 descr="Image result for big pile of docs">
            <a:extLst>
              <a:ext uri="{FF2B5EF4-FFF2-40B4-BE49-F238E27FC236}">
                <a16:creationId xmlns:a16="http://schemas.microsoft.com/office/drawing/2014/main" id="{118E7AF2-BE8A-45C1-B97F-9BAA1F389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64" y="2022072"/>
            <a:ext cx="7906072" cy="444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421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D05944-0BE2-42A6-90C8-2F9A17DC9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Pointbook - zvýhodnenie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3FF75BF3-7C5B-4739-BD5A-A9EE75779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217" y="2132856"/>
            <a:ext cx="5849166" cy="3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137EB-1A21-4CF4-82C5-C497F5723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Meranie vnútornej motivácie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31C4075-BFF3-47EC-BB01-3F6FDDD30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80" y="1556792"/>
            <a:ext cx="7384639" cy="491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18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244425-FC13-42A4-AB8F-637D466BD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4F701141-152C-4F56-9C1A-743A4FDF59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4889562"/>
              </p:ext>
            </p:extLst>
          </p:nvPr>
        </p:nvGraphicFramePr>
        <p:xfrm>
          <a:off x="360000" y="2057399"/>
          <a:ext cx="8229600" cy="4323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2291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56986-1E96-4618-9883-2F13C135F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Hodnotová orientácia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400750F9-07B2-46B0-A9C2-AC42D9769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67" y="2501852"/>
            <a:ext cx="8096666" cy="185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55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8AD92067-D8FA-4B1C-BEA5-CE2B612B4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9" y="692696"/>
            <a:ext cx="8020462" cy="2076557"/>
          </a:xfrm>
          <a:prstGeom prst="rect">
            <a:avLst/>
          </a:prstGeom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E9B82E53-9D7C-4CE6-8499-3932B9F21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41" y="2769253"/>
            <a:ext cx="8115717" cy="230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53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8AD92067-D8FA-4B1C-BEA5-CE2B612B4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9" y="692696"/>
            <a:ext cx="8020462" cy="2076557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CB91FA73-1ACF-4F35-AA7D-FBA4E69E4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65" y="2852936"/>
            <a:ext cx="8172870" cy="234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25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E9B82E53-9D7C-4CE6-8499-3932B9F21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41" y="3428088"/>
            <a:ext cx="8115717" cy="2305168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32D94E4C-DEE2-4EA0-AE5B-DE3CFE307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64" y="1118400"/>
            <a:ext cx="8172870" cy="234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5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EF6524-C0AC-4ABE-A72D-4DC845F1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ďalej?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136713-8526-420E-BF50-49836C248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Príležitosť pre spoluprácu s inými partnermi?</a:t>
            </a:r>
          </a:p>
          <a:p>
            <a:pPr lvl="1"/>
            <a:r>
              <a:rPr lang="sk-SK" dirty="0"/>
              <a:t>Komerčnými</a:t>
            </a:r>
          </a:p>
          <a:p>
            <a:pPr lvl="1"/>
            <a:r>
              <a:rPr lang="sk-SK" dirty="0"/>
              <a:t>NGO</a:t>
            </a:r>
          </a:p>
          <a:p>
            <a:pPr lvl="1"/>
            <a:r>
              <a:rPr lang="sk-SK" dirty="0"/>
              <a:t>Akademickými</a:t>
            </a:r>
          </a:p>
        </p:txBody>
      </p:sp>
    </p:spTree>
    <p:extLst>
      <p:ext uri="{BB962C8B-B14F-4D97-AF65-F5344CB8AC3E}">
        <p14:creationId xmlns:p14="http://schemas.microsoft.com/office/powerpoint/2010/main" val="2095455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1F3A87-8CF3-477A-B2A6-80711E989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by sa možno dalo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03321C0-B74E-48CE-971C-E572F42B6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Prepojenie externých meraní so školskými IS – teda spolupráca </a:t>
            </a:r>
            <a:r>
              <a:rPr lang="sk-SK" dirty="0" err="1"/>
              <a:t>Exam</a:t>
            </a:r>
            <a:r>
              <a:rPr lang="sk-SK" dirty="0"/>
              <a:t> a aSc</a:t>
            </a:r>
          </a:p>
          <a:p>
            <a:r>
              <a:rPr lang="sk-SK" dirty="0"/>
              <a:t>Navrhnúť a otestovať, čo má zmysel analyzovať</a:t>
            </a:r>
          </a:p>
          <a:p>
            <a:pPr lvl="1"/>
            <a:r>
              <a:rPr lang="sk-SK" dirty="0"/>
              <a:t>Možno PhD práce</a:t>
            </a:r>
          </a:p>
          <a:p>
            <a:r>
              <a:rPr lang="sk-SK" dirty="0"/>
              <a:t>NGO, kde ste?</a:t>
            </a:r>
          </a:p>
        </p:txBody>
      </p:sp>
    </p:spTree>
    <p:extLst>
      <p:ext uri="{BB962C8B-B14F-4D97-AF65-F5344CB8AC3E}">
        <p14:creationId xmlns:p14="http://schemas.microsoft.com/office/powerpoint/2010/main" val="4090744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060848"/>
            <a:ext cx="7772400" cy="201622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sk-SK" b="1" dirty="0"/>
              <a:t>OTÁZKY</a:t>
            </a:r>
            <a:br>
              <a:rPr lang="sk-SK" b="1" dirty="0"/>
            </a:br>
            <a:r>
              <a:rPr lang="sk-SK" dirty="0"/>
              <a:t>a</a:t>
            </a:r>
            <a:br>
              <a:rPr lang="sk-SK" dirty="0"/>
            </a:br>
            <a:r>
              <a:rPr lang="sk-SK" dirty="0"/>
              <a:t>ODPOVEDE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10658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1188AC-EED8-4F0B-9716-73310ECFA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Dve tézy (1)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962659-7B31-4149-B9F6-9C1970B0A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1. téza - na každej škole sa neustále generuje obrovské množstvo (úmerne počtu žiakov)</a:t>
            </a:r>
          </a:p>
          <a:p>
            <a:pPr lvl="1"/>
            <a:r>
              <a:rPr lang="sk-SK" dirty="0"/>
              <a:t>Známky, vymeškané hodiny, kto učí, čo učí, ako učí, kedy učí, písomky</a:t>
            </a:r>
          </a:p>
          <a:p>
            <a:pPr lvl="1"/>
            <a:r>
              <a:rPr lang="sk-SK" dirty="0"/>
              <a:t>Každá interakcia generuje dáta – poznámky a podobne</a:t>
            </a:r>
          </a:p>
          <a:p>
            <a:pPr lvl="1"/>
            <a:r>
              <a:rPr lang="sk-SK" dirty="0"/>
              <a:t>Externé merania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1047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066778-EA6C-4D24-A2FC-CB2E101D3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Dve tézy (2)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7905499-40F2-4D84-BA4C-0FB801D20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2. téza – s týmito dátami takmer nič nerobíme a nevyužívame ich v náš prospech a na skvalitnenie našej práce</a:t>
            </a:r>
          </a:p>
          <a:p>
            <a:pPr lvl="1"/>
            <a:r>
              <a:rPr lang="sk-SK" dirty="0"/>
              <a:t>Dáta sú oddelené, nedokážeme ich prepojiť</a:t>
            </a:r>
          </a:p>
          <a:p>
            <a:pPr lvl="1"/>
            <a:r>
              <a:rPr lang="sk-SK" dirty="0"/>
              <a:t>Nemáme nástroje na ich analýzu</a:t>
            </a:r>
          </a:p>
          <a:p>
            <a:pPr lvl="1"/>
            <a:r>
              <a:rPr lang="sk-SK" dirty="0"/>
              <a:t>Vlastne ani nemáme predstavu, čo s nimi robiť</a:t>
            </a:r>
          </a:p>
        </p:txBody>
      </p:sp>
    </p:spTree>
    <p:extLst>
      <p:ext uri="{BB962C8B-B14F-4D97-AF65-F5344CB8AC3E}">
        <p14:creationId xmlns:p14="http://schemas.microsoft.com/office/powerpoint/2010/main" val="110741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80EEEB-72FB-45F5-84F4-1D5CAAFB3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Dve tézy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23A2AD9-664E-48AF-8E39-B2B9C8BD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1. téza - na každej škole sa neustále generuje obrovské množstvo (úmerne počtu žiakov)</a:t>
            </a:r>
          </a:p>
          <a:p>
            <a:r>
              <a:rPr lang="sk-SK" dirty="0"/>
              <a:t>2. téza – s týmito dátami takmer nič nerobíme a nevyužívame ich v náš prospech a na skvalitnenie našej práce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42770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FF621-0862-438B-89F9-631CA9CD6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ďalej?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626642B-B73B-40D2-B03E-D5D32E66D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Čo robíme ako Narnia?</a:t>
            </a:r>
          </a:p>
          <a:p>
            <a:r>
              <a:rPr lang="sk-SK" dirty="0"/>
              <a:t>Príležitosť pre spoluprácu s inými partnermi?</a:t>
            </a:r>
          </a:p>
          <a:p>
            <a:pPr lvl="1"/>
            <a:r>
              <a:rPr lang="sk-SK" dirty="0"/>
              <a:t>Komerčnými</a:t>
            </a:r>
          </a:p>
          <a:p>
            <a:pPr lvl="1"/>
            <a:r>
              <a:rPr lang="sk-SK" dirty="0"/>
              <a:t>NGO</a:t>
            </a:r>
          </a:p>
          <a:p>
            <a:pPr lvl="1"/>
            <a:r>
              <a:rPr lang="sk-SK" dirty="0"/>
              <a:t>Akademickými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58980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A46009-13A6-4DC6-A729-C7CC6B0C3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Analýzy externých meraní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B54DD45-FB7A-4871-934B-49102EEE7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Robíme aj nerobíme</a:t>
            </a:r>
          </a:p>
          <a:p>
            <a:r>
              <a:rPr lang="sk-SK" dirty="0"/>
              <a:t>Chýba nám prepojenie z výsledkami detí v škole</a:t>
            </a:r>
          </a:p>
          <a:p>
            <a:r>
              <a:rPr lang="sk-SK" dirty="0"/>
              <a:t>Chýba nám možnosť objaviť oblasti, v ktorých deti potenciálne zlyhávajú</a:t>
            </a:r>
          </a:p>
        </p:txBody>
      </p:sp>
    </p:spTree>
    <p:extLst>
      <p:ext uri="{BB962C8B-B14F-4D97-AF65-F5344CB8AC3E}">
        <p14:creationId xmlns:p14="http://schemas.microsoft.com/office/powerpoint/2010/main" val="1877440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Testovanie 5 - MAT</a:t>
            </a:r>
          </a:p>
        </p:txBody>
      </p:sp>
      <p:graphicFrame>
        <p:nvGraphicFramePr>
          <p:cNvPr id="3" name="Graf 2"/>
          <p:cNvGraphicFramePr>
            <a:graphicFrameLocks/>
          </p:cNvGraphicFramePr>
          <p:nvPr>
            <p:extLst/>
          </p:nvPr>
        </p:nvGraphicFramePr>
        <p:xfrm>
          <a:off x="762503" y="2060848"/>
          <a:ext cx="7827097" cy="4036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7222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objekt pre obsah 6">
            <a:extLst>
              <a:ext uri="{FF2B5EF4-FFF2-40B4-BE49-F238E27FC236}">
                <a16:creationId xmlns:a16="http://schemas.microsoft.com/office/drawing/2014/main" id="{A51CC629-A499-4B3A-B223-60FADB1891C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" y="764705"/>
          <a:ext cx="9143999" cy="496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196209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NARNIA">
      <a:dk1>
        <a:srgbClr val="EC7404"/>
      </a:dk1>
      <a:lt1>
        <a:sysClr val="window" lastClr="FFFFFF"/>
      </a:lt1>
      <a:dk2>
        <a:srgbClr val="EC7404"/>
      </a:dk2>
      <a:lt2>
        <a:srgbClr val="FFFFFF"/>
      </a:lt2>
      <a:accent1>
        <a:srgbClr val="89B03C"/>
      </a:accent1>
      <a:accent2>
        <a:srgbClr val="5BA1D4"/>
      </a:accent2>
      <a:accent3>
        <a:srgbClr val="DF4443"/>
      </a:accent3>
      <a:accent4>
        <a:srgbClr val="DEAA2A"/>
      </a:accent4>
      <a:accent5>
        <a:srgbClr val="698AA2"/>
      </a:accent5>
      <a:accent6>
        <a:srgbClr val="FAC08F"/>
      </a:accent6>
      <a:hlink>
        <a:srgbClr val="C3D69B"/>
      </a:hlink>
      <a:folHlink>
        <a:srgbClr val="8DB3E2"/>
      </a:folHlink>
    </a:clrScheme>
    <a:fontScheme name="NARNIA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5941</TotalTime>
  <Words>324</Words>
  <Application>Microsoft Office PowerPoint</Application>
  <PresentationFormat>Prezentácia na obrazovke (4:3)</PresentationFormat>
  <Paragraphs>64</Paragraphs>
  <Slides>29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35" baseType="lpstr">
      <vt:lpstr>Open Sans Bold</vt:lpstr>
      <vt:lpstr>Calibri</vt:lpstr>
      <vt:lpstr>Open Sans Semibold</vt:lpstr>
      <vt:lpstr>Open Sans</vt:lpstr>
      <vt:lpstr>Arial</vt:lpstr>
      <vt:lpstr>Motív Office</vt:lpstr>
      <vt:lpstr>Prezentácia programu PowerPoint</vt:lpstr>
      <vt:lpstr>Prečo?</vt:lpstr>
      <vt:lpstr>Dve tézy (1)</vt:lpstr>
      <vt:lpstr>Dve tézy (2)</vt:lpstr>
      <vt:lpstr>Dve tézy</vt:lpstr>
      <vt:lpstr>Ako ďalej?</vt:lpstr>
      <vt:lpstr>Analýzy externých meraní</vt:lpstr>
      <vt:lpstr>Testovanie 5 - MAT</vt:lpstr>
      <vt:lpstr>Prezentácia programu PowerPoint</vt:lpstr>
      <vt:lpstr>Prezentácia programu PowerPoint</vt:lpstr>
      <vt:lpstr>Najúspešnejšie položky</vt:lpstr>
      <vt:lpstr>Najmenej úspešné položky</vt:lpstr>
      <vt:lpstr>Testovanie 5 - SJL</vt:lpstr>
      <vt:lpstr>Prezentácia programu PowerPoint</vt:lpstr>
      <vt:lpstr>Najúspešnejšie položky</vt:lpstr>
      <vt:lpstr>Najmenej úspešné položky </vt:lpstr>
      <vt:lpstr>Druhý stupeň – Komparo / Matematika</vt:lpstr>
      <vt:lpstr>Tracktest</vt:lpstr>
      <vt:lpstr>Pointbook - správanie</vt:lpstr>
      <vt:lpstr>Pointbook - zvýhodnenie</vt:lpstr>
      <vt:lpstr>Meranie vnútornej motivácie</vt:lpstr>
      <vt:lpstr>Prezentácia programu PowerPoint</vt:lpstr>
      <vt:lpstr>Hodnotová orientácia</vt:lpstr>
      <vt:lpstr>Prezentácia programu PowerPoint</vt:lpstr>
      <vt:lpstr>Prezentácia programu PowerPoint</vt:lpstr>
      <vt:lpstr>Prezentácia programu PowerPoint</vt:lpstr>
      <vt:lpstr>Ako ďalej?</vt:lpstr>
      <vt:lpstr>Čo by sa možno dalo</vt:lpstr>
      <vt:lpstr>OTÁZKY a ODPOVEDE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work</dc:creator>
  <cp:lastModifiedBy>Roman Baranovič</cp:lastModifiedBy>
  <cp:revision>105</cp:revision>
  <cp:lastPrinted>2015-05-28T18:39:58Z</cp:lastPrinted>
  <dcterms:created xsi:type="dcterms:W3CDTF">2015-05-26T18:09:54Z</dcterms:created>
  <dcterms:modified xsi:type="dcterms:W3CDTF">2018-11-08T08:55:49Z</dcterms:modified>
</cp:coreProperties>
</file>