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44"/>
  </p:notesMasterIdLst>
  <p:handoutMasterIdLst>
    <p:handoutMasterId r:id="rId45"/>
  </p:handoutMasterIdLst>
  <p:sldIdLst>
    <p:sldId id="256" r:id="rId2"/>
    <p:sldId id="454" r:id="rId3"/>
    <p:sldId id="482" r:id="rId4"/>
    <p:sldId id="483" r:id="rId5"/>
    <p:sldId id="484" r:id="rId6"/>
    <p:sldId id="485" r:id="rId7"/>
    <p:sldId id="486" r:id="rId8"/>
    <p:sldId id="487" r:id="rId9"/>
    <p:sldId id="512" r:id="rId10"/>
    <p:sldId id="523" r:id="rId11"/>
    <p:sldId id="510" r:id="rId12"/>
    <p:sldId id="511" r:id="rId13"/>
    <p:sldId id="508" r:id="rId14"/>
    <p:sldId id="502" r:id="rId15"/>
    <p:sldId id="497" r:id="rId16"/>
    <p:sldId id="503" r:id="rId17"/>
    <p:sldId id="494" r:id="rId18"/>
    <p:sldId id="495" r:id="rId19"/>
    <p:sldId id="496" r:id="rId20"/>
    <p:sldId id="513" r:id="rId21"/>
    <p:sldId id="521" r:id="rId22"/>
    <p:sldId id="522" r:id="rId23"/>
    <p:sldId id="491" r:id="rId24"/>
    <p:sldId id="492" r:id="rId25"/>
    <p:sldId id="493" r:id="rId26"/>
    <p:sldId id="501" r:id="rId27"/>
    <p:sldId id="498" r:id="rId28"/>
    <p:sldId id="490" r:id="rId29"/>
    <p:sldId id="509" r:id="rId30"/>
    <p:sldId id="499" r:id="rId31"/>
    <p:sldId id="506" r:id="rId32"/>
    <p:sldId id="507" r:id="rId33"/>
    <p:sldId id="451" r:id="rId34"/>
    <p:sldId id="460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481" r:id="rId43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86444" autoAdjust="0"/>
  </p:normalViewPr>
  <p:slideViewPr>
    <p:cSldViewPr>
      <p:cViewPr varScale="1">
        <p:scale>
          <a:sx n="104" d="100"/>
          <a:sy n="104" d="100"/>
        </p:scale>
        <p:origin x="1404" y="72"/>
      </p:cViewPr>
      <p:guideLst/>
    </p:cSldViewPr>
  </p:slideViewPr>
  <p:outlineViewPr>
    <p:cViewPr>
      <p:scale>
        <a:sx n="33" d="100"/>
        <a:sy n="33" d="100"/>
      </p:scale>
      <p:origin x="0" y="-15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5874"/>
    </p:cViewPr>
  </p:sorterViewPr>
  <p:notesViewPr>
    <p:cSldViewPr>
      <p:cViewPr varScale="1">
        <p:scale>
          <a:sx n="84" d="100"/>
          <a:sy n="84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12.11.2018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52" y="1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12.11.2018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1038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92" y="4803935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52" y="9480782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16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155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349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56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27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094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737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4816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666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21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57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2121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767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248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997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129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986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732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001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849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289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240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5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1269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484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268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2392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8750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0973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481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807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13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253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8281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350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69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2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661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500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243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1038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01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5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2B18-2609-4B6A-9255-632D48487D83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278-FBD3-4E64-8FA4-5682B01E1491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9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7" y="108146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DE3-0708-4509-B5CD-7522336B4A5D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22" y="2435961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2" y="2286003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0ECA-8384-475F-BD9F-8D8490CF59D5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2244-E1E1-4267-8E2B-3C731B711310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9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61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2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495F-D25E-43F6-B36F-D1AFA5C7030A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779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825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BE3-BA38-4E0C-B949-277B247AF32C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1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1463-E232-4F77-887C-B6E07D942421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3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7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56E0-AFE8-4964-8A2E-0B3BBB75BB9A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51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7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7" y="275114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69C5-4CD6-4F95-9FC3-ADF67B022066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41B-9570-4583-8BE7-2547E297068F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E632-1102-46D0-A08F-71A30361EF60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9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30" y="44609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45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818-FDB1-494B-B631-89385215D03D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3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3" y="6041373"/>
            <a:ext cx="732659" cy="365125"/>
          </a:xfrm>
        </p:spPr>
        <p:txBody>
          <a:bodyPr/>
          <a:lstStyle/>
          <a:p>
            <a:fld id="{2C9D02CD-F654-4453-9923-443E0C4CDA72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73"/>
            <a:ext cx="2471560" cy="365125"/>
          </a:xfrm>
        </p:spPr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9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7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7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995F24-FAE9-44A7-969B-826D4C0FFD7A}" type="datetime1">
              <a:rPr lang="en-US" smtClean="0"/>
              <a:t>11/12/2018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591589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29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Uzavreté alebo otvorené?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636911"/>
            <a:ext cx="8640960" cy="387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Výhodou otvorených otázok je...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Nevýhodou otvorených otázok je</a:t>
            </a:r>
            <a:r>
              <a:rPr lang="sk-SK" sz="3200" dirty="0" smtClean="0">
                <a:solidFill>
                  <a:schemeClr val="bg1"/>
                </a:solidFill>
              </a:rPr>
              <a:t>...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Výhodou uzavretých otázok </a:t>
            </a:r>
            <a:r>
              <a:rPr lang="sk-SK" sz="3200" dirty="0">
                <a:solidFill>
                  <a:schemeClr val="bg1"/>
                </a:solidFill>
              </a:rPr>
              <a:t>je</a:t>
            </a:r>
            <a:r>
              <a:rPr lang="sk-SK" sz="3200" dirty="0" smtClean="0">
                <a:solidFill>
                  <a:schemeClr val="bg1"/>
                </a:solidFill>
              </a:rPr>
              <a:t>...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Nevýhodou uzavretých </a:t>
            </a:r>
            <a:r>
              <a:rPr lang="sk-SK" sz="3200" dirty="0">
                <a:solidFill>
                  <a:schemeClr val="bg1"/>
                </a:solidFill>
              </a:rPr>
              <a:t>otázok je...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Ako vnímajú učitelia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otvorené a uzavreté otázky?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10</a:t>
            </a:fld>
            <a:r>
              <a:rPr lang="sk-SK" sz="1600" dirty="0" smtClean="0"/>
              <a:t>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82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Považujú ich za prirodzenejšie.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Majú pocit, že nimi testujeme vedomosti žiakov lepšie ako uzavretými otázkami.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Neuvedomujú si, že v istých situáciách je nevýhodné / nemožné použiť </a:t>
            </a:r>
            <a:r>
              <a:rPr lang="sk-SK" sz="3200" dirty="0" err="1" smtClean="0">
                <a:solidFill>
                  <a:schemeClr val="bg1"/>
                </a:solidFill>
              </a:rPr>
              <a:t>otv</a:t>
            </a:r>
            <a:r>
              <a:rPr lang="sk-SK" sz="3200" dirty="0" smtClean="0">
                <a:solidFill>
                  <a:schemeClr val="bg1"/>
                </a:solidFill>
              </a:rPr>
              <a:t>. otázky.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Neuvedomujú si problémy spojené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s otvorenými otvorených otázok.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Ako vnímajú učitelia OTVORENÉ otázky?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11</a:t>
            </a:fld>
            <a:r>
              <a:rPr lang="sk-SK" sz="1600" dirty="0" smtClean="0"/>
              <a:t>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1019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Považujú ich za neprirodzené, umelé.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Majú pocit, že nimi testujeme vedomosti žiakov horšie ako otvorenými otázkami.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Neuvedomujú si, že v niektorých situáciách je </a:t>
            </a:r>
            <a:r>
              <a:rPr lang="sk-SK" sz="3200" dirty="0">
                <a:solidFill>
                  <a:schemeClr val="bg1"/>
                </a:solidFill>
              </a:rPr>
              <a:t>výhodné </a:t>
            </a:r>
            <a:r>
              <a:rPr lang="sk-SK" sz="3200" dirty="0" smtClean="0">
                <a:solidFill>
                  <a:schemeClr val="bg1"/>
                </a:solidFill>
              </a:rPr>
              <a:t>/ nutné použiť uzavreté otázky.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Pripisujú im problémy, ktoré v skutočnosti neexistujú, alebo ak áno, iba v malej miere.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Ako vnímajú učitelia UZAVRETÉ otázky?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12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8223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13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Prečo teda vôbec používať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aj uzavreté otázky?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14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Hodnotenie uzavretých otázok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je </a:t>
            </a:r>
            <a:r>
              <a:rPr lang="sk-SK" sz="3600" dirty="0">
                <a:solidFill>
                  <a:schemeClr val="bg1"/>
                </a:solidFill>
              </a:rPr>
              <a:t>mnohonásobne </a:t>
            </a:r>
            <a:r>
              <a:rPr lang="sk-SK" sz="3600" dirty="0" smtClean="0">
                <a:solidFill>
                  <a:schemeClr val="bg1"/>
                </a:solidFill>
              </a:rPr>
              <a:t>efektívnejšie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(rýchlejšie a lacnejšie).</a:t>
            </a: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lkulácia nákladov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7961" r="17714" b="11108"/>
          <a:stretch/>
        </p:blipFill>
        <p:spPr>
          <a:xfrm>
            <a:off x="251520" y="404664"/>
            <a:ext cx="8708372" cy="4176464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15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828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16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Hodnotenie uzavretých otázok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je výrazne </a:t>
            </a:r>
            <a:r>
              <a:rPr lang="sk-SK" sz="3600" dirty="0" err="1" smtClean="0">
                <a:solidFill>
                  <a:schemeClr val="bg1"/>
                </a:solidFill>
              </a:rPr>
              <a:t>reliabilnejšie</a:t>
            </a:r>
            <a:r>
              <a:rPr lang="sk-SK" sz="3600" dirty="0" smtClean="0">
                <a:solidFill>
                  <a:schemeClr val="bg1"/>
                </a:solidFill>
              </a:rPr>
              <a:t/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(spoľahlivejšie).</a:t>
            </a: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KKV 2013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3701" r="13776" b="9811"/>
          <a:stretch/>
        </p:blipFill>
        <p:spPr>
          <a:xfrm>
            <a:off x="251520" y="332656"/>
            <a:ext cx="8719070" cy="5472608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17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2810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KKV 2013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403" r="14563" b="7219"/>
          <a:stretch/>
        </p:blipFill>
        <p:spPr>
          <a:xfrm>
            <a:off x="251520" y="332656"/>
            <a:ext cx="8640960" cy="57606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18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3064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KKV 2013.pdf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2404" r="13776" b="8515"/>
          <a:stretch/>
        </p:blipFill>
        <p:spPr>
          <a:xfrm>
            <a:off x="323528" y="476672"/>
            <a:ext cx="8544162" cy="5544616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19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46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0000"/>
                </a:solidFill>
              </a:rPr>
              <a:t>Otvorené otázky </a:t>
            </a:r>
            <a:r>
              <a:rPr lang="sk-SK" sz="3200" dirty="0">
                <a:solidFill>
                  <a:schemeClr val="bg1"/>
                </a:solidFill>
              </a:rPr>
              <a:t>sú také, pri ktorých žiak </a:t>
            </a:r>
            <a:r>
              <a:rPr lang="sk-SK" sz="3200" dirty="0" smtClean="0">
                <a:solidFill>
                  <a:schemeClr val="bg1"/>
                </a:solidFill>
              </a:rPr>
              <a:t>odpovedá </a:t>
            </a:r>
            <a:r>
              <a:rPr lang="sk-SK" sz="3200" dirty="0">
                <a:solidFill>
                  <a:schemeClr val="bg1"/>
                </a:solidFill>
              </a:rPr>
              <a:t>vlastnými </a:t>
            </a:r>
            <a:r>
              <a:rPr lang="sk-SK" sz="3200" dirty="0" smtClean="0">
                <a:solidFill>
                  <a:schemeClr val="bg1"/>
                </a:solidFill>
              </a:rPr>
              <a:t>slovami.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0000"/>
                </a:solidFill>
              </a:rPr>
              <a:t>Uzavreté (nie zatvorené!) otázky </a:t>
            </a:r>
            <a:r>
              <a:rPr lang="sk-SK" sz="3200" dirty="0" smtClean="0">
                <a:solidFill>
                  <a:schemeClr val="bg1"/>
                </a:solidFill>
              </a:rPr>
              <a:t>sú také, pri ktorých žiak netvorí odpoveď vlastný-mi slovami. Buď ju vyberá spomedzi po-</a:t>
            </a:r>
            <a:r>
              <a:rPr lang="sk-SK" sz="3200" dirty="0" err="1" smtClean="0">
                <a:solidFill>
                  <a:schemeClr val="bg1"/>
                </a:solidFill>
              </a:rPr>
              <a:t>núknutých</a:t>
            </a:r>
            <a:r>
              <a:rPr lang="sk-SK" sz="3200" dirty="0" smtClean="0">
                <a:solidFill>
                  <a:schemeClr val="bg1"/>
                </a:solidFill>
              </a:rPr>
              <a:t> možností, alebo priraďuje či usporadúva nejaké pojmy či objekty.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Základné pojmy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2061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2970" y="2492896"/>
            <a:ext cx="8892480" cy="387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8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Kto je autorom divadelnej hry </a:t>
            </a:r>
            <a:r>
              <a:rPr lang="sk-SK" sz="3200" dirty="0" err="1" smtClean="0">
                <a:solidFill>
                  <a:schemeClr val="bg1"/>
                </a:solidFill>
              </a:rPr>
              <a:t>Rómeo</a:t>
            </a:r>
            <a:r>
              <a:rPr lang="sk-SK" sz="3200" dirty="0" smtClean="0">
                <a:solidFill>
                  <a:schemeClr val="bg1"/>
                </a:solidFill>
              </a:rPr>
              <a:t> a Júlia?</a:t>
            </a:r>
          </a:p>
          <a:p>
            <a:pPr>
              <a:spcAft>
                <a:spcPts val="1800"/>
              </a:spcAft>
            </a:pPr>
            <a:r>
              <a:rPr lang="sk-SK" sz="3200" dirty="0" smtClean="0">
                <a:solidFill>
                  <a:srgbClr val="FF0000"/>
                </a:solidFill>
              </a:rPr>
              <a:t>William Shakespeare</a:t>
            </a:r>
            <a:endParaRPr lang="sk-SK" sz="3200" dirty="0" smtClean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sk-SK" sz="3200" dirty="0" smtClean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Ako hodnotiť odpoveď </a:t>
            </a:r>
            <a:r>
              <a:rPr lang="sk-SK" sz="3200" dirty="0" err="1" smtClean="0">
                <a:solidFill>
                  <a:schemeClr val="bg1"/>
                </a:solidFill>
              </a:rPr>
              <a:t>Wiliam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err="1" smtClean="0">
                <a:solidFill>
                  <a:schemeClr val="bg1"/>
                </a:solidFill>
              </a:rPr>
              <a:t>Shekespeare</a:t>
            </a:r>
            <a:r>
              <a:rPr lang="sk-SK" sz="3200" dirty="0" smtClean="0">
                <a:solidFill>
                  <a:schemeClr val="bg1"/>
                </a:solidFill>
              </a:rPr>
              <a:t>?</a:t>
            </a:r>
          </a:p>
          <a:p>
            <a:pPr marL="457189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Rozdielne názory na závažnosť chýb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20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0529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8" y="332656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/>
              <a:t>Susedia Slovenska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8" y="3717032"/>
            <a:ext cx="8570372" cy="180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sk-SK" sz="3200" dirty="0" smtClean="0">
                <a:solidFill>
                  <a:schemeClr val="bg1"/>
                </a:solidFill>
              </a:rPr>
              <a:t>V </a:t>
            </a:r>
            <a:r>
              <a:rPr lang="sk-SK" sz="3200" dirty="0">
                <a:solidFill>
                  <a:schemeClr val="bg1"/>
                </a:solidFill>
              </a:rPr>
              <a:t>teste z prírodovedy mali štvrtáci </a:t>
            </a:r>
            <a:r>
              <a:rPr lang="sk-SK" sz="3200" dirty="0" smtClean="0">
                <a:solidFill>
                  <a:schemeClr val="bg1"/>
                </a:solidFill>
              </a:rPr>
              <a:t>takúto </a:t>
            </a:r>
            <a:r>
              <a:rPr lang="sk-SK" sz="3200" dirty="0">
                <a:solidFill>
                  <a:schemeClr val="bg1"/>
                </a:solidFill>
              </a:rPr>
              <a:t>otázku: </a:t>
            </a:r>
            <a:r>
              <a:rPr lang="sk-SK" sz="3200" b="1" dirty="0">
                <a:solidFill>
                  <a:schemeClr val="bg1"/>
                </a:solidFill>
              </a:rPr>
              <a:t>Vymenuj štáty, s ktorými susedí </a:t>
            </a:r>
            <a:r>
              <a:rPr lang="sk-SK" sz="3200" b="1" dirty="0" smtClean="0">
                <a:solidFill>
                  <a:schemeClr val="bg1"/>
                </a:solidFill>
              </a:rPr>
              <a:t>Slovenská republika.</a:t>
            </a:r>
          </a:p>
        </p:txBody>
      </p:sp>
      <p:pic>
        <p:nvPicPr>
          <p:cNvPr id="1026" name="Picture 2" descr="http://www.ourcomnews.com/slovakia/images/maps/slovakia_map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291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21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455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28" y="404664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600" dirty="0" smtClean="0"/>
              <a:t>Ako by ste ohodnotili tieto odpovede?</a:t>
            </a:r>
            <a:endParaRPr lang="sk-SK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772816"/>
            <a:ext cx="8424936" cy="4437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Poľsko, Ukrajina, Maďarsko, Rakúsko, </a:t>
            </a:r>
            <a:r>
              <a:rPr lang="sk-SK" sz="3200" dirty="0" smtClean="0">
                <a:solidFill>
                  <a:schemeClr val="bg1"/>
                </a:solidFill>
              </a:rPr>
              <a:t/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Chorvátsko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smtClean="0">
                <a:solidFill>
                  <a:schemeClr val="bg1"/>
                </a:solidFill>
              </a:rPr>
              <a:t>Česko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Poľsko</a:t>
            </a:r>
            <a:r>
              <a:rPr lang="sk-SK" sz="3200" dirty="0">
                <a:solidFill>
                  <a:schemeClr val="bg1"/>
                </a:solidFill>
              </a:rPr>
              <a:t>, Rusko, Maďarsko, Rakúsko, Čechy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Poľsko</a:t>
            </a:r>
            <a:r>
              <a:rPr lang="sk-SK" sz="3200" dirty="0">
                <a:solidFill>
                  <a:schemeClr val="bg1"/>
                </a:solidFill>
              </a:rPr>
              <a:t>, Ukrajina, Maďarsko, Morava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Poliaci</a:t>
            </a:r>
            <a:r>
              <a:rPr lang="sk-SK" sz="3200" dirty="0">
                <a:solidFill>
                  <a:schemeClr val="bg1"/>
                </a:solidFill>
              </a:rPr>
              <a:t>, Ukrajinci, Maďari, Rakúšania, </a:t>
            </a:r>
            <a:r>
              <a:rPr lang="sk-SK" sz="3200" dirty="0" smtClean="0">
                <a:solidFill>
                  <a:schemeClr val="bg1"/>
                </a:solidFill>
              </a:rPr>
              <a:t>Česi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</a:rPr>
              <a:t>Polsko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err="1">
                <a:solidFill>
                  <a:schemeClr val="bg1"/>
                </a:solidFill>
              </a:rPr>
              <a:t>Ukraina</a:t>
            </a:r>
            <a:r>
              <a:rPr lang="sk-SK" sz="3200" dirty="0">
                <a:solidFill>
                  <a:schemeClr val="bg1"/>
                </a:solidFill>
              </a:rPr>
              <a:t>, </a:t>
            </a:r>
            <a:r>
              <a:rPr lang="sk-SK" sz="3200" dirty="0" smtClean="0">
                <a:solidFill>
                  <a:schemeClr val="bg1"/>
                </a:solidFill>
              </a:rPr>
              <a:t>Maďarsko, </a:t>
            </a:r>
            <a:r>
              <a:rPr lang="sk-SK" sz="3200" dirty="0" err="1" smtClean="0">
                <a:solidFill>
                  <a:schemeClr val="bg1"/>
                </a:solidFill>
              </a:rPr>
              <a:t>Rakúzko</a:t>
            </a:r>
            <a:r>
              <a:rPr lang="sk-SK" sz="3200" dirty="0" smtClean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Češsko</a:t>
            </a: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22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827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48837"/>
              </p:ext>
            </p:extLst>
          </p:nvPr>
        </p:nvGraphicFramePr>
        <p:xfrm>
          <a:off x="251520" y="476672"/>
          <a:ext cx="8649604" cy="575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801"/>
                <a:gridCol w="4651888"/>
                <a:gridCol w="2640915"/>
              </a:tblGrid>
              <a:tr h="136770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b="1" u="none" strike="noStrike" dirty="0">
                          <a:effectLst/>
                        </a:rPr>
                        <a:t>Úloha</a:t>
                      </a:r>
                      <a:endParaRPr lang="sk-SK" sz="23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b="1" u="none" strike="noStrike" dirty="0">
                          <a:effectLst/>
                        </a:rPr>
                        <a:t>Počet </a:t>
                      </a:r>
                      <a:r>
                        <a:rPr lang="sk-SK" sz="2300" b="1" u="none" strike="noStrike" dirty="0" smtClean="0">
                          <a:effectLst/>
                        </a:rPr>
                        <a:t>hodnotených</a:t>
                      </a:r>
                      <a:br>
                        <a:rPr lang="sk-SK" sz="2300" b="1" u="none" strike="noStrike" dirty="0" smtClean="0">
                          <a:effectLst/>
                        </a:rPr>
                      </a:br>
                      <a:r>
                        <a:rPr lang="sk-SK" sz="2300" b="1" u="none" strike="noStrike" dirty="0" smtClean="0">
                          <a:effectLst/>
                        </a:rPr>
                        <a:t>žiackych </a:t>
                      </a:r>
                      <a:r>
                        <a:rPr lang="sk-SK" sz="2300" b="1" u="none" strike="noStrike" dirty="0">
                          <a:effectLst/>
                        </a:rPr>
                        <a:t>riešení</a:t>
                      </a:r>
                      <a:endParaRPr lang="sk-SK" sz="23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b="1" u="none" strike="noStrike" dirty="0">
                          <a:effectLst/>
                        </a:rPr>
                        <a:t>Počet </a:t>
                      </a:r>
                      <a:r>
                        <a:rPr lang="sk-SK" sz="2300" b="1" u="none" strike="noStrike" dirty="0" smtClean="0">
                          <a:effectLst/>
                        </a:rPr>
                        <a:t>kontrolovaných </a:t>
                      </a:r>
                      <a:r>
                        <a:rPr lang="sk-SK" sz="2300" b="1" u="none" strike="noStrike" dirty="0">
                          <a:effectLst/>
                        </a:rPr>
                        <a:t>hodnotení</a:t>
                      </a:r>
                      <a:endParaRPr lang="sk-SK" sz="23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1A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4 949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1B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1 710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2A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5 467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2B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1 144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3A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2 495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60934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u="none" strike="noStrike">
                          <a:effectLst/>
                        </a:rPr>
                        <a:t>3B</a:t>
                      </a:r>
                      <a:endParaRPr lang="sk-SK" sz="23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u="none" strike="noStrike" dirty="0">
                          <a:effectLst/>
                        </a:rPr>
                        <a:t>4 227</a:t>
                      </a:r>
                      <a:endParaRPr lang="sk-SK" sz="27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u="none" strike="noStrike">
                          <a:effectLst/>
                        </a:rPr>
                        <a:t>660</a:t>
                      </a:r>
                      <a:endParaRPr lang="sk-SK" sz="27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  <a:tr h="72685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300" b="1" u="none" strike="noStrike" dirty="0">
                          <a:effectLst/>
                        </a:rPr>
                        <a:t>Spolu</a:t>
                      </a:r>
                      <a:endParaRPr lang="sk-SK" sz="23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lvl="2" algn="ctr" fontAlgn="ctr"/>
                      <a:r>
                        <a:rPr lang="sk-SK" sz="2700" b="1" u="none" strike="noStrike" dirty="0">
                          <a:effectLst/>
                        </a:rPr>
                        <a:t>19 992</a:t>
                      </a:r>
                      <a:endParaRPr lang="sk-SK" sz="27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700" b="1" u="none" strike="noStrike" dirty="0">
                          <a:effectLst/>
                        </a:rPr>
                        <a:t>3 960 (19,8 %)</a:t>
                      </a:r>
                      <a:endParaRPr lang="sk-SK" sz="27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8171" marR="18171" marT="18171" marB="0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23</a:t>
            </a:fld>
            <a:r>
              <a:rPr lang="sk-SK" sz="1600" dirty="0" smtClean="0"/>
              <a:t>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0723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28594"/>
              </p:ext>
            </p:extLst>
          </p:nvPr>
        </p:nvGraphicFramePr>
        <p:xfrm>
          <a:off x="107504" y="404664"/>
          <a:ext cx="8848048" cy="4452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138"/>
                <a:gridCol w="3576474"/>
                <a:gridCol w="2030394"/>
                <a:gridCol w="2198042"/>
              </a:tblGrid>
              <a:tr h="117353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Úloha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Riešenia, v ktorých </a:t>
                      </a:r>
                      <a:r>
                        <a:rPr lang="sk-SK" sz="1800" b="1" u="none" strike="noStrike" dirty="0" smtClean="0">
                          <a:effectLst/>
                        </a:rPr>
                        <a:t>sa</a:t>
                      </a:r>
                      <a:br>
                        <a:rPr lang="sk-SK" sz="1800" b="1" u="none" strike="noStrike" dirty="0" smtClean="0">
                          <a:effectLst/>
                        </a:rPr>
                      </a:br>
                      <a:r>
                        <a:rPr lang="sk-SK" sz="1800" b="1" u="none" strike="noStrike" dirty="0" smtClean="0">
                          <a:effectLst/>
                        </a:rPr>
                        <a:t>učiteľ </a:t>
                      </a:r>
                      <a:r>
                        <a:rPr lang="sk-SK" sz="1800" b="1" u="none" strike="noStrike" dirty="0">
                          <a:effectLst/>
                        </a:rPr>
                        <a:t>a </a:t>
                      </a:r>
                      <a:r>
                        <a:rPr lang="sk-SK" sz="1800" b="1" u="none" strike="noStrike" dirty="0" smtClean="0">
                          <a:effectLst/>
                        </a:rPr>
                        <a:t>kontrolór nezhodli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Prípady, kedy učiteľ dal viac </a:t>
                      </a:r>
                      <a:r>
                        <a:rPr lang="sk-SK" sz="1800" b="1" u="none" strike="noStrike" dirty="0" smtClean="0">
                          <a:effectLst/>
                        </a:rPr>
                        <a:t>bodov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Prípady, kedy </a:t>
                      </a:r>
                      <a:r>
                        <a:rPr lang="sk-SK" sz="1800" b="1" u="none" strike="noStrike" dirty="0" smtClean="0">
                          <a:effectLst/>
                        </a:rPr>
                        <a:t>učiteľ</a:t>
                      </a:r>
                      <a:br>
                        <a:rPr lang="sk-SK" sz="1800" b="1" u="none" strike="noStrike" dirty="0" smtClean="0">
                          <a:effectLst/>
                        </a:rPr>
                      </a:br>
                      <a:r>
                        <a:rPr lang="sk-SK" sz="1800" b="1" u="none" strike="noStrike" dirty="0" smtClean="0">
                          <a:effectLst/>
                        </a:rPr>
                        <a:t>dal </a:t>
                      </a:r>
                      <a:r>
                        <a:rPr lang="sk-SK" sz="1800" b="1" u="none" strike="noStrike" dirty="0">
                          <a:effectLst/>
                        </a:rPr>
                        <a:t>menej </a:t>
                      </a:r>
                      <a:r>
                        <a:rPr lang="sk-SK" sz="1800" b="1" u="none" strike="noStrike" dirty="0" smtClean="0">
                          <a:effectLst/>
                        </a:rPr>
                        <a:t>bodov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1A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100 (15,2 %)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39 (39 %)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61 (61 %)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>
                          <a:effectLst/>
                        </a:rPr>
                        <a:t>1B</a:t>
                      </a:r>
                      <a:endParaRPr lang="sk-SK" sz="18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122 (18,5 %)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66 (54,1 %)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56 (45,9 %)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2A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175 (26,5 %)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92 (52,6 %)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83 (47,4 %)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2B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192 (29,1 %)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120 (62,5 %)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72 (37,5 %)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3A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166 (25,2 %)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64 (38,6 %)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102 (61,4 %)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3B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235 (35,6 %)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90 (38,3 %)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u="none" strike="noStrike">
                          <a:effectLst/>
                        </a:rPr>
                        <a:t>145 (61,7 %)</a:t>
                      </a:r>
                      <a:endParaRPr lang="sk-SK" sz="21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  <a:tr h="46848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800" b="1" u="none" strike="noStrike" dirty="0">
                          <a:effectLst/>
                        </a:rPr>
                        <a:t>Spolu</a:t>
                      </a:r>
                      <a:endParaRPr lang="sk-SK" sz="18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b="1" u="none" strike="noStrike" dirty="0">
                          <a:effectLst/>
                        </a:rPr>
                        <a:t>990 (25 %)</a:t>
                      </a:r>
                      <a:endParaRPr lang="sk-SK" sz="21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b="1" u="none" strike="noStrike" dirty="0">
                          <a:effectLst/>
                        </a:rPr>
                        <a:t>471 (47,6 %)</a:t>
                      </a:r>
                      <a:endParaRPr lang="sk-SK" sz="21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100" b="1" u="none" strike="noStrike" dirty="0">
                          <a:effectLst/>
                        </a:rPr>
                        <a:t>519 (52,4 %)</a:t>
                      </a:r>
                      <a:endParaRPr lang="sk-SK" sz="21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3971" marR="13971" marT="13971" marB="0" anchor="ctr"/>
                </a:tc>
              </a:tr>
            </a:tbl>
          </a:graphicData>
        </a:graphic>
      </p:graphicFrame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24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9638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55572"/>
              </p:ext>
            </p:extLst>
          </p:nvPr>
        </p:nvGraphicFramePr>
        <p:xfrm>
          <a:off x="323528" y="404664"/>
          <a:ext cx="8496944" cy="4782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853"/>
                <a:gridCol w="4569786"/>
                <a:gridCol w="2594305"/>
              </a:tblGrid>
              <a:tr h="72586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Úloha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Najväčší zistený rozdiel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Priemerný </a:t>
                      </a:r>
                      <a:r>
                        <a:rPr lang="sk-SK" sz="2200" b="1" u="none" strike="noStrike" dirty="0" smtClean="0">
                          <a:effectLst/>
                        </a:rPr>
                        <a:t>rozdiel</a:t>
                      </a:r>
                      <a:br>
                        <a:rPr lang="sk-SK" sz="2200" b="1" u="none" strike="noStrike" dirty="0" smtClean="0">
                          <a:effectLst/>
                        </a:rPr>
                      </a:br>
                      <a:r>
                        <a:rPr lang="sk-SK" sz="2200" b="1" u="none" strike="noStrike" dirty="0" smtClean="0">
                          <a:effectLst/>
                        </a:rPr>
                        <a:t>v </a:t>
                      </a:r>
                      <a:r>
                        <a:rPr lang="sk-SK" sz="2200" b="1" u="none" strike="noStrike" dirty="0">
                          <a:effectLst/>
                        </a:rPr>
                        <a:t>hodnotení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1A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500" u="none" strike="noStrike">
                          <a:effectLst/>
                        </a:rPr>
                        <a:t>Učiteľ dal o 4 body menej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>
                          <a:effectLst/>
                        </a:rPr>
                        <a:t>1,31 b.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>
                          <a:effectLst/>
                        </a:rPr>
                        <a:t>1B</a:t>
                      </a:r>
                      <a:endParaRPr lang="sk-SK" sz="2200" b="1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500" u="none" strike="noStrike">
                          <a:effectLst/>
                        </a:rPr>
                        <a:t>Učiteľ dal o 7 bodov viac</a:t>
                      </a:r>
                      <a:endParaRPr lang="it-IT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>
                          <a:effectLst/>
                        </a:rPr>
                        <a:t>1,43 b.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2A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500" u="none" strike="noStrike">
                          <a:effectLst/>
                        </a:rPr>
                        <a:t>Učiteľ dal o 3 body viac</a:t>
                      </a:r>
                      <a:endParaRPr lang="it-IT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>
                          <a:effectLst/>
                        </a:rPr>
                        <a:t>1,07 b.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2B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500" u="none" strike="noStrike">
                          <a:effectLst/>
                        </a:rPr>
                        <a:t>Učiteľ dal o 5 bodov viac</a:t>
                      </a:r>
                      <a:endParaRPr lang="it-IT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 dirty="0">
                          <a:effectLst/>
                        </a:rPr>
                        <a:t>1,25 b.</a:t>
                      </a:r>
                      <a:endParaRPr lang="sk-SK" sz="2500" b="0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3A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500" u="none" strike="noStrike">
                          <a:effectLst/>
                        </a:rPr>
                        <a:t>Učiteľ dal o 6 bodov menej</a:t>
                      </a:r>
                      <a:endParaRPr lang="it-IT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>
                          <a:effectLst/>
                        </a:rPr>
                        <a:t>1,35 b.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3B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2500" u="none" strike="noStrike">
                          <a:effectLst/>
                        </a:rPr>
                        <a:t>Učiteľ dal o 4 body viac</a:t>
                      </a:r>
                      <a:endParaRPr lang="it-IT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207389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u="none" strike="noStrike">
                          <a:effectLst/>
                        </a:rPr>
                        <a:t>1,19 b.</a:t>
                      </a:r>
                      <a:endParaRPr lang="sk-SK" sz="25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  <a:tr h="57953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200" b="1" u="none" strike="noStrike" dirty="0">
                          <a:effectLst/>
                        </a:rPr>
                        <a:t>Spolu</a:t>
                      </a:r>
                      <a:endParaRPr lang="sk-SK" sz="2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b="1" u="none" strike="noStrike" dirty="0">
                          <a:effectLst/>
                        </a:rPr>
                        <a:t> </a:t>
                      </a:r>
                      <a:endParaRPr lang="sk-SK" sz="25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500" b="1" u="none" strike="noStrike" dirty="0">
                          <a:effectLst/>
                        </a:rPr>
                        <a:t>1,27 b.</a:t>
                      </a:r>
                      <a:endParaRPr lang="sk-SK" sz="25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17283" marR="17283" marT="17283" marB="0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25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6685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26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Uzavreté otázky znižujú riziko nedorozumenia medzi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autorom otázky a respondentom</a:t>
            </a: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636911"/>
            <a:ext cx="8640960" cy="387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Univerzita Komenského vznikla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___________________________ </a:t>
            </a:r>
          </a:p>
          <a:p>
            <a:pPr marL="457189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Univerzita Komenského vznikla</a:t>
            </a:r>
            <a:br>
              <a:rPr lang="sk-SK" sz="3200" dirty="0">
                <a:solidFill>
                  <a:schemeClr val="bg1"/>
                </a:solidFill>
              </a:rPr>
            </a:br>
            <a:r>
              <a:rPr lang="sk-SK" sz="3200" u="sng" dirty="0">
                <a:solidFill>
                  <a:srgbClr val="FF0000"/>
                </a:solidFill>
              </a:rPr>
              <a:t>v </a:t>
            </a:r>
            <a:r>
              <a:rPr lang="sk-SK" sz="3200" u="sng" dirty="0" smtClean="0">
                <a:solidFill>
                  <a:srgbClr val="FF0000"/>
                </a:solidFill>
              </a:rPr>
              <a:t>roku 1919____________</a:t>
            </a:r>
            <a:endParaRPr lang="sk-SK" sz="3200" u="sng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Univerzita </a:t>
            </a:r>
            <a:r>
              <a:rPr lang="sk-SK" sz="3200" dirty="0">
                <a:solidFill>
                  <a:schemeClr val="bg1"/>
                </a:solidFill>
              </a:rPr>
              <a:t>Komenského vznikla</a:t>
            </a:r>
            <a:br>
              <a:rPr lang="sk-SK" sz="3200" dirty="0">
                <a:solidFill>
                  <a:schemeClr val="bg1"/>
                </a:solidFill>
              </a:rPr>
            </a:br>
            <a:r>
              <a:rPr lang="sk-SK" sz="3200" u="sng" dirty="0" smtClean="0">
                <a:solidFill>
                  <a:srgbClr val="FF0000"/>
                </a:solidFill>
              </a:rPr>
              <a:t>v Bratislave_____________</a:t>
            </a:r>
            <a:endParaRPr lang="sk-SK" sz="3200" u="sng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Problém nedorozumenia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27</a:t>
            </a:fld>
            <a:r>
              <a:rPr lang="sk-SK" sz="1600" dirty="0" smtClean="0"/>
              <a:t>						  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432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d x here it 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10924"/>
          <a:stretch/>
        </p:blipFill>
        <p:spPr bwMode="auto">
          <a:xfrm>
            <a:off x="899592" y="836712"/>
            <a:ext cx="7416824" cy="53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28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23025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59345" cy="5616624"/>
          </a:xfrm>
          <a:prstGeom prst="rect">
            <a:avLst/>
          </a:prstGeo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29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8743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Ako sa volá planéta, ktorá obieha </a:t>
            </a:r>
            <a:r>
              <a:rPr lang="sk-SK" sz="3200" dirty="0" err="1" smtClean="0">
                <a:solidFill>
                  <a:schemeClr val="bg1"/>
                </a:solidFill>
              </a:rPr>
              <a:t>najbliž-šie</a:t>
            </a:r>
            <a:r>
              <a:rPr lang="sk-SK" sz="3200" dirty="0" smtClean="0">
                <a:solidFill>
                  <a:schemeClr val="bg1"/>
                </a:solidFill>
              </a:rPr>
              <a:t> pri Slnku?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Planéta</a:t>
            </a:r>
            <a:r>
              <a:rPr lang="sk-SK" sz="3200" dirty="0">
                <a:solidFill>
                  <a:schemeClr val="bg1"/>
                </a:solidFill>
              </a:rPr>
              <a:t>, ktorá obieha </a:t>
            </a:r>
            <a:r>
              <a:rPr lang="sk-SK" sz="3200" dirty="0" smtClean="0">
                <a:solidFill>
                  <a:schemeClr val="bg1"/>
                </a:solidFill>
              </a:rPr>
              <a:t>najbližšie </a:t>
            </a:r>
            <a:r>
              <a:rPr lang="sk-SK" sz="3200" dirty="0">
                <a:solidFill>
                  <a:schemeClr val="bg1"/>
                </a:solidFill>
              </a:rPr>
              <a:t>pri </a:t>
            </a:r>
            <a:r>
              <a:rPr lang="sk-SK" sz="3200" dirty="0" smtClean="0">
                <a:solidFill>
                  <a:schemeClr val="bg1"/>
                </a:solidFill>
              </a:rPr>
              <a:t>Slnku, sa volá ________________ 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Zriadenie, v ktorom formálne vládne panovník, no politický život sa riadi ústavou, sa nazýva _______________ monarchia.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Otvorené otázky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407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636911"/>
            <a:ext cx="8640960" cy="387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8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Univerzita Komenského vznikla</a:t>
            </a:r>
          </a:p>
          <a:p>
            <a:pPr marL="514350" indent="-514350">
              <a:spcAft>
                <a:spcPts val="18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v roku 1914.</a:t>
            </a:r>
          </a:p>
          <a:p>
            <a:pPr marL="514350" indent="-514350">
              <a:spcAft>
                <a:spcPts val="18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v roku 1919.</a:t>
            </a:r>
          </a:p>
          <a:p>
            <a:pPr marL="514350" indent="-514350">
              <a:spcAft>
                <a:spcPts val="18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v roku 1946.</a:t>
            </a:r>
          </a:p>
          <a:p>
            <a:pPr marL="514350" indent="-514350">
              <a:spcAft>
                <a:spcPts val="18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v roku 1949.</a:t>
            </a:r>
          </a:p>
          <a:p>
            <a:pPr>
              <a:spcAft>
                <a:spcPts val="18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/>
            </a:r>
            <a:br>
              <a:rPr lang="sk-SK" sz="3200" dirty="0" smtClean="0">
                <a:solidFill>
                  <a:schemeClr val="bg1"/>
                </a:solidFill>
              </a:rPr>
            </a:b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Riziko nedorozumenia je pri otázkach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s výberom odpovede menšie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30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7023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31</a:t>
            </a:fld>
            <a:r>
              <a:rPr lang="sk-SK" sz="1600" dirty="0" smtClean="0"/>
              <a:t>						  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Uzavreté otázky umožňujú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testovať „stabilitu“ vedomostí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(t. j. to, do akej miery si je žiak istý)</a:t>
            </a: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32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Používaním uzavretých otázok 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získavame didakticky zaujímavé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„veľké dáta“</a:t>
            </a: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Didakticky zaujímavé „veľké dáta“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F0C34033-0424-431D-AEBE-1BF3C1D94A66}" type="slidenum">
              <a:rPr lang="sk-SK" sz="1600" smtClean="0"/>
              <a:t>33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pic>
        <p:nvPicPr>
          <p:cNvPr id="4" name="Picture 3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6664" r="17713" b="8516"/>
          <a:stretch/>
        </p:blipFill>
        <p:spPr>
          <a:xfrm>
            <a:off x="251520" y="1196754"/>
            <a:ext cx="8347164" cy="496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132366" y="370223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Didakticky zaujímavé „veľké dáta“</a:t>
            </a:r>
            <a:endParaRPr lang="sk-SK" sz="2400" dirty="0">
              <a:solidFill>
                <a:schemeClr val="tx1"/>
              </a:solidFill>
            </a:endParaRPr>
          </a:p>
        </p:txBody>
      </p:sp>
      <p:pic>
        <p:nvPicPr>
          <p:cNvPr id="2" name="Picture 1" descr="Stabilita frekvencií - Exce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6665" r="17713" b="7219"/>
          <a:stretch/>
        </p:blipFill>
        <p:spPr>
          <a:xfrm>
            <a:off x="256889" y="1188500"/>
            <a:ext cx="8333884" cy="5120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075951" y="375397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2 x 6 200 žiakov 9. ročníka 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647BFB3-4E92-49EA-A342-C82BBD171A98}" type="slidenum">
              <a:rPr lang="sk-SK" sz="1600" smtClean="0"/>
              <a:t>34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803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35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Ale fungujú tie uzavreté otázky?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36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21712" r="12000" b="23208"/>
          <a:stretch/>
        </p:blipFill>
        <p:spPr>
          <a:xfrm>
            <a:off x="778315" y="329684"/>
            <a:ext cx="7587369" cy="446449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8418" y="5085184"/>
            <a:ext cx="8365685" cy="142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 – žiaci ktorí dobre ovládajú učivo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B </a:t>
            </a:r>
            <a:r>
              <a:rPr lang="sk-SK" sz="3600" dirty="0">
                <a:solidFill>
                  <a:schemeClr val="bg1"/>
                </a:solidFill>
              </a:rPr>
              <a:t>– žiaci ktorí </a:t>
            </a:r>
            <a:r>
              <a:rPr lang="sk-SK" sz="3600" dirty="0" smtClean="0">
                <a:solidFill>
                  <a:schemeClr val="bg1"/>
                </a:solidFill>
              </a:rPr>
              <a:t>slabo ovládajú </a:t>
            </a:r>
            <a:r>
              <a:rPr lang="sk-SK" sz="3600" dirty="0">
                <a:solidFill>
                  <a:schemeClr val="bg1"/>
                </a:solidFill>
              </a:rPr>
              <a:t>učivo</a:t>
            </a:r>
          </a:p>
          <a:p>
            <a:pPr>
              <a:spcAft>
                <a:spcPts val="1200"/>
              </a:spcAft>
            </a:pPr>
            <a:endParaRPr lang="sk-SK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204864"/>
            <a:ext cx="8640960" cy="4302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Aft>
                <a:spcPts val="1200"/>
              </a:spcAft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Skutočný stav (Božie oko)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Delenie podľa výsledkov testu</a:t>
            </a:r>
          </a:p>
          <a:p>
            <a:pPr>
              <a:spcAft>
                <a:spcPts val="1200"/>
              </a:spcAft>
            </a:pPr>
            <a:endParaRPr lang="sk-SK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Test je tým kvalitnejší, čím viac sa delenie 2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zhoduje s delením 1.</a:t>
            </a: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Fungujú testy s otvorenými otázkami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lepšie ako testy s uzavretými otázkami?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Rozdelenie žiakov do skupín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podľa úrovne zvládnutia učiva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37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069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38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3" name="Flowchart: Process 2"/>
          <p:cNvSpPr/>
          <p:nvPr/>
        </p:nvSpPr>
        <p:spPr>
          <a:xfrm>
            <a:off x="3563888" y="216060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TESTOVÁ</a:t>
            </a:r>
            <a:br>
              <a:rPr lang="sk-SK" b="1" dirty="0" smtClean="0"/>
            </a:br>
            <a:r>
              <a:rPr lang="sk-SK" b="1" dirty="0" smtClean="0"/>
              <a:t>OTÁZKA</a:t>
            </a:r>
            <a:endParaRPr lang="sk-SK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3569990" y="1844823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ŽIAKOVA</a:t>
            </a:r>
            <a:br>
              <a:rPr lang="sk-SK" b="1" dirty="0" smtClean="0"/>
            </a:br>
            <a:r>
              <a:rPr lang="sk-SK" b="1" dirty="0" smtClean="0"/>
              <a:t>ODPOVEĎ</a:t>
            </a:r>
            <a:endParaRPr lang="sk-SK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3563888" y="347358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HODNOTENIE</a:t>
            </a:r>
            <a:br>
              <a:rPr lang="sk-SK" b="1" dirty="0" smtClean="0"/>
            </a:br>
            <a:r>
              <a:rPr lang="sk-SK" b="1" dirty="0" smtClean="0"/>
              <a:t>ODPOVEDE</a:t>
            </a:r>
            <a:endParaRPr lang="sk-SK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3563888" y="5102349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ÚSUDOK</a:t>
            </a:r>
            <a:br>
              <a:rPr lang="sk-SK" sz="1600" b="1" dirty="0" smtClean="0"/>
            </a:br>
            <a:r>
              <a:rPr lang="sk-SK" sz="1600" b="1" dirty="0" smtClean="0"/>
              <a:t>O VEDOMOSTIACH</a:t>
            </a:r>
            <a:br>
              <a:rPr lang="sk-SK" sz="1600" b="1" dirty="0" smtClean="0"/>
            </a:br>
            <a:r>
              <a:rPr lang="sk-SK" sz="1600" b="1" dirty="0" smtClean="0"/>
              <a:t>ŽIAKA</a:t>
            </a:r>
            <a:endParaRPr lang="sk-SK" sz="1600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749970" y="105273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ŽIAKOVE</a:t>
            </a:r>
            <a:br>
              <a:rPr lang="sk-SK" b="1" dirty="0" smtClean="0"/>
            </a:br>
            <a:r>
              <a:rPr lang="sk-SK" b="1" dirty="0" smtClean="0"/>
              <a:t>VEDOMOSTI</a:t>
            </a:r>
            <a:endParaRPr lang="sk-SK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6432262" y="2671234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POKYNY NA</a:t>
            </a:r>
            <a:br>
              <a:rPr lang="sk-SK" b="1" dirty="0" smtClean="0"/>
            </a:br>
            <a:r>
              <a:rPr lang="sk-SK" b="1" dirty="0" smtClean="0"/>
              <a:t>HODNOTENIE</a:t>
            </a:r>
            <a:endParaRPr lang="sk-SK" b="1" dirty="0"/>
          </a:p>
        </p:txBody>
      </p:sp>
      <p:sp>
        <p:nvSpPr>
          <p:cNvPr id="13" name="Down Arrow 12"/>
          <p:cNvSpPr/>
          <p:nvPr/>
        </p:nvSpPr>
        <p:spPr>
          <a:xfrm>
            <a:off x="4347589" y="4631521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Down Arrow 13"/>
          <p:cNvSpPr/>
          <p:nvPr/>
        </p:nvSpPr>
        <p:spPr>
          <a:xfrm rot="2700000">
            <a:off x="2944157" y="731504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Down Arrow 14"/>
          <p:cNvSpPr/>
          <p:nvPr/>
        </p:nvSpPr>
        <p:spPr>
          <a:xfrm rot="18900000">
            <a:off x="2970378" y="2066158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Down Arrow 15"/>
          <p:cNvSpPr/>
          <p:nvPr/>
        </p:nvSpPr>
        <p:spPr>
          <a:xfrm rot="2700000">
            <a:off x="5797901" y="3884288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Down Arrow 16"/>
          <p:cNvSpPr/>
          <p:nvPr/>
        </p:nvSpPr>
        <p:spPr>
          <a:xfrm rot="18900000">
            <a:off x="5820179" y="2365402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8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39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3" name="Flowchart: Process 2"/>
          <p:cNvSpPr/>
          <p:nvPr/>
        </p:nvSpPr>
        <p:spPr>
          <a:xfrm>
            <a:off x="3563888" y="216060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TESTOVÁ</a:t>
            </a:r>
            <a:br>
              <a:rPr lang="sk-SK" b="1" dirty="0" smtClean="0"/>
            </a:br>
            <a:r>
              <a:rPr lang="sk-SK" b="1" dirty="0" smtClean="0"/>
              <a:t>OTÁZKA</a:t>
            </a:r>
            <a:endParaRPr lang="sk-SK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3569990" y="1844823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ŽIAKOVA</a:t>
            </a:r>
            <a:br>
              <a:rPr lang="sk-SK" b="1" dirty="0" smtClean="0"/>
            </a:br>
            <a:r>
              <a:rPr lang="sk-SK" b="1" dirty="0" smtClean="0"/>
              <a:t>ODPOVEĎ</a:t>
            </a:r>
            <a:endParaRPr lang="sk-SK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3563888" y="347358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HODNOTENIE</a:t>
            </a:r>
            <a:br>
              <a:rPr lang="sk-SK" b="1" dirty="0" smtClean="0"/>
            </a:br>
            <a:r>
              <a:rPr lang="sk-SK" b="1" dirty="0" smtClean="0"/>
              <a:t>ODPOVEDE</a:t>
            </a:r>
            <a:endParaRPr lang="sk-SK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3563888" y="5102349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ÚSUDOK</a:t>
            </a:r>
            <a:br>
              <a:rPr lang="sk-SK" sz="1600" b="1" dirty="0" smtClean="0"/>
            </a:br>
            <a:r>
              <a:rPr lang="sk-SK" sz="1600" b="1" dirty="0" smtClean="0"/>
              <a:t>O VEDOMOSTIACH</a:t>
            </a:r>
            <a:br>
              <a:rPr lang="sk-SK" sz="1600" b="1" dirty="0" smtClean="0"/>
            </a:br>
            <a:r>
              <a:rPr lang="sk-SK" sz="1600" b="1" dirty="0" smtClean="0"/>
              <a:t>ŽIAKA</a:t>
            </a:r>
            <a:endParaRPr lang="sk-SK" sz="1600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749970" y="105273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ŽIAKOVE</a:t>
            </a:r>
            <a:br>
              <a:rPr lang="sk-SK" b="1" dirty="0" smtClean="0"/>
            </a:br>
            <a:r>
              <a:rPr lang="sk-SK" b="1" dirty="0" smtClean="0"/>
              <a:t>VEDOMOSTI</a:t>
            </a:r>
            <a:endParaRPr lang="sk-SK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6432262" y="2671234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POKYNY NA</a:t>
            </a:r>
            <a:br>
              <a:rPr lang="sk-SK" b="1" dirty="0" smtClean="0"/>
            </a:br>
            <a:r>
              <a:rPr lang="sk-SK" b="1" dirty="0" smtClean="0"/>
              <a:t>HODNOTENIE</a:t>
            </a:r>
            <a:endParaRPr lang="sk-SK" b="1" dirty="0"/>
          </a:p>
        </p:txBody>
      </p:sp>
      <p:sp>
        <p:nvSpPr>
          <p:cNvPr id="13" name="Down Arrow 12"/>
          <p:cNvSpPr/>
          <p:nvPr/>
        </p:nvSpPr>
        <p:spPr>
          <a:xfrm>
            <a:off x="4347589" y="4631521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Down Arrow 13"/>
          <p:cNvSpPr/>
          <p:nvPr/>
        </p:nvSpPr>
        <p:spPr>
          <a:xfrm rot="2700000">
            <a:off x="2944157" y="731504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Down Arrow 14"/>
          <p:cNvSpPr/>
          <p:nvPr/>
        </p:nvSpPr>
        <p:spPr>
          <a:xfrm rot="18900000">
            <a:off x="2970378" y="2066158"/>
            <a:ext cx="369755" cy="4766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Down Arrow 15"/>
          <p:cNvSpPr/>
          <p:nvPr/>
        </p:nvSpPr>
        <p:spPr>
          <a:xfrm rot="2700000">
            <a:off x="5797901" y="3884288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Down Arrow 16"/>
          <p:cNvSpPr/>
          <p:nvPr/>
        </p:nvSpPr>
        <p:spPr>
          <a:xfrm rot="18900000">
            <a:off x="5820179" y="2365402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50446" y="241015"/>
            <a:ext cx="3168352" cy="155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UZAVRETÉ OTÁZKY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158829"/>
            <a:ext cx="2829790" cy="122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PROBLÉM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S VALIDITOU</a:t>
            </a:r>
          </a:p>
        </p:txBody>
      </p:sp>
    </p:spTree>
    <p:extLst>
      <p:ext uri="{BB962C8B-B14F-4D97-AF65-F5344CB8AC3E}">
        <p14:creationId xmlns:p14="http://schemas.microsoft.com/office/powerpoint/2010/main" val="15707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420888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Čo významné sa na Slovensku odohralo koncom augusta 1944?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Napíš znenie Archimedovho zákona.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Čo boli hlavné príčiny vzniku prvej svetovej vojny?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Otvorené otázky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4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5170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40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sp>
        <p:nvSpPr>
          <p:cNvPr id="3" name="Flowchart: Process 2"/>
          <p:cNvSpPr/>
          <p:nvPr/>
        </p:nvSpPr>
        <p:spPr>
          <a:xfrm>
            <a:off x="3563888" y="216060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TESTOVÁ</a:t>
            </a:r>
            <a:br>
              <a:rPr lang="sk-SK" b="1" dirty="0" smtClean="0"/>
            </a:br>
            <a:r>
              <a:rPr lang="sk-SK" b="1" dirty="0" smtClean="0"/>
              <a:t>OTÁZKA</a:t>
            </a:r>
            <a:endParaRPr lang="sk-SK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3569990" y="1844823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ŽIAKOVA</a:t>
            </a:r>
            <a:br>
              <a:rPr lang="sk-SK" b="1" dirty="0" smtClean="0"/>
            </a:br>
            <a:r>
              <a:rPr lang="sk-SK" b="1" dirty="0" smtClean="0"/>
              <a:t>ODPOVEĎ</a:t>
            </a:r>
            <a:endParaRPr lang="sk-SK" b="1" dirty="0"/>
          </a:p>
        </p:txBody>
      </p:sp>
      <p:sp>
        <p:nvSpPr>
          <p:cNvPr id="7" name="Flowchart: Process 6"/>
          <p:cNvSpPr/>
          <p:nvPr/>
        </p:nvSpPr>
        <p:spPr>
          <a:xfrm>
            <a:off x="3563888" y="347358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HODNOTENIE</a:t>
            </a:r>
            <a:br>
              <a:rPr lang="sk-SK" b="1" dirty="0" smtClean="0"/>
            </a:br>
            <a:r>
              <a:rPr lang="sk-SK" b="1" dirty="0" smtClean="0"/>
              <a:t>ODPOVEDE</a:t>
            </a:r>
            <a:endParaRPr lang="sk-SK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3563888" y="5102349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/>
              <a:t>ÚSUDOK</a:t>
            </a:r>
            <a:br>
              <a:rPr lang="sk-SK" sz="1600" b="1" dirty="0" smtClean="0"/>
            </a:br>
            <a:r>
              <a:rPr lang="sk-SK" sz="1600" b="1" dirty="0" smtClean="0"/>
              <a:t>O VEDOMOSTIACH</a:t>
            </a:r>
            <a:br>
              <a:rPr lang="sk-SK" sz="1600" b="1" dirty="0" smtClean="0"/>
            </a:br>
            <a:r>
              <a:rPr lang="sk-SK" sz="1600" b="1" dirty="0" smtClean="0"/>
              <a:t>ŽIAKA</a:t>
            </a:r>
            <a:endParaRPr lang="sk-SK" sz="1600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749970" y="1052736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ŽIAKOVE</a:t>
            </a:r>
            <a:br>
              <a:rPr lang="sk-SK" b="1" dirty="0" smtClean="0"/>
            </a:br>
            <a:r>
              <a:rPr lang="sk-SK" b="1" dirty="0" smtClean="0"/>
              <a:t>VEDOMOSTI</a:t>
            </a:r>
            <a:endParaRPr lang="sk-SK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6432262" y="2671234"/>
            <a:ext cx="1944216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/>
              <a:t>POKYNY NA</a:t>
            </a:r>
            <a:br>
              <a:rPr lang="sk-SK" b="1" dirty="0" smtClean="0"/>
            </a:br>
            <a:r>
              <a:rPr lang="sk-SK" b="1" dirty="0" smtClean="0"/>
              <a:t>HODNOTENIE</a:t>
            </a:r>
            <a:endParaRPr lang="sk-SK" b="1" dirty="0"/>
          </a:p>
        </p:txBody>
      </p:sp>
      <p:sp>
        <p:nvSpPr>
          <p:cNvPr id="13" name="Down Arrow 12"/>
          <p:cNvSpPr/>
          <p:nvPr/>
        </p:nvSpPr>
        <p:spPr>
          <a:xfrm>
            <a:off x="4347589" y="4631521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Down Arrow 13"/>
          <p:cNvSpPr/>
          <p:nvPr/>
        </p:nvSpPr>
        <p:spPr>
          <a:xfrm rot="2700000">
            <a:off x="2944157" y="731504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Down Arrow 14"/>
          <p:cNvSpPr/>
          <p:nvPr/>
        </p:nvSpPr>
        <p:spPr>
          <a:xfrm rot="18900000">
            <a:off x="2970378" y="2066158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Down Arrow 15"/>
          <p:cNvSpPr/>
          <p:nvPr/>
        </p:nvSpPr>
        <p:spPr>
          <a:xfrm rot="2700000">
            <a:off x="5797901" y="3884288"/>
            <a:ext cx="369755" cy="4766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Down Arrow 16"/>
          <p:cNvSpPr/>
          <p:nvPr/>
        </p:nvSpPr>
        <p:spPr>
          <a:xfrm rot="18900000">
            <a:off x="5820179" y="2365402"/>
            <a:ext cx="369755" cy="47663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50446" y="241015"/>
            <a:ext cx="3168352" cy="155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OTVORENÉ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OTÁZKY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0154" y="5232606"/>
            <a:ext cx="3203848" cy="1175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PROBLÉM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S RELIABILITOU</a:t>
            </a:r>
          </a:p>
        </p:txBody>
      </p:sp>
    </p:spTree>
    <p:extLst>
      <p:ext uri="{BB962C8B-B14F-4D97-AF65-F5344CB8AC3E}">
        <p14:creationId xmlns:p14="http://schemas.microsoft.com/office/powerpoint/2010/main" val="6544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41</a:t>
            </a:fld>
            <a:r>
              <a:rPr lang="sk-SK" sz="1600" dirty="0" smtClean="0"/>
              <a:t>						EDUMETRIA 2018</a:t>
            </a:r>
            <a:endParaRPr lang="sk-SK" sz="1600" dirty="0"/>
          </a:p>
        </p:txBody>
      </p:sp>
      <p:pic>
        <p:nvPicPr>
          <p:cNvPr id="1028" name="Picture 4" descr="http://assets-cdn.ekantipur.com/images/third-party/miscellaneous/everest1_2574240k-16042017075425-1000x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5"/>
          <a:stretch/>
        </p:blipFill>
        <p:spPr bwMode="auto">
          <a:xfrm>
            <a:off x="0" y="-22448"/>
            <a:ext cx="7668344" cy="65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tacionÃ¡rne bicyk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6493" r="18627"/>
          <a:stretch/>
        </p:blipFill>
        <p:spPr bwMode="auto">
          <a:xfrm>
            <a:off x="4790921" y="-26314"/>
            <a:ext cx="4353079" cy="6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Ďakujem za pozornosť.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470622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V ktorom ročnom období spadne na území Slovenska najviac zrážok?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r>
              <a:rPr lang="sk-SK" sz="3200" dirty="0" smtClean="0">
                <a:solidFill>
                  <a:schemeClr val="bg1"/>
                </a:solidFill>
              </a:rPr>
              <a:t>Na jar.	  B) V lete.    C) Na jeseň.    D) V zime.</a:t>
            </a:r>
          </a:p>
          <a:p>
            <a:pPr marL="514350" indent="-514350">
              <a:spcAft>
                <a:spcPts val="1200"/>
              </a:spcAft>
              <a:buAutoNum type="alphaUcParenR"/>
            </a:pPr>
            <a:endParaRPr lang="sk-SK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V akom páde je slovo “dieťaťom“?</a:t>
            </a:r>
          </a:p>
          <a:p>
            <a:pPr>
              <a:spcAft>
                <a:spcPts val="1200"/>
              </a:spcAft>
            </a:pPr>
            <a:r>
              <a:rPr lang="sk-SK" sz="3200" dirty="0" smtClean="0">
                <a:solidFill>
                  <a:schemeClr val="bg1"/>
                </a:solidFill>
              </a:rPr>
              <a:t>Podľa akého vzoru sa skloňuje slovo „rak“?</a:t>
            </a:r>
            <a:endParaRPr lang="sk-SK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sk-SK" sz="32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sk-SK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err="1" smtClean="0">
                <a:solidFill>
                  <a:schemeClr val="tx1"/>
                </a:solidFill>
              </a:rPr>
              <a:t>Pseudo</a:t>
            </a:r>
            <a:r>
              <a:rPr lang="sk-SK" sz="3600" dirty="0" smtClean="0">
                <a:solidFill>
                  <a:schemeClr val="tx1"/>
                </a:solidFill>
              </a:rPr>
              <a:t>-otvorené otázky (nevhodné)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5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2752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Ktorý z uvedených živočíchov </a:t>
            </a:r>
            <a:r>
              <a:rPr lang="sk-SK" sz="3200" u="sng" dirty="0">
                <a:solidFill>
                  <a:schemeClr val="bg1"/>
                </a:solidFill>
              </a:rPr>
              <a:t>nie je</a:t>
            </a:r>
            <a:r>
              <a:rPr lang="sk-SK" sz="3200" dirty="0">
                <a:solidFill>
                  <a:schemeClr val="bg1"/>
                </a:solidFill>
              </a:rPr>
              <a:t> cicavec?</a:t>
            </a:r>
            <a:br>
              <a:rPr lang="sk-SK" sz="3200" dirty="0">
                <a:solidFill>
                  <a:schemeClr val="bg1"/>
                </a:solidFill>
              </a:rPr>
            </a:br>
            <a:r>
              <a:rPr lang="sk-SK" sz="3200" dirty="0">
                <a:solidFill>
                  <a:schemeClr val="bg1"/>
                </a:solidFill>
              </a:rPr>
              <a:t>A)  delfín				B)  netopier</a:t>
            </a:r>
            <a:br>
              <a:rPr lang="sk-SK" sz="3200" dirty="0">
                <a:solidFill>
                  <a:schemeClr val="bg1"/>
                </a:solidFill>
              </a:rPr>
            </a:br>
            <a:r>
              <a:rPr lang="sk-SK" sz="3200" dirty="0">
                <a:solidFill>
                  <a:schemeClr val="bg1"/>
                </a:solidFill>
              </a:rPr>
              <a:t>C)  pijavica			D)  veľryba</a:t>
            </a:r>
            <a:br>
              <a:rPr lang="sk-SK" sz="3200" dirty="0">
                <a:solidFill>
                  <a:schemeClr val="bg1"/>
                </a:solidFill>
              </a:rPr>
            </a:b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Hlavné mesto Španielska je Barcelona. ÁNO – NIE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Uzavreté otázky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6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5106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Zakrúžkuj všetky prvočísla: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1, 2, 3, 4, 5, 6, 7, 8, 9, 10, 11, 12, 13, 14, 15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Priraď jednotlivým krajinám ich hlavné mestá: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1. Švédsko, 2. Nórsko, 3. Fínsko, 4. Dánsko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a. Oslo, b. Kodaň, c. </a:t>
            </a:r>
            <a:r>
              <a:rPr lang="sk-SK" sz="3200" dirty="0" err="1" smtClean="0">
                <a:solidFill>
                  <a:schemeClr val="bg1"/>
                </a:solidFill>
              </a:rPr>
              <a:t>Stockholm</a:t>
            </a:r>
            <a:r>
              <a:rPr lang="sk-SK" sz="3200" dirty="0" smtClean="0">
                <a:solidFill>
                  <a:schemeClr val="bg1"/>
                </a:solidFill>
              </a:rPr>
              <a:t>, d. Helsinki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Uzavreté otázky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7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8285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520" y="2330703"/>
            <a:ext cx="864096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Usporiadaj nasledujúce štáty podľa počtu obyvateľov: </a:t>
            </a:r>
            <a:r>
              <a:rPr lang="sk-SK" sz="3200" dirty="0">
                <a:solidFill>
                  <a:schemeClr val="bg1"/>
                </a:solidFill>
              </a:rPr>
              <a:t>Rusko, </a:t>
            </a:r>
            <a:r>
              <a:rPr lang="sk-SK" sz="3200" dirty="0" smtClean="0">
                <a:solidFill>
                  <a:schemeClr val="bg1"/>
                </a:solidFill>
              </a:rPr>
              <a:t>USA, Čína, India. 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Vyznač na mape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Trenčiansku župu: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Vyznač na </a:t>
            </a:r>
            <a:r>
              <a:rPr lang="sk-SK" sz="3200" dirty="0" smtClean="0">
                <a:solidFill>
                  <a:schemeClr val="bg1"/>
                </a:solidFill>
              </a:rPr>
              <a:t>číselnej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osi číslo –0,4: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/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Uzavreté otázky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658AF867-E0F5-4E1B-BA5D-934204B94511}" type="slidenum">
              <a:rPr lang="sk-SK" sz="1600" smtClean="0"/>
              <a:t>8</a:t>
            </a:fld>
            <a:r>
              <a:rPr lang="sk-SK" sz="1600" dirty="0" smtClean="0"/>
              <a:t>						  	EDUMETRIA 2018</a:t>
            </a:r>
            <a:endParaRPr lang="sk-SK" sz="1600" dirty="0"/>
          </a:p>
        </p:txBody>
      </p:sp>
      <p:pic>
        <p:nvPicPr>
          <p:cNvPr id="1028" name="Picture 4" descr="File:Slovakia location map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694690" cy="19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27584" y="5909737"/>
            <a:ext cx="3456384" cy="645671"/>
            <a:chOff x="827584" y="5909737"/>
            <a:chExt cx="3456384" cy="64567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27584" y="6021288"/>
              <a:ext cx="34563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051720" y="5909737"/>
              <a:ext cx="1656183" cy="645671"/>
              <a:chOff x="1475657" y="5949280"/>
              <a:chExt cx="1656183" cy="6456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475657" y="6071731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800" dirty="0" smtClean="0">
                    <a:solidFill>
                      <a:schemeClr val="bg1"/>
                    </a:solidFill>
                  </a:rPr>
                  <a:t>0</a:t>
                </a:r>
                <a:endParaRPr lang="sk-SK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55776" y="6064074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800" dirty="0" smtClean="0">
                    <a:solidFill>
                      <a:schemeClr val="bg1"/>
                    </a:solidFill>
                  </a:rPr>
                  <a:t>1</a:t>
                </a:r>
                <a:endParaRPr lang="sk-SK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619672" y="5949280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27784" y="5949280"/>
                <a:ext cx="0" cy="21602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le 1"/>
          <p:cNvSpPr txBox="1">
            <a:spLocks/>
          </p:cNvSpPr>
          <p:nvPr/>
        </p:nvSpPr>
        <p:spPr>
          <a:xfrm rot="515584">
            <a:off x="7044923" y="1999661"/>
            <a:ext cx="231747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lang="sk-SK" sz="2400" dirty="0" smtClean="0">
                <a:solidFill>
                  <a:srgbClr val="FF0000"/>
                </a:solidFill>
              </a:rPr>
              <a:t>Kde je chyba?</a:t>
            </a:r>
          </a:p>
        </p:txBody>
      </p:sp>
    </p:spTree>
    <p:extLst>
      <p:ext uri="{BB962C8B-B14F-4D97-AF65-F5344CB8AC3E}">
        <p14:creationId xmlns:p14="http://schemas.microsoft.com/office/powerpoint/2010/main" val="40802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9</a:t>
            </a:fld>
            <a:r>
              <a:rPr lang="sk-SK" sz="1600" dirty="0" smtClean="0"/>
              <a:t>							EDUMETRIA 2018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Ako vnímajú učitelia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otvorené a uzavreté otázky?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Paleta EDUMETR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3459</TotalTime>
  <Words>1139</Words>
  <Application>Microsoft Office PowerPoint</Application>
  <PresentationFormat>On-screen Show (4:3)</PresentationFormat>
  <Paragraphs>282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CE</vt:lpstr>
      <vt:lpstr>Calibri</vt:lpstr>
      <vt:lpstr>Cambria</vt:lpstr>
      <vt:lpstr>Trebuchet MS</vt:lpstr>
      <vt:lpstr>Wingdings 2</vt:lpstr>
      <vt:lpstr>Quotable</vt:lpstr>
      <vt:lpstr>Uzavreté alebo otvorené?</vt:lpstr>
      <vt:lpstr> Základné pojmy</vt:lpstr>
      <vt:lpstr> Otvorené otázky</vt:lpstr>
      <vt:lpstr> Otvorené otázky</vt:lpstr>
      <vt:lpstr> Pseudo-otvorené otázky (nevhodné)</vt:lpstr>
      <vt:lpstr> Uzavreté otázky</vt:lpstr>
      <vt:lpstr> Uzavreté otázky</vt:lpstr>
      <vt:lpstr> Uzavreté otázky</vt:lpstr>
      <vt:lpstr>PowerPoint Presentation</vt:lpstr>
      <vt:lpstr>Ako vnímajú učitelia otvorené a uzavreté otázky?</vt:lpstr>
      <vt:lpstr> Ako vnímajú učitelia OTVORENÉ otázky?</vt:lpstr>
      <vt:lpstr> Ako vnímajú učitelia UZAVRETÉ otázky?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Rozdielne názory na závažnosť chýb</vt:lpstr>
      <vt:lpstr>Susedia Slovenska</vt:lpstr>
      <vt:lpstr>Ako by ste ohodnotili tieto odpovede?</vt:lpstr>
      <vt:lpstr>PowerPoint Presentation</vt:lpstr>
      <vt:lpstr>PowerPoint Presentation</vt:lpstr>
      <vt:lpstr>PowerPoint Presentation</vt:lpstr>
      <vt:lpstr>PowerPoint Presentation</vt:lpstr>
      <vt:lpstr> Problém nedorozumenia</vt:lpstr>
      <vt:lpstr>PowerPoint Presentation</vt:lpstr>
      <vt:lpstr>PowerPoint Presentation</vt:lpstr>
      <vt:lpstr>Riziko nedorozumenia je pri otázkach s výberom odpovede menšie</vt:lpstr>
      <vt:lpstr>PowerPoint Presentation</vt:lpstr>
      <vt:lpstr>PowerPoint Presentation</vt:lpstr>
      <vt:lpstr>Didakticky zaujímavé „veľké dáta“</vt:lpstr>
      <vt:lpstr>Didakticky zaujímavé „veľké dáta“</vt:lpstr>
      <vt:lpstr>PowerPoint Presentation</vt:lpstr>
      <vt:lpstr>PowerPoint Presentation</vt:lpstr>
      <vt:lpstr>Rozdelenie žiakov do skupín podľa úrovne zvládnutia učiva</vt:lpstr>
      <vt:lpstr>PowerPoint Presentation</vt:lpstr>
      <vt:lpstr>PowerPoint Presentation</vt:lpstr>
      <vt:lpstr>PowerPoint Presentation</vt:lpstr>
      <vt:lpstr>PowerPoint Presentation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2651</cp:revision>
  <cp:lastPrinted>2018-11-07T15:11:57Z</cp:lastPrinted>
  <dcterms:created xsi:type="dcterms:W3CDTF">2013-11-24T11:25:44Z</dcterms:created>
  <dcterms:modified xsi:type="dcterms:W3CDTF">2018-11-12T12:04:43Z</dcterms:modified>
</cp:coreProperties>
</file>