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9" r:id="rId1"/>
  </p:sldMasterIdLst>
  <p:notesMasterIdLst>
    <p:notesMasterId r:id="rId44"/>
  </p:notesMasterIdLst>
  <p:handoutMasterIdLst>
    <p:handoutMasterId r:id="rId45"/>
  </p:handoutMasterIdLst>
  <p:sldIdLst>
    <p:sldId id="256" r:id="rId2"/>
    <p:sldId id="460" r:id="rId3"/>
    <p:sldId id="451" r:id="rId4"/>
    <p:sldId id="529" r:id="rId5"/>
    <p:sldId id="483" r:id="rId6"/>
    <p:sldId id="454" r:id="rId7"/>
    <p:sldId id="489" r:id="rId8"/>
    <p:sldId id="458" r:id="rId9"/>
    <p:sldId id="490" r:id="rId10"/>
    <p:sldId id="494" r:id="rId11"/>
    <p:sldId id="495" r:id="rId12"/>
    <p:sldId id="505" r:id="rId13"/>
    <p:sldId id="452" r:id="rId14"/>
    <p:sldId id="501" r:id="rId15"/>
    <p:sldId id="500" r:id="rId16"/>
    <p:sldId id="464" r:id="rId17"/>
    <p:sldId id="502" r:id="rId18"/>
    <p:sldId id="506" r:id="rId19"/>
    <p:sldId id="503" r:id="rId20"/>
    <p:sldId id="507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22" r:id="rId36"/>
    <p:sldId id="523" r:id="rId37"/>
    <p:sldId id="524" r:id="rId38"/>
    <p:sldId id="525" r:id="rId39"/>
    <p:sldId id="526" r:id="rId40"/>
    <p:sldId id="527" r:id="rId41"/>
    <p:sldId id="528" r:id="rId42"/>
    <p:sldId id="482" r:id="rId43"/>
  </p:sldIdLst>
  <p:sldSz cx="9144000" cy="6858000" type="screen4x3"/>
  <p:notesSz cx="6794500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33" autoAdjust="0"/>
  </p:normalViewPr>
  <p:slideViewPr>
    <p:cSldViewPr>
      <p:cViewPr varScale="1">
        <p:scale>
          <a:sx n="76" d="100"/>
          <a:sy n="76" d="100"/>
        </p:scale>
        <p:origin x="-149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06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2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67D09-B6E7-4CE2-BD21-5BC4DE64E3C2}" type="datetimeFigureOut">
              <a:rPr lang="sk-SK" smtClean="0"/>
              <a:pPr/>
              <a:t>2. 11. 2018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0F453-813F-4BAD-B231-B0B943FC84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3862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64" cy="501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952" y="1"/>
            <a:ext cx="2944464" cy="501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BD70B-DC8E-4CCD-A092-6B4CA0B66B7F}" type="datetimeFigureOut">
              <a:rPr lang="sk-SK" smtClean="0"/>
              <a:pPr/>
              <a:t>2. 11. 2018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247775"/>
            <a:ext cx="4491038" cy="3370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92" y="4803935"/>
            <a:ext cx="543560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0782"/>
            <a:ext cx="2944464" cy="501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952" y="9480782"/>
            <a:ext cx="2944464" cy="501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F8D9-B2B6-456A-826E-CF6F9A73B98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6036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7595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8844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Komparo</a:t>
            </a:r>
            <a:r>
              <a:rPr lang="sk-SK" baseline="0" dirty="0" smtClean="0"/>
              <a:t> 17-18, MAT 6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50083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biológia,</a:t>
            </a:r>
            <a:r>
              <a:rPr lang="sk-SK" baseline="0" dirty="0" smtClean="0"/>
              <a:t> 8. ročník, </a:t>
            </a:r>
            <a:r>
              <a:rPr lang="sk-SK" dirty="0" smtClean="0"/>
              <a:t>pilot 2016-17, 11. otázka z 18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biológia,</a:t>
            </a:r>
            <a:r>
              <a:rPr lang="sk-SK" baseline="0" dirty="0" smtClean="0"/>
              <a:t> 8. ročník, </a:t>
            </a:r>
            <a:r>
              <a:rPr lang="sk-SK" dirty="0" smtClean="0"/>
              <a:t>pilot 2016-17, 11. otázka z 18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upravené</a:t>
            </a:r>
            <a:r>
              <a:rPr lang="sk-SK" baseline="0" dirty="0" smtClean="0"/>
              <a:t> zadanie: </a:t>
            </a:r>
            <a:r>
              <a:rPr lang="sk-SK" dirty="0" smtClean="0"/>
              <a:t>biológia,</a:t>
            </a:r>
            <a:r>
              <a:rPr lang="sk-SK" baseline="0" dirty="0" smtClean="0"/>
              <a:t> 8. ročník, </a:t>
            </a:r>
            <a:r>
              <a:rPr lang="sk-SK" baseline="0" dirty="0" err="1" smtClean="0"/>
              <a:t>Komparo</a:t>
            </a:r>
            <a:r>
              <a:rPr lang="sk-SK" baseline="0" dirty="0" smtClean="0"/>
              <a:t> </a:t>
            </a:r>
            <a:r>
              <a:rPr lang="sk-SK" dirty="0" smtClean="0"/>
              <a:t>2017-18, 2. otázka z 12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75957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MAT,</a:t>
            </a:r>
            <a:r>
              <a:rPr lang="sk-SK" baseline="0" dirty="0" smtClean="0"/>
              <a:t> 9. ročník, </a:t>
            </a:r>
            <a:r>
              <a:rPr lang="sk-SK" dirty="0" smtClean="0"/>
              <a:t>pilot 2015-16, 11. otázka z 13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MAT,</a:t>
            </a:r>
            <a:r>
              <a:rPr lang="sk-SK" baseline="0" dirty="0" smtClean="0"/>
              <a:t> 9. ročník, </a:t>
            </a:r>
            <a:r>
              <a:rPr lang="sk-SK" dirty="0" smtClean="0"/>
              <a:t>pilot 2015-16, 11. otázka z 13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upravené</a:t>
            </a:r>
            <a:r>
              <a:rPr lang="sk-SK" baseline="0" dirty="0" smtClean="0"/>
              <a:t> zadanie: </a:t>
            </a:r>
            <a:r>
              <a:rPr lang="sk-SK" dirty="0" smtClean="0"/>
              <a:t>MAT,</a:t>
            </a:r>
            <a:r>
              <a:rPr lang="sk-SK" baseline="0" dirty="0" smtClean="0"/>
              <a:t> 9. ročník, </a:t>
            </a:r>
            <a:r>
              <a:rPr lang="sk-SK" baseline="0" dirty="0" err="1" smtClean="0"/>
              <a:t>Komparo</a:t>
            </a:r>
            <a:r>
              <a:rPr lang="sk-SK" baseline="0" dirty="0" smtClean="0"/>
              <a:t> </a:t>
            </a:r>
            <a:r>
              <a:rPr lang="sk-SK" dirty="0" smtClean="0"/>
              <a:t>2016-17, 14. otázka z 20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SJL</a:t>
            </a:r>
            <a:r>
              <a:rPr lang="sk-SK" dirty="0" smtClean="0"/>
              <a:t>,</a:t>
            </a:r>
            <a:r>
              <a:rPr lang="sk-SK" baseline="0" dirty="0" smtClean="0"/>
              <a:t> 8. ročník, </a:t>
            </a:r>
            <a:r>
              <a:rPr lang="sk-SK" dirty="0" smtClean="0"/>
              <a:t>pilot 2015-16, 16. otázka z 28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SJL</a:t>
            </a:r>
            <a:r>
              <a:rPr lang="sk-SK" dirty="0" smtClean="0"/>
              <a:t>,</a:t>
            </a:r>
            <a:r>
              <a:rPr lang="sk-SK" baseline="0" dirty="0" smtClean="0"/>
              <a:t> 8. ročník, </a:t>
            </a:r>
            <a:r>
              <a:rPr lang="sk-SK" dirty="0" smtClean="0"/>
              <a:t>pilot 2015-16, 16. otázka z 28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14268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upravené</a:t>
            </a:r>
            <a:r>
              <a:rPr lang="sk-SK" baseline="0" dirty="0" smtClean="0"/>
              <a:t> zadanie: </a:t>
            </a:r>
            <a:r>
              <a:rPr lang="sk-SK" dirty="0" err="1" smtClean="0"/>
              <a:t>SJL</a:t>
            </a:r>
            <a:r>
              <a:rPr lang="sk-SK" dirty="0" smtClean="0"/>
              <a:t>,</a:t>
            </a:r>
            <a:r>
              <a:rPr lang="sk-SK" baseline="0" dirty="0" smtClean="0"/>
              <a:t> 8. ročník, </a:t>
            </a:r>
            <a:r>
              <a:rPr lang="sk-SK" baseline="0" dirty="0" err="1" smtClean="0"/>
              <a:t>Komparo</a:t>
            </a:r>
            <a:r>
              <a:rPr lang="sk-SK" baseline="0" dirty="0" smtClean="0"/>
              <a:t> </a:t>
            </a:r>
            <a:r>
              <a:rPr lang="sk-SK" dirty="0" smtClean="0"/>
              <a:t>2016-17, 14. otázka z 20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MAT,</a:t>
            </a:r>
            <a:r>
              <a:rPr lang="sk-SK" baseline="0" dirty="0" smtClean="0"/>
              <a:t> 9. ročník, </a:t>
            </a:r>
            <a:r>
              <a:rPr lang="sk-SK" dirty="0" smtClean="0"/>
              <a:t>pilot 2015-16, 13. otázka z 13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MAT,</a:t>
            </a:r>
            <a:r>
              <a:rPr lang="sk-SK" baseline="0" dirty="0" smtClean="0"/>
              <a:t> 9. ročník, </a:t>
            </a:r>
            <a:r>
              <a:rPr lang="sk-SK" dirty="0" smtClean="0"/>
              <a:t>pilot 2015-16, 13. otázka z 13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upravené</a:t>
            </a:r>
            <a:r>
              <a:rPr lang="sk-SK" baseline="0" dirty="0" smtClean="0"/>
              <a:t> zadanie: </a:t>
            </a:r>
            <a:r>
              <a:rPr lang="sk-SK" dirty="0" smtClean="0"/>
              <a:t>MAT,</a:t>
            </a:r>
            <a:r>
              <a:rPr lang="sk-SK" baseline="0" dirty="0" smtClean="0"/>
              <a:t> 9. ročník, </a:t>
            </a:r>
            <a:r>
              <a:rPr lang="sk-SK" baseline="0" dirty="0" err="1" smtClean="0"/>
              <a:t>Komparo</a:t>
            </a:r>
            <a:r>
              <a:rPr lang="sk-SK" baseline="0" dirty="0" smtClean="0"/>
              <a:t> </a:t>
            </a:r>
            <a:r>
              <a:rPr lang="sk-SK" dirty="0" smtClean="0"/>
              <a:t>2016-17, 16. otázka z 20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142685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7595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1426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3757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3757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598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58"/>
            <a:ext cx="7929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A2B18-2609-4B6A-9255-632D48487D83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279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1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1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6278-FBD3-4E64-8FA4-5682B01E1491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611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9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7" y="108146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DE3-0708-4509-B5CD-7522336B4A5D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22" y="2435961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2" y="2286003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0ECA-8384-475F-BD9F-8D8490CF59D5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326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2244-E1E1-4267-8E2B-3C731B711310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859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61" y="586171"/>
            <a:ext cx="1871093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2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495F-D25E-43F6-B36F-D1AFA5C7030A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660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5" y="447188"/>
            <a:ext cx="7928999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9" y="2222287"/>
            <a:ext cx="7915931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BE3-BA38-4E0C-B949-277B247AF32C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262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1" y="2951396"/>
            <a:ext cx="7921064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1" y="528121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1463-E232-4F77-887C-B6E07D942421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833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6" y="2222293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7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56E0-AFE8-4964-8A2E-0B3BBB75BB9A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387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51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4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7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7" y="275114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69C5-4CD6-4F95-9FC3-ADF67B022066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83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B41B-9570-4583-8BE7-2547E297068F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248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E632-1102-46D0-A08F-71A30361EF60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763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9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30" y="44609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45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818-FDB1-494B-B631-89385215D03D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056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8" y="727533"/>
            <a:ext cx="3639741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8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63" y="6041373"/>
            <a:ext cx="732659" cy="365125"/>
          </a:xfrm>
        </p:spPr>
        <p:txBody>
          <a:bodyPr/>
          <a:lstStyle/>
          <a:p>
            <a:fld id="{2C9D02CD-F654-4453-9923-443E0C4CDA72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73"/>
            <a:ext cx="2471560" cy="365125"/>
          </a:xfrm>
        </p:spPr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99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068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5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4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7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7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995F24-FAE9-44A7-969B-826D4C0FFD7A}" type="datetime1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50" y="591589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4929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sldNum="0" hdr="0" dt="0"/>
  <p:txStyles>
    <p:titleStyle>
      <a:lvl1pPr algn="l" defTabSz="457189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94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91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40768"/>
            <a:ext cx="9144000" cy="2952328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3200" dirty="0">
              <a:solidFill>
                <a:schemeClr val="tx1"/>
              </a:solidFill>
            </a:endParaRPr>
          </a:p>
          <a:p>
            <a:pPr algn="ctr"/>
            <a:r>
              <a:rPr lang="sk-SK" sz="3200" i="1" dirty="0" smtClean="0">
                <a:solidFill>
                  <a:schemeClr val="tx1"/>
                </a:solidFill>
              </a:rPr>
              <a:t>„Ak budeme vždy všetko robiť tak, </a:t>
            </a:r>
          </a:p>
          <a:p>
            <a:pPr algn="ctr"/>
            <a:r>
              <a:rPr lang="sk-SK" sz="3200" i="1" dirty="0" smtClean="0">
                <a:solidFill>
                  <a:schemeClr val="tx1"/>
                </a:solidFill>
              </a:rPr>
              <a:t>ako sme to zvykli robiť,</a:t>
            </a:r>
          </a:p>
          <a:p>
            <a:pPr algn="ctr"/>
            <a:r>
              <a:rPr lang="sk-SK" sz="3200" i="1" dirty="0" smtClean="0">
                <a:solidFill>
                  <a:schemeClr val="tx1"/>
                </a:solidFill>
              </a:rPr>
              <a:t>tak vždy dostaneme iba to,</a:t>
            </a:r>
          </a:p>
          <a:p>
            <a:pPr algn="ctr"/>
            <a:r>
              <a:rPr lang="sk-SK" sz="3200" i="1" dirty="0" smtClean="0">
                <a:solidFill>
                  <a:schemeClr val="tx1"/>
                </a:solidFill>
              </a:rPr>
              <a:t>čo sme zvykli dostať.“</a:t>
            </a:r>
            <a:endParaRPr lang="sk-SK" sz="3200" i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32040" y="3933056"/>
            <a:ext cx="3816424" cy="1152128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3200" dirty="0">
              <a:solidFill>
                <a:schemeClr val="tx1"/>
              </a:solidFill>
            </a:endParaRPr>
          </a:p>
          <a:p>
            <a:pPr algn="ctr"/>
            <a:r>
              <a:rPr lang="sk-SK" sz="3200" i="1" dirty="0" smtClean="0">
                <a:solidFill>
                  <a:schemeClr val="tx1"/>
                </a:solidFill>
              </a:rPr>
              <a:t>Adam </a:t>
            </a:r>
            <a:r>
              <a:rPr lang="sk-SK" sz="3200" i="1" dirty="0" err="1" smtClean="0">
                <a:solidFill>
                  <a:schemeClr val="tx1"/>
                </a:solidFill>
              </a:rPr>
              <a:t>Urbanski</a:t>
            </a:r>
            <a:endParaRPr lang="sk-SK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7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Parametre položky 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CITLIVOSŤ – porovnanie skupín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10</a:t>
            </a:fld>
            <a:r>
              <a:rPr lang="sk-SK" sz="1600" dirty="0" smtClean="0"/>
              <a:t> </a:t>
            </a:r>
            <a:r>
              <a:rPr lang="sk-SK" sz="1600" dirty="0" smtClean="0"/>
              <a:t>		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2348880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položka má 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vysokú citlivosť</a:t>
            </a: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 (diskriminačnú silu), ak úspešnosť žiakov na danej položke vysoko </a:t>
            </a:r>
            <a:r>
              <a:rPr lang="sk-SK" sz="3200" dirty="0" err="1" smtClean="0">
                <a:solidFill>
                  <a:schemeClr val="bg1"/>
                </a:solidFill>
                <a:latin typeface="+mn-lt"/>
              </a:rPr>
              <a:t>koreluje</a:t>
            </a: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 s ich úspešnosťou (t. j. s ich celkovým hrubým skóre) v celom teste</a:t>
            </a:r>
            <a:endParaRPr lang="sk-SK" sz="32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Citlivosť položky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základné typy grafov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11</a:t>
            </a:fld>
            <a:r>
              <a:rPr lang="sk-SK" sz="1600" dirty="0" smtClean="0"/>
              <a:t> </a:t>
            </a:r>
            <a:r>
              <a:rPr lang="sk-SK" sz="1600" dirty="0" smtClean="0"/>
              <a:t>		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pic>
        <p:nvPicPr>
          <p:cNvPr id="10" name="Picture 9" descr="Citlivosť grafy.jpg"/>
          <p:cNvPicPr>
            <a:picLocks noChangeAspect="1"/>
          </p:cNvPicPr>
          <p:nvPr/>
        </p:nvPicPr>
        <p:blipFill>
          <a:blip r:embed="rId3"/>
          <a:srcRect l="20303" t="5901" r="49127" b="81514"/>
          <a:stretch>
            <a:fillRect/>
          </a:stretch>
        </p:blipFill>
        <p:spPr>
          <a:xfrm>
            <a:off x="215008" y="2348880"/>
            <a:ext cx="2844824" cy="1656184"/>
          </a:xfrm>
          <a:prstGeom prst="rect">
            <a:avLst/>
          </a:prstGeom>
        </p:spPr>
      </p:pic>
      <p:pic>
        <p:nvPicPr>
          <p:cNvPr id="12" name="Picture 11" descr="Citlivosť grafy.jpg"/>
          <p:cNvPicPr>
            <a:picLocks noChangeAspect="1"/>
          </p:cNvPicPr>
          <p:nvPr/>
        </p:nvPicPr>
        <p:blipFill>
          <a:blip r:embed="rId3"/>
          <a:srcRect l="53592" t="5901" r="15849" b="81514"/>
          <a:stretch>
            <a:fillRect/>
          </a:stretch>
        </p:blipFill>
        <p:spPr>
          <a:xfrm>
            <a:off x="3131840" y="2348880"/>
            <a:ext cx="2843808" cy="1656184"/>
          </a:xfrm>
          <a:prstGeom prst="rect">
            <a:avLst/>
          </a:prstGeom>
        </p:spPr>
      </p:pic>
      <p:pic>
        <p:nvPicPr>
          <p:cNvPr id="13" name="Picture 12" descr="Citlivosť grafy.jpg"/>
          <p:cNvPicPr>
            <a:picLocks noChangeAspect="1"/>
          </p:cNvPicPr>
          <p:nvPr/>
        </p:nvPicPr>
        <p:blipFill>
          <a:blip r:embed="rId3"/>
          <a:srcRect l="53576" t="32165" r="15849" b="55250"/>
          <a:stretch>
            <a:fillRect/>
          </a:stretch>
        </p:blipFill>
        <p:spPr>
          <a:xfrm>
            <a:off x="6012160" y="4293096"/>
            <a:ext cx="2845290" cy="1656184"/>
          </a:xfrm>
          <a:prstGeom prst="rect">
            <a:avLst/>
          </a:prstGeom>
        </p:spPr>
      </p:pic>
      <p:pic>
        <p:nvPicPr>
          <p:cNvPr id="14" name="Picture 13" descr="Citlivosť grafy.jpg"/>
          <p:cNvPicPr>
            <a:picLocks noChangeAspect="1"/>
          </p:cNvPicPr>
          <p:nvPr/>
        </p:nvPicPr>
        <p:blipFill>
          <a:blip r:embed="rId3"/>
          <a:srcRect l="20303" t="18968" r="48745" b="68447"/>
          <a:stretch>
            <a:fillRect/>
          </a:stretch>
        </p:blipFill>
        <p:spPr>
          <a:xfrm>
            <a:off x="6012160" y="2348880"/>
            <a:ext cx="2880320" cy="1656184"/>
          </a:xfrm>
          <a:prstGeom prst="rect">
            <a:avLst/>
          </a:prstGeom>
        </p:spPr>
      </p:pic>
      <p:pic>
        <p:nvPicPr>
          <p:cNvPr id="15" name="Picture 14" descr="Citlivosť grafy.jpg"/>
          <p:cNvPicPr>
            <a:picLocks noChangeAspect="1"/>
          </p:cNvPicPr>
          <p:nvPr/>
        </p:nvPicPr>
        <p:blipFill>
          <a:blip r:embed="rId3"/>
          <a:srcRect l="53576" t="18968" r="15849" b="68447"/>
          <a:stretch>
            <a:fillRect/>
          </a:stretch>
        </p:blipFill>
        <p:spPr>
          <a:xfrm>
            <a:off x="251520" y="4221088"/>
            <a:ext cx="2845290" cy="1656184"/>
          </a:xfrm>
          <a:prstGeom prst="rect">
            <a:avLst/>
          </a:prstGeom>
        </p:spPr>
      </p:pic>
      <p:pic>
        <p:nvPicPr>
          <p:cNvPr id="16" name="Picture 15" descr="Citlivosť grafy.jpg"/>
          <p:cNvPicPr>
            <a:picLocks noChangeAspect="1"/>
          </p:cNvPicPr>
          <p:nvPr/>
        </p:nvPicPr>
        <p:blipFill>
          <a:blip r:embed="rId3"/>
          <a:srcRect l="20303" t="31618" r="48745" b="55250"/>
          <a:stretch>
            <a:fillRect/>
          </a:stretch>
        </p:blipFill>
        <p:spPr>
          <a:xfrm>
            <a:off x="3131840" y="4221088"/>
            <a:ext cx="2880320" cy="1728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0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Parametre položky 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FREKVENCIA voľby </a:t>
            </a:r>
            <a:r>
              <a:rPr lang="sk-SK" sz="3600" dirty="0" err="1" smtClean="0">
                <a:solidFill>
                  <a:schemeClr val="tx1"/>
                </a:solidFill>
              </a:rPr>
              <a:t>distraktorov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12</a:t>
            </a:fld>
            <a:r>
              <a:rPr lang="sk-SK" sz="1600" dirty="0" smtClean="0"/>
              <a:t> </a:t>
            </a:r>
            <a:r>
              <a:rPr lang="sk-SK" sz="1600" dirty="0" smtClean="0"/>
              <a:t>		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2348880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vyjadruje 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počet žiakov, </a:t>
            </a: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resp. percentuálny podiel žiakov, ktorí volili jednotlivé ponúknuté </a:t>
            </a:r>
            <a:r>
              <a:rPr lang="sk-SK" sz="3200" b="0" dirty="0" err="1" smtClean="0">
                <a:solidFill>
                  <a:schemeClr val="bg1"/>
                </a:solidFill>
                <a:latin typeface="+mn-lt"/>
              </a:rPr>
              <a:t>distraktory</a:t>
            </a:r>
            <a:endParaRPr lang="sk-SK" sz="32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Ukážka výstupu z </a:t>
            </a:r>
            <a:r>
              <a:rPr lang="sk-SK" sz="3600" dirty="0" err="1" smtClean="0">
                <a:solidFill>
                  <a:schemeClr val="tx1"/>
                </a:solidFill>
              </a:rPr>
              <a:t>Restanu</a:t>
            </a:r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k jednej konkrétnej položke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13</a:t>
            </a:fld>
            <a:r>
              <a:rPr lang="sk-SK" sz="1600" dirty="0" smtClean="0"/>
              <a:t> </a:t>
            </a:r>
            <a:r>
              <a:rPr lang="sk-SK" sz="1600" dirty="0" smtClean="0"/>
              <a:t>						   EDUMETRIA 2018</a:t>
            </a:r>
            <a:endParaRPr lang="sk-SK" sz="1600" dirty="0"/>
          </a:p>
        </p:txBody>
      </p:sp>
      <p:pic>
        <p:nvPicPr>
          <p:cNvPr id="12" name="Picture 11" descr="Položky.jpg"/>
          <p:cNvPicPr>
            <a:picLocks noChangeAspect="1"/>
          </p:cNvPicPr>
          <p:nvPr/>
        </p:nvPicPr>
        <p:blipFill>
          <a:blip r:embed="rId3"/>
          <a:srcRect l="10989" t="12106" r="51350" b="78828"/>
          <a:stretch>
            <a:fillRect/>
          </a:stretch>
        </p:blipFill>
        <p:spPr>
          <a:xfrm>
            <a:off x="251520" y="2276872"/>
            <a:ext cx="4032448" cy="1372798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5" name="Picture 14" descr="K17-18_MAT 6_12.jpg"/>
          <p:cNvPicPr>
            <a:picLocks noChangeAspect="1"/>
          </p:cNvPicPr>
          <p:nvPr/>
        </p:nvPicPr>
        <p:blipFill>
          <a:blip r:embed="rId4"/>
          <a:srcRect l="9909" t="47900" r="29562" b="30050"/>
          <a:stretch>
            <a:fillRect/>
          </a:stretch>
        </p:blipFill>
        <p:spPr>
          <a:xfrm>
            <a:off x="4211960" y="3861048"/>
            <a:ext cx="4752528" cy="2448272"/>
          </a:xfrm>
          <a:prstGeom prst="rect">
            <a:avLst/>
          </a:prstGeom>
        </p:spPr>
      </p:pic>
      <p:pic>
        <p:nvPicPr>
          <p:cNvPr id="16" name="Picture 15" descr="Položky.jpg"/>
          <p:cNvPicPr>
            <a:picLocks noChangeAspect="1"/>
          </p:cNvPicPr>
          <p:nvPr/>
        </p:nvPicPr>
        <p:blipFill>
          <a:blip r:embed="rId5"/>
          <a:srcRect l="9909" t="21440" r="69303" b="76460"/>
          <a:stretch>
            <a:fillRect/>
          </a:stretch>
        </p:blipFill>
        <p:spPr>
          <a:xfrm>
            <a:off x="107504" y="4005064"/>
            <a:ext cx="2520280" cy="360040"/>
          </a:xfrm>
          <a:prstGeom prst="rect">
            <a:avLst/>
          </a:prstGeom>
        </p:spPr>
      </p:pic>
      <p:pic>
        <p:nvPicPr>
          <p:cNvPr id="17" name="Picture 16" descr="Položky.jpg"/>
          <p:cNvPicPr>
            <a:picLocks noChangeAspect="1"/>
          </p:cNvPicPr>
          <p:nvPr/>
        </p:nvPicPr>
        <p:blipFill>
          <a:blip r:embed="rId6"/>
          <a:srcRect l="9909" t="31100" r="49657" b="56300"/>
          <a:stretch>
            <a:fillRect/>
          </a:stretch>
        </p:blipFill>
        <p:spPr>
          <a:xfrm>
            <a:off x="107504" y="4365104"/>
            <a:ext cx="4248472" cy="187220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076056" y="6021288"/>
            <a:ext cx="129614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800" b="0" dirty="0" smtClean="0">
                <a:solidFill>
                  <a:schemeClr val="bg1"/>
                </a:solidFill>
                <a:latin typeface="+mn-lt"/>
              </a:rPr>
              <a:t>Ponúknutá možnosť</a:t>
            </a:r>
            <a:endParaRPr lang="sk-SK" sz="8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211960" y="4077072"/>
            <a:ext cx="288032" cy="16561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800" b="0" dirty="0" smtClean="0">
                <a:solidFill>
                  <a:schemeClr val="bg1"/>
                </a:solidFill>
                <a:latin typeface="+mn-lt"/>
              </a:rPr>
              <a:t>% žiakov, ktorí zvolili danú možnosť</a:t>
            </a:r>
            <a:endParaRPr lang="sk-SK" sz="8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236296" y="6021288"/>
            <a:ext cx="165618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800" b="0" dirty="0" smtClean="0">
                <a:solidFill>
                  <a:schemeClr val="bg1"/>
                </a:solidFill>
                <a:latin typeface="+mn-lt"/>
              </a:rPr>
              <a:t>Pätiny žiakov v celkovom rebríčku</a:t>
            </a:r>
            <a:endParaRPr lang="sk-SK" sz="8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588224" y="3717032"/>
            <a:ext cx="288032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700" b="0" dirty="0" smtClean="0">
                <a:solidFill>
                  <a:schemeClr val="bg1"/>
                </a:solidFill>
                <a:latin typeface="+mn-lt"/>
              </a:rPr>
              <a:t>% žiakov z príslušnej pätiny, ktorí zvolili danú možnosť</a:t>
            </a:r>
            <a:endParaRPr lang="sk-SK" sz="7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" name="Picture 18" descr="Ukážka položky.jpg"/>
          <p:cNvPicPr>
            <a:picLocks noChangeAspect="1"/>
          </p:cNvPicPr>
          <p:nvPr/>
        </p:nvPicPr>
        <p:blipFill>
          <a:blip r:embed="rId7"/>
          <a:srcRect l="11394" t="51644" r="43263" b="37400"/>
          <a:stretch>
            <a:fillRect/>
          </a:stretch>
        </p:blipFill>
        <p:spPr>
          <a:xfrm>
            <a:off x="4572000" y="2195142"/>
            <a:ext cx="4453920" cy="15218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7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Analýza položky 1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parametre položky – tabuľka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14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pic>
        <p:nvPicPr>
          <p:cNvPr id="11" name="Picture 10" descr="Konkrétna položka 1.jpg"/>
          <p:cNvPicPr>
            <a:picLocks noChangeAspect="1"/>
          </p:cNvPicPr>
          <p:nvPr/>
        </p:nvPicPr>
        <p:blipFill>
          <a:blip r:embed="rId3"/>
          <a:srcRect l="9909" t="18612" r="52266" b="68622"/>
          <a:stretch>
            <a:fillRect/>
          </a:stretch>
        </p:blipFill>
        <p:spPr>
          <a:xfrm>
            <a:off x="4572000" y="2204864"/>
            <a:ext cx="4073596" cy="1944216"/>
          </a:xfrm>
          <a:prstGeom prst="rect">
            <a:avLst/>
          </a:prstGeom>
        </p:spPr>
      </p:pic>
      <p:pic>
        <p:nvPicPr>
          <p:cNvPr id="13" name="Picture 12" descr="Konkrétna položka 1.jpg"/>
          <p:cNvPicPr>
            <a:picLocks noChangeAspect="1"/>
          </p:cNvPicPr>
          <p:nvPr/>
        </p:nvPicPr>
        <p:blipFill>
          <a:blip r:embed="rId4"/>
          <a:srcRect l="9890" t="10909" r="57428" b="79399"/>
          <a:stretch>
            <a:fillRect/>
          </a:stretch>
        </p:blipFill>
        <p:spPr>
          <a:xfrm>
            <a:off x="193914" y="2241120"/>
            <a:ext cx="3946038" cy="1655680"/>
          </a:xfrm>
          <a:prstGeom prst="rect">
            <a:avLst/>
          </a:prstGeom>
        </p:spPr>
      </p:pic>
      <p:pic>
        <p:nvPicPr>
          <p:cNvPr id="7" name="Picture 6" descr="Položka 1.jpg"/>
          <p:cNvPicPr>
            <a:picLocks noChangeAspect="1"/>
          </p:cNvPicPr>
          <p:nvPr/>
        </p:nvPicPr>
        <p:blipFill>
          <a:blip r:embed="rId5"/>
          <a:srcRect l="11141" t="42595" r="43197" b="46353"/>
          <a:stretch>
            <a:fillRect/>
          </a:stretch>
        </p:blipFill>
        <p:spPr>
          <a:xfrm>
            <a:off x="323528" y="4293096"/>
            <a:ext cx="5677110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Analýza položky 1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parametre položky – grafy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15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</a:t>
            </a:r>
            <a:r>
              <a:rPr lang="sk-SK" sz="1600" dirty="0" smtClean="0"/>
              <a:t>	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pic>
        <p:nvPicPr>
          <p:cNvPr id="10" name="Picture 9" descr="Konkrétna položka 1 Bio8-forma B.jpg"/>
          <p:cNvPicPr>
            <a:picLocks noChangeAspect="1"/>
          </p:cNvPicPr>
          <p:nvPr/>
        </p:nvPicPr>
        <p:blipFill>
          <a:blip r:embed="rId3"/>
          <a:srcRect l="13225" t="49170" r="58587" b="32598"/>
          <a:stretch>
            <a:fillRect/>
          </a:stretch>
        </p:blipFill>
        <p:spPr>
          <a:xfrm>
            <a:off x="539552" y="2446303"/>
            <a:ext cx="3672408" cy="3358961"/>
          </a:xfrm>
          <a:prstGeom prst="rect">
            <a:avLst/>
          </a:prstGeom>
        </p:spPr>
      </p:pic>
      <p:pic>
        <p:nvPicPr>
          <p:cNvPr id="11" name="Picture 10" descr="Konkrétna položka 1 Bio8-forma B.jpg"/>
          <p:cNvPicPr>
            <a:picLocks noChangeAspect="1"/>
          </p:cNvPicPr>
          <p:nvPr/>
        </p:nvPicPr>
        <p:blipFill>
          <a:blip r:embed="rId3"/>
          <a:srcRect l="43930" t="49170" r="29908" b="32715"/>
          <a:stretch>
            <a:fillRect/>
          </a:stretch>
        </p:blipFill>
        <p:spPr>
          <a:xfrm>
            <a:off x="5148064" y="2420888"/>
            <a:ext cx="3456384" cy="338437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835696" y="5805264"/>
            <a:ext cx="129614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Ponúknutá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84168" y="5805264"/>
            <a:ext cx="20882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Pätiny žiakov v celkovom rebríčku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1520" y="2924944"/>
            <a:ext cx="360040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88024" y="2420888"/>
            <a:ext cx="360040" cy="30963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 z príslušnej pätiny,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Analýza položky 1 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pôvodné a upravené zadanie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</a:t>
            </a:r>
            <a:r>
              <a:rPr lang="sk-SK" sz="1600" dirty="0" smtClean="0"/>
              <a:t>				      </a:t>
            </a:r>
            <a:fld id="{F0C34033-0424-431D-AEBE-1BF3C1D94A66}" type="slidenum">
              <a:rPr lang="sk-SK" sz="1600" smtClean="0"/>
              <a:pPr/>
              <a:t>16</a:t>
            </a:fld>
            <a:r>
              <a:rPr lang="sk-SK" sz="1600" dirty="0" smtClean="0"/>
              <a:t> </a:t>
            </a:r>
            <a:r>
              <a:rPr lang="sk-SK" sz="1600" dirty="0" smtClean="0"/>
              <a:t>		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pic>
        <p:nvPicPr>
          <p:cNvPr id="12" name="Picture 11" descr="Konkrétna položka 1 upravená.jpg"/>
          <p:cNvPicPr>
            <a:picLocks noChangeAspect="1"/>
          </p:cNvPicPr>
          <p:nvPr/>
        </p:nvPicPr>
        <p:blipFill>
          <a:blip r:embed="rId3"/>
          <a:srcRect l="11080" t="11226" r="57425" b="79399"/>
          <a:stretch>
            <a:fillRect/>
          </a:stretch>
        </p:blipFill>
        <p:spPr>
          <a:xfrm>
            <a:off x="4713259" y="3295208"/>
            <a:ext cx="4081166" cy="1717968"/>
          </a:xfrm>
          <a:prstGeom prst="rect">
            <a:avLst/>
          </a:prstGeom>
        </p:spPr>
      </p:pic>
      <p:pic>
        <p:nvPicPr>
          <p:cNvPr id="16" name="Picture 15" descr="Konkrétna položka 1.jpg"/>
          <p:cNvPicPr>
            <a:picLocks noChangeAspect="1"/>
          </p:cNvPicPr>
          <p:nvPr/>
        </p:nvPicPr>
        <p:blipFill>
          <a:blip r:embed="rId4"/>
          <a:srcRect l="9890" t="10909" r="57428" b="79399"/>
          <a:stretch>
            <a:fillRect/>
          </a:stretch>
        </p:blipFill>
        <p:spPr>
          <a:xfrm>
            <a:off x="150708" y="3212472"/>
            <a:ext cx="4291678" cy="1800704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51520" y="2708920"/>
            <a:ext cx="20882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pôvodné zadanie: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16016" y="2708920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upravené zadanie: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1 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17</a:t>
            </a:fld>
            <a:r>
              <a:rPr lang="sk-SK" sz="1600" dirty="0" smtClean="0"/>
              <a:t> </a:t>
            </a:r>
            <a:r>
              <a:rPr lang="sk-SK" sz="1600" dirty="0" smtClean="0"/>
              <a:t>		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pic>
        <p:nvPicPr>
          <p:cNvPr id="18" name="Picture 17" descr="Konkrétna položka 1 upravená.jpg"/>
          <p:cNvPicPr>
            <a:picLocks noChangeAspect="1"/>
          </p:cNvPicPr>
          <p:nvPr/>
        </p:nvPicPr>
        <p:blipFill>
          <a:blip r:embed="rId3"/>
          <a:srcRect l="9908" t="34286" r="53300" b="56300"/>
          <a:stretch>
            <a:fillRect/>
          </a:stretch>
        </p:blipFill>
        <p:spPr>
          <a:xfrm>
            <a:off x="4586402" y="3356992"/>
            <a:ext cx="4378086" cy="1584176"/>
          </a:xfrm>
          <a:prstGeom prst="rect">
            <a:avLst/>
          </a:prstGeom>
        </p:spPr>
      </p:pic>
      <p:pic>
        <p:nvPicPr>
          <p:cNvPr id="20" name="Picture 19" descr="Konkrétna položka 1.jpg"/>
          <p:cNvPicPr>
            <a:picLocks noChangeAspect="1"/>
          </p:cNvPicPr>
          <p:nvPr/>
        </p:nvPicPr>
        <p:blipFill>
          <a:blip r:embed="rId4"/>
          <a:srcRect l="9909" t="21922" r="52266" b="68622"/>
          <a:stretch>
            <a:fillRect/>
          </a:stretch>
        </p:blipFill>
        <p:spPr>
          <a:xfrm>
            <a:off x="107504" y="3356992"/>
            <a:ext cx="4480956" cy="158417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51520" y="2708920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parametre pôvodnej položky: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16016" y="2708920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parametre upravenej položky: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1 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18</a:t>
            </a:fld>
            <a:r>
              <a:rPr lang="sk-SK" sz="1600" dirty="0" smtClean="0"/>
              <a:t> </a:t>
            </a:r>
            <a:r>
              <a:rPr lang="sk-SK" sz="1600" dirty="0" smtClean="0"/>
              <a:t>					</a:t>
            </a:r>
            <a:r>
              <a:rPr lang="sk-SK" sz="1600" dirty="0" smtClean="0"/>
              <a:t>	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7544" y="2204864"/>
            <a:ext cx="12961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/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pôvodná</a:t>
            </a:r>
          </a:p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7544" y="4221088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/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upravená</a:t>
            </a:r>
          </a:p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 descr="Položka 1.jpg"/>
          <p:cNvPicPr>
            <a:picLocks noChangeAspect="1"/>
          </p:cNvPicPr>
          <p:nvPr/>
        </p:nvPicPr>
        <p:blipFill>
          <a:blip r:embed="rId3"/>
          <a:srcRect l="11101" t="42145" r="43193" b="46414"/>
          <a:stretch>
            <a:fillRect/>
          </a:stretch>
        </p:blipFill>
        <p:spPr>
          <a:xfrm>
            <a:off x="2051720" y="2204864"/>
            <a:ext cx="5875810" cy="2080951"/>
          </a:xfrm>
          <a:prstGeom prst="rect">
            <a:avLst/>
          </a:prstGeom>
        </p:spPr>
      </p:pic>
      <p:pic>
        <p:nvPicPr>
          <p:cNvPr id="14" name="Picture 13" descr="Položka 1 upravená.jpg"/>
          <p:cNvPicPr>
            <a:picLocks noChangeAspect="1"/>
          </p:cNvPicPr>
          <p:nvPr/>
        </p:nvPicPr>
        <p:blipFill>
          <a:blip r:embed="rId4"/>
          <a:srcRect l="11114" t="45526" r="43184" b="43028"/>
          <a:stretch>
            <a:fillRect/>
          </a:stretch>
        </p:blipFill>
        <p:spPr>
          <a:xfrm>
            <a:off x="2051720" y="4221088"/>
            <a:ext cx="5875836" cy="2081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1 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19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pic>
        <p:nvPicPr>
          <p:cNvPr id="12" name="Picture 11" descr="Konkrétna položka 1 upravená.jpg"/>
          <p:cNvPicPr>
            <a:picLocks noChangeAspect="1"/>
          </p:cNvPicPr>
          <p:nvPr/>
        </p:nvPicPr>
        <p:blipFill>
          <a:blip r:embed="rId3"/>
          <a:srcRect l="8754" t="61540" r="51878" b="12674"/>
          <a:stretch>
            <a:fillRect/>
          </a:stretch>
        </p:blipFill>
        <p:spPr>
          <a:xfrm>
            <a:off x="5004048" y="2708920"/>
            <a:ext cx="3420440" cy="316835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9553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1601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15" descr="Konkrétna položka 1 Bio8-forma B.jpg"/>
          <p:cNvPicPr>
            <a:picLocks noChangeAspect="1"/>
          </p:cNvPicPr>
          <p:nvPr/>
        </p:nvPicPr>
        <p:blipFill>
          <a:blip r:embed="rId4"/>
          <a:srcRect l="12882" t="49170" r="58587" b="32750"/>
          <a:stretch>
            <a:fillRect/>
          </a:stretch>
        </p:blipFill>
        <p:spPr>
          <a:xfrm>
            <a:off x="683568" y="2780928"/>
            <a:ext cx="3455268" cy="309634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35696" y="5877272"/>
            <a:ext cx="129614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Ponúknutá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3068960"/>
            <a:ext cx="360040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228184" y="5877272"/>
            <a:ext cx="129614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Ponúknutá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16016" y="3068960"/>
            <a:ext cx="360040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96975"/>
            <a:ext cx="9144000" cy="1727969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spcAft>
                <a:spcPts val="4800"/>
              </a:spcAft>
            </a:pPr>
            <a:r>
              <a:rPr lang="sk-SK" dirty="0" smtClean="0">
                <a:solidFill>
                  <a:schemeClr val="tx1"/>
                </a:solidFill>
                <a:latin typeface="+mj-lt"/>
              </a:rPr>
              <a:t>Ako čítať štatistické výsledky testovaní</a:t>
            </a:r>
            <a:endParaRPr lang="sk-SK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00153" y="4566670"/>
            <a:ext cx="4320480" cy="1925383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3200" dirty="0" smtClean="0">
              <a:solidFill>
                <a:schemeClr val="tx1"/>
              </a:solidFill>
            </a:endParaRPr>
          </a:p>
          <a:p>
            <a:pPr algn="r"/>
            <a:endParaRPr lang="sk-SK" sz="3200" dirty="0">
              <a:solidFill>
                <a:schemeClr val="tx1"/>
              </a:solidFill>
            </a:endParaRPr>
          </a:p>
          <a:p>
            <a:pPr algn="r"/>
            <a:r>
              <a:rPr lang="sk-SK" sz="3200" dirty="0" smtClean="0">
                <a:solidFill>
                  <a:schemeClr val="tx1"/>
                </a:solidFill>
              </a:rPr>
              <a:t>Alena Bastlová</a:t>
            </a:r>
          </a:p>
          <a:p>
            <a:pPr algn="r"/>
            <a:r>
              <a:rPr lang="sk-SK" sz="3200" dirty="0" smtClean="0">
                <a:solidFill>
                  <a:schemeClr val="tx1"/>
                </a:solidFill>
              </a:rPr>
              <a:t>Roman Farnbauer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08518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7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1 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20</a:t>
            </a:fld>
            <a:r>
              <a:rPr lang="sk-SK" sz="1600" dirty="0" smtClean="0"/>
              <a:t> </a:t>
            </a:r>
            <a:r>
              <a:rPr lang="sk-SK" sz="1600" dirty="0" smtClean="0"/>
              <a:t>					</a:t>
            </a:r>
            <a:r>
              <a:rPr lang="sk-SK" sz="1600" dirty="0" smtClean="0"/>
              <a:t>	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pic>
        <p:nvPicPr>
          <p:cNvPr id="13" name="Picture 12" descr="Konkrétna položka 1 upravená.jpg"/>
          <p:cNvPicPr>
            <a:picLocks noChangeAspect="1"/>
          </p:cNvPicPr>
          <p:nvPr/>
        </p:nvPicPr>
        <p:blipFill>
          <a:blip r:embed="rId3"/>
          <a:srcRect l="51854" t="61540" r="11439" b="13067"/>
          <a:stretch>
            <a:fillRect/>
          </a:stretch>
        </p:blipFill>
        <p:spPr>
          <a:xfrm>
            <a:off x="5004048" y="2708920"/>
            <a:ext cx="3312368" cy="324036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9553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1601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Konkrétna položka 1 Bio8-forma B.jpg"/>
          <p:cNvPicPr>
            <a:picLocks noChangeAspect="1"/>
          </p:cNvPicPr>
          <p:nvPr/>
        </p:nvPicPr>
        <p:blipFill>
          <a:blip r:embed="rId4"/>
          <a:srcRect l="43673" t="49170" r="29772" b="32771"/>
          <a:stretch>
            <a:fillRect/>
          </a:stretch>
        </p:blipFill>
        <p:spPr>
          <a:xfrm>
            <a:off x="683568" y="2694632"/>
            <a:ext cx="3384376" cy="325464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868144" y="5949280"/>
            <a:ext cx="20882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Pätiny žiakov v celkovom rebríčku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47664" y="5949280"/>
            <a:ext cx="20882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Pätiny žiakov v celkovom rebríčku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16016" y="2708920"/>
            <a:ext cx="360040" cy="3024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 z príslušnej pätiny,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5536" y="2708920"/>
            <a:ext cx="288032" cy="3024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 z príslušnej pätiny,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Analýza položky </a:t>
            </a:r>
            <a:r>
              <a:rPr lang="sk-SK" sz="3600" dirty="0" smtClean="0">
                <a:solidFill>
                  <a:schemeClr val="tx1"/>
                </a:solidFill>
              </a:rPr>
              <a:t>2</a:t>
            </a:r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parametre položky – tabuľka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21</a:t>
            </a:fld>
            <a:r>
              <a:rPr lang="sk-SK" sz="1600" dirty="0" smtClean="0"/>
              <a:t> </a:t>
            </a:r>
            <a:r>
              <a:rPr lang="sk-SK" sz="1600" dirty="0" smtClean="0"/>
              <a:t>					</a:t>
            </a:r>
            <a:r>
              <a:rPr lang="sk-SK" sz="1600" dirty="0" smtClean="0"/>
              <a:t>	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pic>
        <p:nvPicPr>
          <p:cNvPr id="11" name="Picture 10" descr="Položka 3.jpg"/>
          <p:cNvPicPr>
            <a:picLocks noChangeAspect="1"/>
          </p:cNvPicPr>
          <p:nvPr/>
        </p:nvPicPr>
        <p:blipFill>
          <a:blip r:embed="rId3"/>
          <a:srcRect l="9902" t="11151" r="33078" b="76249"/>
          <a:stretch>
            <a:fillRect/>
          </a:stretch>
        </p:blipFill>
        <p:spPr>
          <a:xfrm>
            <a:off x="107504" y="2276872"/>
            <a:ext cx="4680520" cy="1462898"/>
          </a:xfrm>
          <a:prstGeom prst="rect">
            <a:avLst/>
          </a:prstGeom>
        </p:spPr>
      </p:pic>
      <p:pic>
        <p:nvPicPr>
          <p:cNvPr id="12" name="Picture 11" descr="Položka 3.jpg"/>
          <p:cNvPicPr>
            <a:picLocks noChangeAspect="1"/>
          </p:cNvPicPr>
          <p:nvPr/>
        </p:nvPicPr>
        <p:blipFill>
          <a:blip r:embed="rId3"/>
          <a:srcRect l="9902" t="27950" r="52970" b="59450"/>
          <a:stretch>
            <a:fillRect/>
          </a:stretch>
        </p:blipFill>
        <p:spPr>
          <a:xfrm>
            <a:off x="4644008" y="2204864"/>
            <a:ext cx="4200468" cy="2016224"/>
          </a:xfrm>
          <a:prstGeom prst="rect">
            <a:avLst/>
          </a:prstGeom>
        </p:spPr>
      </p:pic>
      <p:pic>
        <p:nvPicPr>
          <p:cNvPr id="7" name="Picture 6" descr="Položka 3.jpg"/>
          <p:cNvPicPr>
            <a:picLocks noChangeAspect="1"/>
          </p:cNvPicPr>
          <p:nvPr/>
        </p:nvPicPr>
        <p:blipFill>
          <a:blip r:embed="rId4"/>
          <a:srcRect l="11111" t="42162" r="43177" b="46392"/>
          <a:stretch>
            <a:fillRect/>
          </a:stretch>
        </p:blipFill>
        <p:spPr>
          <a:xfrm>
            <a:off x="179512" y="4221088"/>
            <a:ext cx="5875822" cy="2081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Analýza položky </a:t>
            </a:r>
            <a:r>
              <a:rPr lang="sk-SK" sz="3600" dirty="0" smtClean="0">
                <a:solidFill>
                  <a:schemeClr val="tx1"/>
                </a:solidFill>
              </a:rPr>
              <a:t>2</a:t>
            </a:r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parametre položky – grafy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22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	</a:t>
            </a:r>
            <a:r>
              <a:rPr lang="sk-SK" sz="1600" dirty="0" smtClean="0"/>
              <a:t>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35696" y="5805264"/>
            <a:ext cx="129614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Ponúknutá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68144" y="5805264"/>
            <a:ext cx="20882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Pätiny žiakov v celkovom rebríčku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5536" y="2924944"/>
            <a:ext cx="360040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88024" y="2420888"/>
            <a:ext cx="360040" cy="30963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 z príslušnej pätiny,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14" descr="Položka 3.jpg"/>
          <p:cNvPicPr>
            <a:picLocks noChangeAspect="1"/>
          </p:cNvPicPr>
          <p:nvPr/>
        </p:nvPicPr>
        <p:blipFill>
          <a:blip r:embed="rId3"/>
          <a:srcRect l="6931" t="58400" r="52970" b="13250"/>
          <a:stretch>
            <a:fillRect/>
          </a:stretch>
        </p:blipFill>
        <p:spPr>
          <a:xfrm>
            <a:off x="683568" y="2492896"/>
            <a:ext cx="3384376" cy="3384376"/>
          </a:xfrm>
          <a:prstGeom prst="rect">
            <a:avLst/>
          </a:prstGeom>
        </p:spPr>
      </p:pic>
      <p:pic>
        <p:nvPicPr>
          <p:cNvPr id="16" name="Picture 15" descr="Položka 3.jpg"/>
          <p:cNvPicPr>
            <a:picLocks noChangeAspect="1"/>
          </p:cNvPicPr>
          <p:nvPr/>
        </p:nvPicPr>
        <p:blipFill>
          <a:blip r:embed="rId3"/>
          <a:srcRect l="51485" t="59450" r="9043" b="13251"/>
          <a:stretch>
            <a:fillRect/>
          </a:stretch>
        </p:blipFill>
        <p:spPr>
          <a:xfrm>
            <a:off x="5076056" y="2564904"/>
            <a:ext cx="3312368" cy="3240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Analýza položky </a:t>
            </a:r>
            <a:r>
              <a:rPr lang="sk-SK" sz="3600" dirty="0" smtClean="0">
                <a:solidFill>
                  <a:schemeClr val="tx1"/>
                </a:solidFill>
              </a:rPr>
              <a:t>2 </a:t>
            </a:r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pôvodné a upravené zadanie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23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	</a:t>
            </a:r>
            <a:r>
              <a:rPr lang="sk-SK" sz="1600" dirty="0" smtClean="0"/>
              <a:t>	</a:t>
            </a:r>
            <a:r>
              <a:rPr lang="sk-SK" sz="1600" dirty="0" smtClean="0"/>
              <a:t>		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51520" y="2204864"/>
            <a:ext cx="20882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pôvodné zadanie: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1520" y="4293096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upravené zadanie: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 descr="Položka 3.jpg"/>
          <p:cNvPicPr>
            <a:picLocks noChangeAspect="1"/>
          </p:cNvPicPr>
          <p:nvPr/>
        </p:nvPicPr>
        <p:blipFill>
          <a:blip r:embed="rId3"/>
          <a:srcRect l="9902" t="11151" r="33663" b="76249"/>
          <a:stretch>
            <a:fillRect/>
          </a:stretch>
        </p:blipFill>
        <p:spPr>
          <a:xfrm>
            <a:off x="2267744" y="2253812"/>
            <a:ext cx="6049688" cy="1910426"/>
          </a:xfrm>
          <a:prstGeom prst="rect">
            <a:avLst/>
          </a:prstGeom>
        </p:spPr>
      </p:pic>
      <p:pic>
        <p:nvPicPr>
          <p:cNvPr id="10" name="Picture 9" descr="Položka 3 upravená.jpg"/>
          <p:cNvPicPr>
            <a:picLocks noChangeAspect="1"/>
          </p:cNvPicPr>
          <p:nvPr/>
        </p:nvPicPr>
        <p:blipFill>
          <a:blip r:embed="rId4"/>
          <a:srcRect l="9899" t="11070" r="33663" b="77299"/>
          <a:stretch>
            <a:fillRect/>
          </a:stretch>
        </p:blipFill>
        <p:spPr>
          <a:xfrm>
            <a:off x="2291746" y="4337116"/>
            <a:ext cx="6024670" cy="1756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</a:t>
            </a:r>
            <a:r>
              <a:rPr lang="sk-SK" sz="3600" dirty="0" smtClean="0">
                <a:solidFill>
                  <a:schemeClr val="tx1"/>
                </a:solidFill>
              </a:rPr>
              <a:t>2 </a:t>
            </a:r>
            <a:r>
              <a:rPr lang="sk-SK" sz="3600" dirty="0" smtClean="0">
                <a:solidFill>
                  <a:schemeClr val="tx1"/>
                </a:solidFill>
              </a:rPr>
              <a:t>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</a:t>
            </a:r>
            <a:r>
              <a:rPr lang="sk-SK" sz="1600" dirty="0" smtClean="0"/>
              <a:t>				      </a:t>
            </a:r>
            <a:fld id="{F0C34033-0424-431D-AEBE-1BF3C1D94A66}" type="slidenum">
              <a:rPr lang="sk-SK" sz="1600" smtClean="0"/>
              <a:pPr/>
              <a:t>24</a:t>
            </a:fld>
            <a:r>
              <a:rPr lang="sk-SK" sz="1600" dirty="0" smtClean="0"/>
              <a:t> </a:t>
            </a:r>
            <a:r>
              <a:rPr lang="sk-SK" sz="1600" dirty="0" smtClean="0"/>
              <a:t>					</a:t>
            </a:r>
            <a:r>
              <a:rPr lang="sk-SK" sz="1600" dirty="0" smtClean="0"/>
              <a:t>	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51520" y="2708920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parametre pôvodnej položky: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16016" y="2708920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parametre upravenej položky: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Položka 3.jpg"/>
          <p:cNvPicPr>
            <a:picLocks noChangeAspect="1"/>
          </p:cNvPicPr>
          <p:nvPr/>
        </p:nvPicPr>
        <p:blipFill>
          <a:blip r:embed="rId3"/>
          <a:srcRect l="9902" t="30050" r="52970" b="59450"/>
          <a:stretch>
            <a:fillRect/>
          </a:stretch>
        </p:blipFill>
        <p:spPr>
          <a:xfrm>
            <a:off x="107504" y="3212976"/>
            <a:ext cx="4320480" cy="1728192"/>
          </a:xfrm>
          <a:prstGeom prst="rect">
            <a:avLst/>
          </a:prstGeom>
        </p:spPr>
      </p:pic>
      <p:pic>
        <p:nvPicPr>
          <p:cNvPr id="12" name="Picture 11" descr="Položka 3 upravená.jpg"/>
          <p:cNvPicPr>
            <a:picLocks noChangeAspect="1"/>
          </p:cNvPicPr>
          <p:nvPr/>
        </p:nvPicPr>
        <p:blipFill>
          <a:blip r:embed="rId4"/>
          <a:srcRect l="9899" t="30050" r="52971" b="59450"/>
          <a:stretch>
            <a:fillRect/>
          </a:stretch>
        </p:blipFill>
        <p:spPr>
          <a:xfrm>
            <a:off x="4644008" y="3212976"/>
            <a:ext cx="4320480" cy="1728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</a:t>
            </a:r>
            <a:r>
              <a:rPr lang="sk-SK" sz="3600" dirty="0" smtClean="0">
                <a:solidFill>
                  <a:schemeClr val="tx1"/>
                </a:solidFill>
              </a:rPr>
              <a:t>2 </a:t>
            </a:r>
            <a:r>
              <a:rPr lang="sk-SK" sz="3600" dirty="0" smtClean="0">
                <a:solidFill>
                  <a:schemeClr val="tx1"/>
                </a:solidFill>
              </a:rPr>
              <a:t>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25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7544" y="2204864"/>
            <a:ext cx="12961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/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pôvodná</a:t>
            </a:r>
          </a:p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7544" y="4221088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/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upravená</a:t>
            </a:r>
          </a:p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 descr="Položka 3.jpg"/>
          <p:cNvPicPr>
            <a:picLocks noChangeAspect="1"/>
          </p:cNvPicPr>
          <p:nvPr/>
        </p:nvPicPr>
        <p:blipFill>
          <a:blip r:embed="rId3"/>
          <a:srcRect l="11111" t="42162" r="43177" b="46392"/>
          <a:stretch>
            <a:fillRect/>
          </a:stretch>
        </p:blipFill>
        <p:spPr>
          <a:xfrm>
            <a:off x="2051720" y="2132856"/>
            <a:ext cx="5875822" cy="2081004"/>
          </a:xfrm>
          <a:prstGeom prst="rect">
            <a:avLst/>
          </a:prstGeom>
        </p:spPr>
      </p:pic>
      <p:pic>
        <p:nvPicPr>
          <p:cNvPr id="11" name="Picture 10" descr="Položka 3 upravená.jpg"/>
          <p:cNvPicPr>
            <a:picLocks noChangeAspect="1"/>
          </p:cNvPicPr>
          <p:nvPr/>
        </p:nvPicPr>
        <p:blipFill>
          <a:blip r:embed="rId4"/>
          <a:srcRect l="11109" t="42160" r="43178" b="46395"/>
          <a:stretch>
            <a:fillRect/>
          </a:stretch>
        </p:blipFill>
        <p:spPr>
          <a:xfrm>
            <a:off x="2051720" y="4221088"/>
            <a:ext cx="5875923" cy="2080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</a:t>
            </a:r>
            <a:r>
              <a:rPr lang="sk-SK" sz="3600" dirty="0" smtClean="0">
                <a:solidFill>
                  <a:schemeClr val="tx1"/>
                </a:solidFill>
              </a:rPr>
              <a:t>2 </a:t>
            </a:r>
            <a:r>
              <a:rPr lang="sk-SK" sz="3600" dirty="0" smtClean="0">
                <a:solidFill>
                  <a:schemeClr val="tx1"/>
                </a:solidFill>
              </a:rPr>
              <a:t>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26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553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1601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63688" y="5877272"/>
            <a:ext cx="129614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Ponúknutá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3068960"/>
            <a:ext cx="360040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228184" y="5877272"/>
            <a:ext cx="129614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Ponúknutá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88024" y="3068960"/>
            <a:ext cx="360040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15" descr="Položka 3.jpg"/>
          <p:cNvPicPr>
            <a:picLocks noChangeAspect="1"/>
          </p:cNvPicPr>
          <p:nvPr/>
        </p:nvPicPr>
        <p:blipFill>
          <a:blip r:embed="rId3"/>
          <a:srcRect l="6931" t="59450" r="52970" b="14090"/>
          <a:stretch>
            <a:fillRect/>
          </a:stretch>
        </p:blipFill>
        <p:spPr>
          <a:xfrm>
            <a:off x="611560" y="2852936"/>
            <a:ext cx="3240360" cy="3024336"/>
          </a:xfrm>
          <a:prstGeom prst="rect">
            <a:avLst/>
          </a:prstGeom>
        </p:spPr>
      </p:pic>
      <p:pic>
        <p:nvPicPr>
          <p:cNvPr id="21" name="Picture 20" descr="Položka 3 upravená.jpg"/>
          <p:cNvPicPr>
            <a:picLocks noChangeAspect="1"/>
          </p:cNvPicPr>
          <p:nvPr/>
        </p:nvPicPr>
        <p:blipFill>
          <a:blip r:embed="rId4"/>
          <a:srcRect l="9899" t="58400" r="51485" b="16575"/>
          <a:stretch>
            <a:fillRect/>
          </a:stretch>
        </p:blipFill>
        <p:spPr>
          <a:xfrm>
            <a:off x="5076056" y="2780928"/>
            <a:ext cx="3456384" cy="31683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</a:t>
            </a:r>
            <a:r>
              <a:rPr lang="sk-SK" sz="3600" dirty="0" smtClean="0">
                <a:solidFill>
                  <a:schemeClr val="tx1"/>
                </a:solidFill>
              </a:rPr>
              <a:t>2 </a:t>
            </a:r>
            <a:r>
              <a:rPr lang="sk-SK" sz="3600" dirty="0" smtClean="0">
                <a:solidFill>
                  <a:schemeClr val="tx1"/>
                </a:solidFill>
              </a:rPr>
              <a:t>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27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553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1601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68144" y="5949280"/>
            <a:ext cx="20882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Pätiny žiakov v celkovom rebríčku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47664" y="5949280"/>
            <a:ext cx="20882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Pätiny žiakov v celkovom rebríčku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16016" y="2708920"/>
            <a:ext cx="360040" cy="3024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 z príslušnej pätiny,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5536" y="2708920"/>
            <a:ext cx="288032" cy="3024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 z príslušnej pätiny,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" name="Picture 19" descr="Položka 3.jpg"/>
          <p:cNvPicPr>
            <a:picLocks noChangeAspect="1"/>
          </p:cNvPicPr>
          <p:nvPr/>
        </p:nvPicPr>
        <p:blipFill>
          <a:blip r:embed="rId3"/>
          <a:srcRect l="51485" t="59450" r="9426" b="14090"/>
          <a:stretch>
            <a:fillRect/>
          </a:stretch>
        </p:blipFill>
        <p:spPr>
          <a:xfrm>
            <a:off x="683568" y="2708920"/>
            <a:ext cx="3384376" cy="3240360"/>
          </a:xfrm>
          <a:prstGeom prst="rect">
            <a:avLst/>
          </a:prstGeom>
        </p:spPr>
      </p:pic>
      <p:pic>
        <p:nvPicPr>
          <p:cNvPr id="21" name="Picture 20" descr="Položka 3 upravená.jpg"/>
          <p:cNvPicPr>
            <a:picLocks noChangeAspect="1"/>
          </p:cNvPicPr>
          <p:nvPr/>
        </p:nvPicPr>
        <p:blipFill>
          <a:blip r:embed="rId4"/>
          <a:srcRect l="51485" t="59450" r="12127" b="16925"/>
          <a:stretch>
            <a:fillRect/>
          </a:stretch>
        </p:blipFill>
        <p:spPr>
          <a:xfrm>
            <a:off x="4932040" y="2708920"/>
            <a:ext cx="3528392" cy="3240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Analýza položky </a:t>
            </a:r>
            <a:r>
              <a:rPr lang="sk-SK" sz="3600" dirty="0" smtClean="0">
                <a:solidFill>
                  <a:schemeClr val="tx1"/>
                </a:solidFill>
              </a:rPr>
              <a:t>3</a:t>
            </a:r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parametre položky – tabuľka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28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pic>
        <p:nvPicPr>
          <p:cNvPr id="9" name="Picture 8" descr="Konkrétna položka 2.jpg"/>
          <p:cNvPicPr>
            <a:picLocks noChangeAspect="1"/>
          </p:cNvPicPr>
          <p:nvPr/>
        </p:nvPicPr>
        <p:blipFill>
          <a:blip r:embed="rId3"/>
          <a:srcRect l="10628" t="10845" r="36820" b="72639"/>
          <a:stretch>
            <a:fillRect/>
          </a:stretch>
        </p:blipFill>
        <p:spPr>
          <a:xfrm>
            <a:off x="179512" y="2204864"/>
            <a:ext cx="4536504" cy="2016224"/>
          </a:xfrm>
          <a:prstGeom prst="rect">
            <a:avLst/>
          </a:prstGeom>
        </p:spPr>
      </p:pic>
      <p:pic>
        <p:nvPicPr>
          <p:cNvPr id="10" name="Picture 9" descr="Konkrétna položka 2.jpg"/>
          <p:cNvPicPr>
            <a:picLocks noChangeAspect="1"/>
          </p:cNvPicPr>
          <p:nvPr/>
        </p:nvPicPr>
        <p:blipFill>
          <a:blip r:embed="rId3"/>
          <a:srcRect l="10628" t="33848" r="52669" b="53174"/>
          <a:stretch>
            <a:fillRect/>
          </a:stretch>
        </p:blipFill>
        <p:spPr>
          <a:xfrm>
            <a:off x="4860032" y="2204864"/>
            <a:ext cx="4032448" cy="2016224"/>
          </a:xfrm>
          <a:prstGeom prst="rect">
            <a:avLst/>
          </a:prstGeom>
        </p:spPr>
      </p:pic>
      <p:pic>
        <p:nvPicPr>
          <p:cNvPr id="7" name="Picture 6" descr="Položka 2.jpg"/>
          <p:cNvPicPr>
            <a:picLocks noChangeAspect="1"/>
          </p:cNvPicPr>
          <p:nvPr/>
        </p:nvPicPr>
        <p:blipFill>
          <a:blip r:embed="rId4"/>
          <a:srcRect l="11115" t="48221" r="43182" b="40333"/>
          <a:stretch>
            <a:fillRect/>
          </a:stretch>
        </p:blipFill>
        <p:spPr>
          <a:xfrm>
            <a:off x="179512" y="4293096"/>
            <a:ext cx="5875882" cy="2081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Analýza položky </a:t>
            </a:r>
            <a:r>
              <a:rPr lang="sk-SK" sz="3600" dirty="0" smtClean="0">
                <a:solidFill>
                  <a:schemeClr val="tx1"/>
                </a:solidFill>
              </a:rPr>
              <a:t>3</a:t>
            </a:r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parametre položky – grafy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29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35696" y="5805264"/>
            <a:ext cx="129614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Ponúknutá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68144" y="5805264"/>
            <a:ext cx="20882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Pätiny žiakov v celkovom rebríčku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5536" y="2924944"/>
            <a:ext cx="360040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88024" y="2420888"/>
            <a:ext cx="360040" cy="30963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 z príslušnej pätiny,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 descr="Konkrétna položka 2.jpg"/>
          <p:cNvPicPr>
            <a:picLocks noChangeAspect="1"/>
          </p:cNvPicPr>
          <p:nvPr/>
        </p:nvPicPr>
        <p:blipFill>
          <a:blip r:embed="rId3"/>
          <a:srcRect l="9909" t="63650" r="51485" b="10100"/>
          <a:stretch>
            <a:fillRect/>
          </a:stretch>
        </p:blipFill>
        <p:spPr>
          <a:xfrm>
            <a:off x="683568" y="2492896"/>
            <a:ext cx="3456384" cy="3323446"/>
          </a:xfrm>
          <a:prstGeom prst="rect">
            <a:avLst/>
          </a:prstGeom>
        </p:spPr>
      </p:pic>
      <p:pic>
        <p:nvPicPr>
          <p:cNvPr id="14" name="Picture 13" descr="Konkrétna položka 2.jpg"/>
          <p:cNvPicPr>
            <a:picLocks noChangeAspect="1"/>
          </p:cNvPicPr>
          <p:nvPr/>
        </p:nvPicPr>
        <p:blipFill>
          <a:blip r:embed="rId3"/>
          <a:srcRect l="51732" t="63650" r="11271" b="10100"/>
          <a:stretch>
            <a:fillRect/>
          </a:stretch>
        </p:blipFill>
        <p:spPr>
          <a:xfrm>
            <a:off x="5076056" y="2481818"/>
            <a:ext cx="3312368" cy="3323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276872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3200" dirty="0" smtClean="0">
              <a:solidFill>
                <a:schemeClr val="bg1"/>
              </a:solidFill>
              <a:latin typeface="+mn-lt"/>
            </a:endParaRP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objasnenie základných pojmov</a:t>
            </a: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charakteristika parametrov položky</a:t>
            </a:r>
            <a:br>
              <a:rPr lang="sk-SK" sz="3200" dirty="0" smtClean="0">
                <a:solidFill>
                  <a:schemeClr val="bg1"/>
                </a:solidFill>
                <a:latin typeface="+mn-lt"/>
              </a:rPr>
            </a:b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a ich vysvetlenie na konkrétnej položke</a:t>
            </a: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praktická analýza parametrov vybraných položiek a úprava položiek s cieľom ich „záchrany“ </a:t>
            </a:r>
            <a:endParaRPr lang="sk-SK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err="1" smtClean="0">
                <a:solidFill>
                  <a:schemeClr val="tx1"/>
                </a:solidFill>
              </a:rPr>
              <a:t>Položková</a:t>
            </a:r>
            <a:r>
              <a:rPr lang="sk-SK" sz="3600" dirty="0" smtClean="0">
                <a:solidFill>
                  <a:schemeClr val="tx1"/>
                </a:solidFill>
              </a:rPr>
              <a:t> analýza testu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Čo nás čaká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</a:t>
            </a:r>
            <a:r>
              <a:rPr lang="sk-SK" sz="1600" dirty="0" smtClean="0"/>
              <a:t>       </a:t>
            </a:r>
            <a:fld id="{F0C34033-0424-431D-AEBE-1BF3C1D94A66}" type="slidenum">
              <a:rPr lang="sk-SK" sz="1600" smtClean="0"/>
              <a:pPr/>
              <a:t>3</a:t>
            </a:fld>
            <a:r>
              <a:rPr lang="sk-SK" sz="1600" dirty="0" smtClean="0"/>
              <a:t>					</a:t>
            </a:r>
            <a:r>
              <a:rPr lang="sk-SK" sz="1600" dirty="0" smtClean="0"/>
              <a:t>		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75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Analýza položky </a:t>
            </a:r>
            <a:r>
              <a:rPr lang="sk-SK" sz="3600" dirty="0" smtClean="0">
                <a:solidFill>
                  <a:schemeClr val="tx1"/>
                </a:solidFill>
              </a:rPr>
              <a:t>3 </a:t>
            </a:r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pôvodné a upravené zadanie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30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		</a:t>
            </a:r>
            <a:r>
              <a:rPr lang="sk-SK" sz="1600" dirty="0" smtClean="0"/>
              <a:t>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51520" y="2204864"/>
            <a:ext cx="20882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pôvodné zadanie: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1520" y="4293096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upravené zadanie: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 descr="Položka 2.jpg"/>
          <p:cNvPicPr>
            <a:picLocks noChangeAspect="1"/>
          </p:cNvPicPr>
          <p:nvPr/>
        </p:nvPicPr>
        <p:blipFill>
          <a:blip r:embed="rId3"/>
          <a:srcRect l="10503" t="10731" r="28024" b="75409"/>
          <a:stretch>
            <a:fillRect/>
          </a:stretch>
        </p:blipFill>
        <p:spPr>
          <a:xfrm>
            <a:off x="2372482" y="2276872"/>
            <a:ext cx="5871926" cy="1872208"/>
          </a:xfrm>
          <a:prstGeom prst="rect">
            <a:avLst/>
          </a:prstGeom>
        </p:spPr>
      </p:pic>
      <p:pic>
        <p:nvPicPr>
          <p:cNvPr id="14" name="Picture 13" descr="Položka 2 upravená.jpg"/>
          <p:cNvPicPr>
            <a:picLocks noChangeAspect="1"/>
          </p:cNvPicPr>
          <p:nvPr/>
        </p:nvPicPr>
        <p:blipFill>
          <a:blip r:embed="rId4"/>
          <a:srcRect l="11445" t="11187" r="27880" b="75235"/>
          <a:stretch>
            <a:fillRect/>
          </a:stretch>
        </p:blipFill>
        <p:spPr>
          <a:xfrm>
            <a:off x="2483768" y="4414324"/>
            <a:ext cx="5809606" cy="1838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</a:t>
            </a:r>
            <a:r>
              <a:rPr lang="sk-SK" sz="3600" dirty="0" smtClean="0">
                <a:solidFill>
                  <a:schemeClr val="tx1"/>
                </a:solidFill>
              </a:rPr>
              <a:t>3 </a:t>
            </a:r>
            <a:r>
              <a:rPr lang="sk-SK" sz="3600" dirty="0" smtClean="0">
                <a:solidFill>
                  <a:schemeClr val="tx1"/>
                </a:solidFill>
              </a:rPr>
              <a:t>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31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51520" y="2708920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parametre pôvodnej položky: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16016" y="2708920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parametre upravenej položky: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 descr="Položka 2.jpg"/>
          <p:cNvPicPr>
            <a:picLocks noChangeAspect="1"/>
          </p:cNvPicPr>
          <p:nvPr/>
        </p:nvPicPr>
        <p:blipFill>
          <a:blip r:embed="rId3"/>
          <a:srcRect l="9909" t="36350" r="52970" b="53150"/>
          <a:stretch>
            <a:fillRect/>
          </a:stretch>
        </p:blipFill>
        <p:spPr>
          <a:xfrm>
            <a:off x="107504" y="3284984"/>
            <a:ext cx="4320480" cy="1728192"/>
          </a:xfrm>
          <a:prstGeom prst="rect">
            <a:avLst/>
          </a:prstGeom>
        </p:spPr>
      </p:pic>
      <p:pic>
        <p:nvPicPr>
          <p:cNvPr id="10" name="Picture 9" descr="Položka 2 upravená.jpg"/>
          <p:cNvPicPr>
            <a:picLocks noChangeAspect="1"/>
          </p:cNvPicPr>
          <p:nvPr/>
        </p:nvPicPr>
        <p:blipFill>
          <a:blip r:embed="rId4"/>
          <a:srcRect l="9909" t="30050" r="52970" b="59450"/>
          <a:stretch>
            <a:fillRect/>
          </a:stretch>
        </p:blipFill>
        <p:spPr>
          <a:xfrm>
            <a:off x="4571998" y="3212976"/>
            <a:ext cx="4320482" cy="1728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</a:t>
            </a:r>
            <a:r>
              <a:rPr lang="sk-SK" sz="3600" dirty="0" smtClean="0">
                <a:solidFill>
                  <a:schemeClr val="tx1"/>
                </a:solidFill>
              </a:rPr>
              <a:t>3 </a:t>
            </a:r>
            <a:r>
              <a:rPr lang="sk-SK" sz="3600" dirty="0" smtClean="0">
                <a:solidFill>
                  <a:schemeClr val="tx1"/>
                </a:solidFill>
              </a:rPr>
              <a:t>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32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7544" y="2204864"/>
            <a:ext cx="12961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/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pôvodná</a:t>
            </a:r>
          </a:p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7544" y="4221088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/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upravená</a:t>
            </a:r>
          </a:p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9" descr="Položka 2.jpg"/>
          <p:cNvPicPr>
            <a:picLocks noChangeAspect="1"/>
          </p:cNvPicPr>
          <p:nvPr/>
        </p:nvPicPr>
        <p:blipFill>
          <a:blip r:embed="rId3"/>
          <a:srcRect l="11115" t="48221" r="43182" b="40333"/>
          <a:stretch>
            <a:fillRect/>
          </a:stretch>
        </p:blipFill>
        <p:spPr>
          <a:xfrm>
            <a:off x="2080494" y="2204864"/>
            <a:ext cx="5875882" cy="2081043"/>
          </a:xfrm>
          <a:prstGeom prst="rect">
            <a:avLst/>
          </a:prstGeom>
        </p:spPr>
      </p:pic>
      <p:pic>
        <p:nvPicPr>
          <p:cNvPr id="13" name="Picture 12" descr="Položka 2 upravená.jpg"/>
          <p:cNvPicPr>
            <a:picLocks noChangeAspect="1"/>
          </p:cNvPicPr>
          <p:nvPr/>
        </p:nvPicPr>
        <p:blipFill>
          <a:blip r:embed="rId4"/>
          <a:srcRect l="11111" t="42147" r="43201" b="46411"/>
          <a:stretch>
            <a:fillRect/>
          </a:stretch>
        </p:blipFill>
        <p:spPr>
          <a:xfrm>
            <a:off x="2080532" y="4221088"/>
            <a:ext cx="5875844" cy="2081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</a:t>
            </a:r>
            <a:r>
              <a:rPr lang="sk-SK" sz="3600" dirty="0" smtClean="0">
                <a:solidFill>
                  <a:schemeClr val="tx1"/>
                </a:solidFill>
              </a:rPr>
              <a:t>3 </a:t>
            </a:r>
            <a:r>
              <a:rPr lang="sk-SK" sz="3600" dirty="0" smtClean="0">
                <a:solidFill>
                  <a:schemeClr val="tx1"/>
                </a:solidFill>
              </a:rPr>
              <a:t>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33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553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1601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35696" y="5877272"/>
            <a:ext cx="129614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Ponúknutá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3068960"/>
            <a:ext cx="360040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228184" y="5877272"/>
            <a:ext cx="129614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Ponúknutá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88024" y="3068960"/>
            <a:ext cx="360040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" name="Picture 16" descr="Položka 2.jpg"/>
          <p:cNvPicPr>
            <a:picLocks noChangeAspect="1"/>
          </p:cNvPicPr>
          <p:nvPr/>
        </p:nvPicPr>
        <p:blipFill>
          <a:blip r:embed="rId3"/>
          <a:srcRect l="9909" t="62600" r="51485" b="10694"/>
          <a:stretch>
            <a:fillRect/>
          </a:stretch>
        </p:blipFill>
        <p:spPr>
          <a:xfrm>
            <a:off x="683568" y="2636912"/>
            <a:ext cx="3312368" cy="3240360"/>
          </a:xfrm>
          <a:prstGeom prst="rect">
            <a:avLst/>
          </a:prstGeom>
        </p:spPr>
      </p:pic>
      <p:pic>
        <p:nvPicPr>
          <p:cNvPr id="20" name="Picture 19" descr="Položka 2 upravená.jpg"/>
          <p:cNvPicPr>
            <a:picLocks noChangeAspect="1"/>
          </p:cNvPicPr>
          <p:nvPr/>
        </p:nvPicPr>
        <p:blipFill>
          <a:blip r:embed="rId4"/>
          <a:srcRect l="7792" t="59557" r="52970" b="14986"/>
          <a:stretch>
            <a:fillRect/>
          </a:stretch>
        </p:blipFill>
        <p:spPr>
          <a:xfrm>
            <a:off x="5076056" y="2838240"/>
            <a:ext cx="3312368" cy="30390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</a:t>
            </a:r>
            <a:r>
              <a:rPr lang="sk-SK" sz="3600" dirty="0" smtClean="0">
                <a:solidFill>
                  <a:schemeClr val="tx1"/>
                </a:solidFill>
              </a:rPr>
              <a:t>3 </a:t>
            </a:r>
            <a:r>
              <a:rPr lang="sk-SK" sz="3600" dirty="0" smtClean="0">
                <a:solidFill>
                  <a:schemeClr val="tx1"/>
                </a:solidFill>
              </a:rPr>
              <a:t>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</a:t>
            </a:r>
            <a:r>
              <a:rPr lang="sk-SK" sz="1600" dirty="0" smtClean="0"/>
              <a:t>				      </a:t>
            </a:r>
            <a:fld id="{F0C34033-0424-431D-AEBE-1BF3C1D94A66}" type="slidenum">
              <a:rPr lang="sk-SK" sz="1600" smtClean="0"/>
              <a:pPr/>
              <a:t>34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553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1601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68144" y="5949280"/>
            <a:ext cx="20882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Pätiny žiakov v celkovom rebríčku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47664" y="5949280"/>
            <a:ext cx="20882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Pätiny žiakov v celkovom rebríčku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16016" y="2708920"/>
            <a:ext cx="360040" cy="3024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 z príslušnej pätiny,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5536" y="2708920"/>
            <a:ext cx="288032" cy="3024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 z príslušnej pätiny,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" name="Picture 17" descr="Položka 2.jpg"/>
          <p:cNvPicPr>
            <a:picLocks noChangeAspect="1"/>
          </p:cNvPicPr>
          <p:nvPr/>
        </p:nvPicPr>
        <p:blipFill>
          <a:blip r:embed="rId3"/>
          <a:srcRect l="51485" t="64700" r="11518" b="10100"/>
          <a:stretch>
            <a:fillRect/>
          </a:stretch>
        </p:blipFill>
        <p:spPr>
          <a:xfrm>
            <a:off x="683568" y="2830780"/>
            <a:ext cx="3312368" cy="3190508"/>
          </a:xfrm>
          <a:prstGeom prst="rect">
            <a:avLst/>
          </a:prstGeom>
        </p:spPr>
      </p:pic>
      <p:pic>
        <p:nvPicPr>
          <p:cNvPr id="19" name="Picture 18" descr="Položka 2 upravená.jpg"/>
          <p:cNvPicPr>
            <a:picLocks noChangeAspect="1"/>
          </p:cNvPicPr>
          <p:nvPr/>
        </p:nvPicPr>
        <p:blipFill>
          <a:blip r:embed="rId4"/>
          <a:srcRect l="50832" t="59450" r="10821" b="14888"/>
          <a:stretch>
            <a:fillRect/>
          </a:stretch>
        </p:blipFill>
        <p:spPr>
          <a:xfrm>
            <a:off x="5004048" y="2750384"/>
            <a:ext cx="3456384" cy="32709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Analýza položky 4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parametre položky – tabuľka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35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pic>
        <p:nvPicPr>
          <p:cNvPr id="10" name="Picture 9" descr="Položka 4.jpg"/>
          <p:cNvPicPr>
            <a:picLocks noChangeAspect="1"/>
          </p:cNvPicPr>
          <p:nvPr/>
        </p:nvPicPr>
        <p:blipFill>
          <a:blip r:embed="rId3"/>
          <a:srcRect l="11114" t="11151" r="48299" b="79399"/>
          <a:stretch>
            <a:fillRect/>
          </a:stretch>
        </p:blipFill>
        <p:spPr>
          <a:xfrm>
            <a:off x="179512" y="2247308"/>
            <a:ext cx="4464496" cy="1469724"/>
          </a:xfrm>
          <a:prstGeom prst="rect">
            <a:avLst/>
          </a:prstGeom>
        </p:spPr>
      </p:pic>
      <p:pic>
        <p:nvPicPr>
          <p:cNvPr id="14" name="Picture 13" descr="Položka 4.jpg"/>
          <p:cNvPicPr>
            <a:picLocks noChangeAspect="1"/>
          </p:cNvPicPr>
          <p:nvPr/>
        </p:nvPicPr>
        <p:blipFill>
          <a:blip r:embed="rId3"/>
          <a:srcRect l="9916" t="27950" r="52969" b="59450"/>
          <a:stretch>
            <a:fillRect/>
          </a:stretch>
        </p:blipFill>
        <p:spPr>
          <a:xfrm>
            <a:off x="4644008" y="2204864"/>
            <a:ext cx="4176464" cy="2004702"/>
          </a:xfrm>
          <a:prstGeom prst="rect">
            <a:avLst/>
          </a:prstGeom>
        </p:spPr>
      </p:pic>
      <p:pic>
        <p:nvPicPr>
          <p:cNvPr id="7" name="Picture 6" descr="Položka 4.jpg"/>
          <p:cNvPicPr>
            <a:picLocks noChangeAspect="1"/>
          </p:cNvPicPr>
          <p:nvPr/>
        </p:nvPicPr>
        <p:blipFill>
          <a:blip r:embed="rId4"/>
          <a:srcRect l="11119" t="42164" r="43183" b="46389"/>
          <a:stretch>
            <a:fillRect/>
          </a:stretch>
        </p:blipFill>
        <p:spPr>
          <a:xfrm>
            <a:off x="136239" y="4221088"/>
            <a:ext cx="5875921" cy="2081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Analýza položky 4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parametre položky – grafy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36</a:t>
            </a:fld>
            <a:r>
              <a:rPr lang="sk-SK" sz="1600" dirty="0" smtClean="0"/>
              <a:t> </a:t>
            </a:r>
            <a:r>
              <a:rPr lang="sk-SK" sz="1600" dirty="0" smtClean="0"/>
              <a:t>					</a:t>
            </a:r>
            <a:r>
              <a:rPr lang="sk-SK" sz="1600" dirty="0" smtClean="0"/>
              <a:t>	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35696" y="5805264"/>
            <a:ext cx="129614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Ponúknutá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68144" y="5805264"/>
            <a:ext cx="20882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Pätiny žiakov v celkovom rebríčku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5536" y="2924944"/>
            <a:ext cx="360040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88024" y="2420888"/>
            <a:ext cx="360040" cy="30963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 z príslušnej pätiny,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 descr="Položka 4.jpg"/>
          <p:cNvPicPr>
            <a:picLocks noChangeAspect="1"/>
          </p:cNvPicPr>
          <p:nvPr/>
        </p:nvPicPr>
        <p:blipFill>
          <a:blip r:embed="rId3"/>
          <a:srcRect l="8432" t="60500" r="51484" b="12200"/>
          <a:stretch>
            <a:fillRect/>
          </a:stretch>
        </p:blipFill>
        <p:spPr>
          <a:xfrm>
            <a:off x="689108" y="2623578"/>
            <a:ext cx="3378836" cy="3253694"/>
          </a:xfrm>
          <a:prstGeom prst="rect">
            <a:avLst/>
          </a:prstGeom>
        </p:spPr>
      </p:pic>
      <p:pic>
        <p:nvPicPr>
          <p:cNvPr id="14" name="Picture 13" descr="Položka 4.jpg"/>
          <p:cNvPicPr>
            <a:picLocks noChangeAspect="1"/>
          </p:cNvPicPr>
          <p:nvPr/>
        </p:nvPicPr>
        <p:blipFill>
          <a:blip r:embed="rId3"/>
          <a:srcRect l="51485" t="61550" r="8610" b="13166"/>
          <a:stretch>
            <a:fillRect/>
          </a:stretch>
        </p:blipFill>
        <p:spPr>
          <a:xfrm>
            <a:off x="5004048" y="2708920"/>
            <a:ext cx="3456384" cy="3096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Analýza položky 4 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pôvodné a upravené zadanie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37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	</a:t>
            </a:r>
            <a:r>
              <a:rPr lang="sk-SK" sz="1600" dirty="0" smtClean="0"/>
              <a:t>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51520" y="2204864"/>
            <a:ext cx="20882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pôvodné zadanie: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1520" y="4293096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upravené zadanie: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Položka 4.jpg"/>
          <p:cNvPicPr>
            <a:picLocks noChangeAspect="1"/>
          </p:cNvPicPr>
          <p:nvPr/>
        </p:nvPicPr>
        <p:blipFill>
          <a:blip r:embed="rId3"/>
          <a:srcRect l="11401" t="11151" r="48516" b="79399"/>
          <a:stretch>
            <a:fillRect/>
          </a:stretch>
        </p:blipFill>
        <p:spPr>
          <a:xfrm>
            <a:off x="2411760" y="2276872"/>
            <a:ext cx="5832648" cy="1944216"/>
          </a:xfrm>
          <a:prstGeom prst="rect">
            <a:avLst/>
          </a:prstGeom>
        </p:spPr>
      </p:pic>
      <p:pic>
        <p:nvPicPr>
          <p:cNvPr id="14" name="Picture 13" descr="Položka 4 upravená.jpg"/>
          <p:cNvPicPr>
            <a:picLocks noChangeAspect="1"/>
          </p:cNvPicPr>
          <p:nvPr/>
        </p:nvPicPr>
        <p:blipFill>
          <a:blip r:embed="rId4"/>
          <a:srcRect l="9907" t="11151" r="47030" b="79399"/>
          <a:stretch>
            <a:fillRect/>
          </a:stretch>
        </p:blipFill>
        <p:spPr>
          <a:xfrm>
            <a:off x="2195736" y="4389224"/>
            <a:ext cx="6186905" cy="1920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4 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38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51520" y="2708920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parametre pôvodnej položky: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16016" y="2708920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parametre upravenej položky: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 descr="Položka 4.jpg"/>
          <p:cNvPicPr>
            <a:picLocks noChangeAspect="1"/>
          </p:cNvPicPr>
          <p:nvPr/>
        </p:nvPicPr>
        <p:blipFill>
          <a:blip r:embed="rId3"/>
          <a:srcRect l="9916" t="31100" r="52969" b="59450"/>
          <a:stretch>
            <a:fillRect/>
          </a:stretch>
        </p:blipFill>
        <p:spPr>
          <a:xfrm>
            <a:off x="147508" y="3397316"/>
            <a:ext cx="4280476" cy="1540972"/>
          </a:xfrm>
          <a:prstGeom prst="rect">
            <a:avLst/>
          </a:prstGeom>
        </p:spPr>
      </p:pic>
      <p:pic>
        <p:nvPicPr>
          <p:cNvPr id="10" name="Picture 9" descr="Položka 4 upravená.jpg"/>
          <p:cNvPicPr>
            <a:picLocks noChangeAspect="1"/>
          </p:cNvPicPr>
          <p:nvPr/>
        </p:nvPicPr>
        <p:blipFill>
          <a:blip r:embed="rId4"/>
          <a:srcRect l="9907" t="31100" r="52970" b="59450"/>
          <a:stretch>
            <a:fillRect/>
          </a:stretch>
        </p:blipFill>
        <p:spPr>
          <a:xfrm>
            <a:off x="4620006" y="3377154"/>
            <a:ext cx="4344482" cy="1564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4 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39</a:t>
            </a:fld>
            <a:r>
              <a:rPr lang="sk-SK" sz="1600" dirty="0" smtClean="0"/>
              <a:t> </a:t>
            </a:r>
            <a:r>
              <a:rPr lang="sk-SK" sz="1600" dirty="0" smtClean="0"/>
              <a:t>					</a:t>
            </a:r>
            <a:r>
              <a:rPr lang="sk-SK" sz="1600" dirty="0" smtClean="0"/>
              <a:t>	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7544" y="2204864"/>
            <a:ext cx="12961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/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pôvodná</a:t>
            </a:r>
          </a:p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7544" y="4221088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/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upravená</a:t>
            </a:r>
          </a:p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9" descr="Položka 4.jpg"/>
          <p:cNvPicPr>
            <a:picLocks noChangeAspect="1"/>
          </p:cNvPicPr>
          <p:nvPr/>
        </p:nvPicPr>
        <p:blipFill>
          <a:blip r:embed="rId3"/>
          <a:srcRect l="11119" t="42164" r="43183" b="46389"/>
          <a:stretch>
            <a:fillRect/>
          </a:stretch>
        </p:blipFill>
        <p:spPr>
          <a:xfrm>
            <a:off x="2051720" y="2212000"/>
            <a:ext cx="5875921" cy="2081096"/>
          </a:xfrm>
          <a:prstGeom prst="rect">
            <a:avLst/>
          </a:prstGeom>
        </p:spPr>
      </p:pic>
      <p:pic>
        <p:nvPicPr>
          <p:cNvPr id="13" name="Picture 12" descr="Položka 4 upravená.jpg"/>
          <p:cNvPicPr>
            <a:picLocks noChangeAspect="1"/>
          </p:cNvPicPr>
          <p:nvPr/>
        </p:nvPicPr>
        <p:blipFill>
          <a:blip r:embed="rId4"/>
          <a:srcRect l="11115" t="42165" r="43176" b="46388"/>
          <a:stretch>
            <a:fillRect/>
          </a:stretch>
        </p:blipFill>
        <p:spPr>
          <a:xfrm>
            <a:off x="2051720" y="4221088"/>
            <a:ext cx="5875790" cy="2081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276872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3200" dirty="0" smtClean="0">
              <a:solidFill>
                <a:schemeClr val="bg1"/>
              </a:solidFill>
              <a:latin typeface="+mn-lt"/>
            </a:endParaRP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položka = konkrétna otázka (úloha) v teste</a:t>
            </a: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kmeň položky = zadanie otázky (úlohy)</a:t>
            </a: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err="1" smtClean="0">
                <a:solidFill>
                  <a:schemeClr val="bg1"/>
                </a:solidFill>
                <a:latin typeface="+mn-lt"/>
              </a:rPr>
              <a:t>distraktory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 = ponúkané (nesprávne) možnosti </a:t>
            </a:r>
            <a:endParaRPr lang="sk-SK" sz="3200" dirty="0">
              <a:solidFill>
                <a:schemeClr val="bg1"/>
              </a:solidFill>
              <a:latin typeface="+mn-lt"/>
            </a:endParaRP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pilotovanie testu = zadanie testu na „odskúšanie“ primeranej vzorke žiakov </a:t>
            </a:r>
            <a:endParaRPr lang="sk-SK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err="1" smtClean="0">
                <a:solidFill>
                  <a:schemeClr val="tx1"/>
                </a:solidFill>
              </a:rPr>
              <a:t>Položková</a:t>
            </a:r>
            <a:r>
              <a:rPr lang="sk-SK" sz="3600" dirty="0" smtClean="0">
                <a:solidFill>
                  <a:schemeClr val="tx1"/>
                </a:solidFill>
              </a:rPr>
              <a:t> analýza testu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základné pojmy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</a:t>
            </a:r>
            <a:r>
              <a:rPr lang="sk-SK" sz="1600" dirty="0" smtClean="0"/>
              <a:t>				       </a:t>
            </a:r>
            <a:fld id="{F0C34033-0424-431D-AEBE-1BF3C1D94A66}" type="slidenum">
              <a:rPr lang="sk-SK" sz="1600" smtClean="0"/>
              <a:pPr/>
              <a:t>4</a:t>
            </a:fld>
            <a:r>
              <a:rPr lang="sk-SK" sz="1600" dirty="0" smtClean="0"/>
              <a:t>							   EDUMETRIA 2018</a:t>
            </a:r>
            <a:endParaRPr lang="sk-SK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75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4 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40</a:t>
            </a:fld>
            <a:r>
              <a:rPr lang="sk-SK" sz="1600" dirty="0" smtClean="0"/>
              <a:t> </a:t>
            </a:r>
            <a:r>
              <a:rPr lang="sk-SK" sz="1600" dirty="0" smtClean="0"/>
              <a:t>	</a:t>
            </a:r>
            <a:r>
              <a:rPr lang="sk-SK" sz="1600" dirty="0" smtClean="0"/>
              <a:t>	</a:t>
            </a:r>
            <a:r>
              <a:rPr lang="sk-SK" sz="1600" dirty="0" smtClean="0"/>
              <a:t>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553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1601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63688" y="5877272"/>
            <a:ext cx="129614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Ponúknutá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3068960"/>
            <a:ext cx="360040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228184" y="5877272"/>
            <a:ext cx="1296144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Ponúknutá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88024" y="3068960"/>
            <a:ext cx="360040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" name="Picture 16" descr="Položka 4.jpg"/>
          <p:cNvPicPr>
            <a:picLocks noChangeAspect="1"/>
          </p:cNvPicPr>
          <p:nvPr/>
        </p:nvPicPr>
        <p:blipFill>
          <a:blip r:embed="rId3"/>
          <a:srcRect l="8432" t="60500" r="51484" b="13040"/>
          <a:stretch>
            <a:fillRect/>
          </a:stretch>
        </p:blipFill>
        <p:spPr>
          <a:xfrm>
            <a:off x="683568" y="2852936"/>
            <a:ext cx="3240360" cy="3024336"/>
          </a:xfrm>
          <a:prstGeom prst="rect">
            <a:avLst/>
          </a:prstGeom>
        </p:spPr>
      </p:pic>
      <p:pic>
        <p:nvPicPr>
          <p:cNvPr id="20" name="Picture 19" descr="Položka 4 upravená.jpg"/>
          <p:cNvPicPr>
            <a:picLocks noChangeAspect="1"/>
          </p:cNvPicPr>
          <p:nvPr/>
        </p:nvPicPr>
        <p:blipFill>
          <a:blip r:embed="rId4"/>
          <a:srcRect l="11753" t="59450" r="48515" b="15350"/>
          <a:stretch>
            <a:fillRect/>
          </a:stretch>
        </p:blipFill>
        <p:spPr>
          <a:xfrm>
            <a:off x="5076056" y="2924944"/>
            <a:ext cx="3312368" cy="2971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Položka 4 – parametre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pôvodnej a upravenej položky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</a:t>
            </a:r>
            <a:fld id="{F0C34033-0424-431D-AEBE-1BF3C1D94A66}" type="slidenum">
              <a:rPr lang="sk-SK" sz="1600" smtClean="0"/>
              <a:pPr/>
              <a:t>41</a:t>
            </a:fld>
            <a:r>
              <a:rPr lang="sk-SK" sz="1600" dirty="0" smtClean="0"/>
              <a:t> </a:t>
            </a:r>
            <a:r>
              <a:rPr lang="sk-SK" sz="1600" dirty="0" smtClean="0"/>
              <a:t>					</a:t>
            </a:r>
            <a:r>
              <a:rPr lang="sk-SK" sz="1600" dirty="0" smtClean="0"/>
              <a:t>	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553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pôvodná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16016" y="227687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2000" dirty="0" smtClean="0">
                <a:solidFill>
                  <a:schemeClr val="bg1"/>
                </a:solidFill>
                <a:latin typeface="+mn-lt"/>
              </a:rPr>
              <a:t>upravená položka:</a:t>
            </a:r>
            <a:endParaRPr lang="sk-SK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68144" y="5949280"/>
            <a:ext cx="20882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Pätiny žiakov v celkovom rebríčku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47664" y="5949280"/>
            <a:ext cx="20882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Pätiny žiakov v celkovom rebríčku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16016" y="2708920"/>
            <a:ext cx="360040" cy="3024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 z príslušnej pätiny,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5536" y="2708920"/>
            <a:ext cx="288032" cy="3024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</a:pPr>
            <a:r>
              <a:rPr lang="sk-SK" sz="1050" b="0" dirty="0" smtClean="0">
                <a:solidFill>
                  <a:schemeClr val="bg1"/>
                </a:solidFill>
                <a:latin typeface="+mn-lt"/>
              </a:rPr>
              <a:t>% žiakov z príslušnej pätiny, ktorí zvolili danú možnosť</a:t>
            </a:r>
            <a:endParaRPr lang="sk-SK" sz="105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" name="Picture 17" descr="Položka 4.jpg"/>
          <p:cNvPicPr>
            <a:picLocks noChangeAspect="1"/>
          </p:cNvPicPr>
          <p:nvPr/>
        </p:nvPicPr>
        <p:blipFill>
          <a:blip r:embed="rId3"/>
          <a:srcRect l="52213" t="61550" r="8674" b="12776"/>
          <a:stretch>
            <a:fillRect/>
          </a:stretch>
        </p:blipFill>
        <p:spPr>
          <a:xfrm>
            <a:off x="683568" y="2741512"/>
            <a:ext cx="3456384" cy="3207768"/>
          </a:xfrm>
          <a:prstGeom prst="rect">
            <a:avLst/>
          </a:prstGeom>
        </p:spPr>
      </p:pic>
      <p:pic>
        <p:nvPicPr>
          <p:cNvPr id="19" name="Picture 18" descr="Položka 4 upravená.jpg"/>
          <p:cNvPicPr>
            <a:picLocks noChangeAspect="1"/>
          </p:cNvPicPr>
          <p:nvPr/>
        </p:nvPicPr>
        <p:blipFill>
          <a:blip r:embed="rId4"/>
          <a:srcRect l="55230" t="59450" r="7248" b="15350"/>
          <a:stretch>
            <a:fillRect/>
          </a:stretch>
        </p:blipFill>
        <p:spPr>
          <a:xfrm>
            <a:off x="5004048" y="2734814"/>
            <a:ext cx="3384376" cy="3214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437112"/>
            <a:ext cx="9144000" cy="1728192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i="1" dirty="0" err="1" smtClean="0">
                <a:solidFill>
                  <a:srgbClr val="FFFFFF"/>
                </a:solidFill>
                <a:latin typeface="Calibri"/>
              </a:rPr>
              <a:t>www.exam.sk</a:t>
            </a:r>
            <a:endParaRPr lang="sk-SK" sz="3200" i="1" dirty="0" smtClean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sk-SK" sz="3200" i="1" dirty="0" err="1" smtClean="0">
                <a:solidFill>
                  <a:srgbClr val="FFFFFF"/>
                </a:solidFill>
                <a:latin typeface="Calibri"/>
              </a:rPr>
              <a:t>info@exam.sk</a:t>
            </a:r>
            <a:endParaRPr lang="sk-SK" sz="3200" i="1" dirty="0" smtClean="0">
              <a:solidFill>
                <a:srgbClr val="FFFFFF"/>
              </a:solidFill>
              <a:latin typeface="Calibri"/>
            </a:endParaRPr>
          </a:p>
          <a:p>
            <a:pPr algn="r"/>
            <a:endParaRPr lang="sk-SK" sz="3200" dirty="0">
              <a:solidFill>
                <a:schemeClr val="tx1"/>
              </a:solidFill>
            </a:endParaRPr>
          </a:p>
          <a:p>
            <a:pPr algn="ctr"/>
            <a:endParaRPr lang="sk-SK" sz="2800" i="1" dirty="0" smtClean="0">
              <a:solidFill>
                <a:srgbClr val="FFFFFF"/>
              </a:solidFill>
              <a:latin typeface="Calibri"/>
            </a:endParaRPr>
          </a:p>
          <a:p>
            <a:pPr algn="ctr"/>
            <a:endParaRPr lang="sk-SK" sz="2800" i="1" dirty="0" smtClean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sk-SK" sz="2800" i="1" dirty="0" smtClean="0">
                <a:solidFill>
                  <a:srgbClr val="FFFFFF"/>
                </a:solidFill>
                <a:latin typeface="Calibri"/>
              </a:rPr>
              <a:t>													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268760"/>
            <a:ext cx="9144000" cy="1872208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3200" dirty="0">
              <a:solidFill>
                <a:schemeClr val="tx1"/>
              </a:solidFill>
            </a:endParaRPr>
          </a:p>
          <a:p>
            <a:pPr algn="ctr"/>
            <a:r>
              <a:rPr lang="sk-SK" sz="8000" dirty="0" smtClean="0">
                <a:solidFill>
                  <a:srgbClr val="FFFFFF"/>
                </a:solidFill>
                <a:latin typeface="Calibri"/>
              </a:rPr>
              <a:t>ĎAKUJEME</a:t>
            </a:r>
          </a:p>
        </p:txBody>
      </p:sp>
    </p:spTree>
    <p:extLst>
      <p:ext uri="{BB962C8B-B14F-4D97-AF65-F5344CB8AC3E}">
        <p14:creationId xmlns:p14="http://schemas.microsoft.com/office/powerpoint/2010/main" xmlns="" val="6047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276872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3200" dirty="0" smtClean="0">
              <a:solidFill>
                <a:schemeClr val="bg1"/>
              </a:solidFill>
              <a:latin typeface="+mn-lt"/>
            </a:endParaRP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obťažnosť položky / korigovaná obťažnosť</a:t>
            </a:r>
            <a:endParaRPr lang="sk-SK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err="1" smtClean="0">
                <a:solidFill>
                  <a:schemeClr val="bg1"/>
                </a:solidFill>
                <a:latin typeface="+mn-lt"/>
              </a:rPr>
              <a:t>nedosiahnutosť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 položky</a:t>
            </a:r>
            <a:endParaRPr lang="sk-SK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err="1" smtClean="0">
                <a:solidFill>
                  <a:schemeClr val="bg1"/>
                </a:solidFill>
                <a:latin typeface="+mn-lt"/>
              </a:rPr>
              <a:t>vynechanosť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 položky</a:t>
            </a:r>
            <a:endParaRPr lang="sk-SK" sz="32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citlivosť položky</a:t>
            </a: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frekvencia voľby jednotlivých </a:t>
            </a:r>
            <a:r>
              <a:rPr lang="sk-SK" sz="3200" dirty="0" err="1" smtClean="0">
                <a:solidFill>
                  <a:schemeClr val="bg1"/>
                </a:solidFill>
                <a:latin typeface="+mn-lt"/>
              </a:rPr>
              <a:t>distraktorov</a:t>
            </a:r>
            <a:endParaRPr lang="sk-SK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err="1" smtClean="0">
                <a:solidFill>
                  <a:schemeClr val="tx1"/>
                </a:solidFill>
              </a:rPr>
              <a:t>Položková</a:t>
            </a:r>
            <a:r>
              <a:rPr lang="sk-SK" sz="3600" dirty="0" smtClean="0">
                <a:solidFill>
                  <a:schemeClr val="tx1"/>
                </a:solidFill>
              </a:rPr>
              <a:t> analýza testu</a:t>
            </a:r>
            <a:r>
              <a:rPr lang="sk-SK" sz="3600" dirty="0">
                <a:solidFill>
                  <a:schemeClr val="tx1"/>
                </a:solidFill>
              </a:rPr>
              <a:t/>
            </a:r>
            <a:br>
              <a:rPr lang="sk-SK" sz="3600" dirty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parametre položky</a:t>
            </a:r>
            <a:r>
              <a:rPr lang="sk-SK" sz="3600" dirty="0">
                <a:solidFill>
                  <a:schemeClr val="tx1"/>
                </a:solidFill>
              </a:rPr>
              <a:t/>
            </a:r>
            <a:br>
              <a:rPr lang="sk-SK" sz="3600" dirty="0">
                <a:solidFill>
                  <a:schemeClr val="tx1"/>
                </a:solidFill>
              </a:rPr>
            </a:b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 </a:t>
            </a:r>
            <a:fld id="{F0C34033-0424-431D-AEBE-1BF3C1D94A66}" type="slidenum">
              <a:rPr lang="sk-SK" sz="1600" smtClean="0"/>
              <a:pPr/>
              <a:t>5</a:t>
            </a:fld>
            <a:r>
              <a:rPr lang="sk-SK" sz="1600" dirty="0" smtClean="0"/>
              <a:t>							   EDUMETRIA 2018</a:t>
            </a:r>
            <a:endParaRPr lang="sk-SK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10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Parametre položky</a:t>
            </a:r>
            <a:r>
              <a:rPr lang="sk-SK" sz="3600" dirty="0">
                <a:solidFill>
                  <a:schemeClr val="tx1"/>
                </a:solidFill>
              </a:rPr>
              <a:t/>
            </a:r>
            <a:br>
              <a:rPr lang="sk-SK" sz="3600" dirty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OBŤAŽNOSŤ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 </a:t>
            </a:r>
            <a:fld id="{F0C34033-0424-431D-AEBE-1BF3C1D94A66}" type="slidenum">
              <a:rPr lang="sk-SK" sz="1600" smtClean="0"/>
              <a:pPr/>
              <a:t>6</a:t>
            </a:fld>
            <a:r>
              <a:rPr lang="sk-SK" sz="1600" dirty="0" smtClean="0"/>
              <a:t>							   EDUMETRIA 2018</a:t>
            </a:r>
            <a:endParaRPr lang="sk-SK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2348880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vyjadruje percentuálny podiel 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počtu bodov, ktoré získali všetci žiaci </a:t>
            </a: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za danú položku </a:t>
            </a:r>
            <a:br>
              <a:rPr lang="sk-SK" sz="3200" b="0" dirty="0" smtClean="0">
                <a:solidFill>
                  <a:schemeClr val="bg1"/>
                </a:solidFill>
                <a:latin typeface="+mn-lt"/>
              </a:rPr>
            </a:b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k maximálnemu počtu bodov, ktoré mohli všetci žiaci spolu získať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1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Parametre položky</a:t>
            </a:r>
            <a:r>
              <a:rPr lang="sk-SK" sz="3600" dirty="0">
                <a:solidFill>
                  <a:schemeClr val="tx1"/>
                </a:solidFill>
              </a:rPr>
              <a:t/>
            </a:r>
            <a:br>
              <a:rPr lang="sk-SK" sz="3600" dirty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KORIGOVANÁ OBŤAŽNOSŤ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 </a:t>
            </a:r>
            <a:fld id="{F0C34033-0424-431D-AEBE-1BF3C1D94A66}" type="slidenum">
              <a:rPr lang="sk-SK" sz="1600" smtClean="0"/>
              <a:pPr/>
              <a:t>7</a:t>
            </a:fld>
            <a:r>
              <a:rPr lang="sk-SK" sz="1600" dirty="0" smtClean="0"/>
              <a:t>							   </a:t>
            </a:r>
            <a:r>
              <a:rPr lang="sk-SK" sz="1600" dirty="0" smtClean="0"/>
              <a:t>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2348880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vyjadruje percentuálny podiel 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počtu bodov,</a:t>
            </a: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 ktoré získali za položku 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iba tí žiaci, ktorí ju dosiahli,</a:t>
            </a: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 k maximálnemu počtu bodov, ktoré títo žiaci mohli spolu získať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1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Parametre položky 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err="1" smtClean="0">
                <a:solidFill>
                  <a:schemeClr val="tx1"/>
                </a:solidFill>
              </a:rPr>
              <a:t>NEDOSIAHNUTOSŤ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 </a:t>
            </a:r>
            <a:fld id="{F0C34033-0424-431D-AEBE-1BF3C1D94A66}" type="slidenum">
              <a:rPr lang="sk-SK" sz="1600" smtClean="0"/>
              <a:pPr/>
              <a:t>8</a:t>
            </a:fld>
            <a:r>
              <a:rPr lang="sk-SK" sz="1600" dirty="0" smtClean="0"/>
              <a:t>							</a:t>
            </a:r>
            <a:r>
              <a:rPr lang="sk-SK" sz="1600" dirty="0" smtClean="0"/>
              <a:t>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2348880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vyjadruje percentuálny podiel žiakov, ktorí danú položku 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nedosiahli,</a:t>
            </a: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 to znamená, že títo žiaci na položku 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neodpovedali a zároveň neodpovedali na žiadnu z položiek,</a:t>
            </a: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 ktoré v teste 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nasledovali</a:t>
            </a: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 za touto položkou</a:t>
            </a:r>
            <a:endParaRPr lang="sk-SK" sz="32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Parametre položky 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err="1" smtClean="0">
                <a:solidFill>
                  <a:schemeClr val="tx1"/>
                </a:solidFill>
              </a:rPr>
              <a:t>VYNECHANOSŤ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sk-SK" sz="1600" dirty="0" smtClean="0"/>
              <a:t> </a:t>
            </a:r>
            <a:r>
              <a:rPr lang="en-US" sz="1600" dirty="0" smtClean="0"/>
              <a:t>EXAM </a:t>
            </a:r>
            <a:r>
              <a:rPr lang="en-US" sz="1600" dirty="0" smtClean="0"/>
              <a:t>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</a:t>
            </a:r>
            <a:r>
              <a:rPr lang="en-US" sz="1600" dirty="0" smtClean="0"/>
              <a:t>.</a:t>
            </a:r>
            <a:r>
              <a:rPr lang="sk-SK" sz="1600" dirty="0" smtClean="0"/>
              <a:t>					       </a:t>
            </a:r>
            <a:fld id="{F0C34033-0424-431D-AEBE-1BF3C1D94A66}" type="slidenum">
              <a:rPr lang="sk-SK" sz="1600" smtClean="0"/>
              <a:pPr/>
              <a:t>9</a:t>
            </a:fld>
            <a:r>
              <a:rPr lang="sk-SK" sz="1600" dirty="0" smtClean="0"/>
              <a:t>						</a:t>
            </a:r>
            <a:r>
              <a:rPr lang="sk-SK" sz="1600" dirty="0" smtClean="0"/>
              <a:t>	   EDUMETRIA </a:t>
            </a:r>
            <a:r>
              <a:rPr lang="sk-SK" sz="1600" dirty="0" smtClean="0"/>
              <a:t>2018</a:t>
            </a:r>
            <a:endParaRPr lang="sk-SK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2348880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vyjadruje percentuálny podiel žiakov, ktorí danú položku 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vynechali,</a:t>
            </a: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 to znamená, že títo žiaci na položku 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neodpovedali a zároveň dali odpoveď aspoň na jednu položku,</a:t>
            </a: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 ktorá v teste 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nasledovala</a:t>
            </a:r>
            <a:r>
              <a:rPr lang="sk-SK" sz="3200" b="0" dirty="0" smtClean="0">
                <a:solidFill>
                  <a:schemeClr val="bg1"/>
                </a:solidFill>
                <a:latin typeface="+mn-lt"/>
              </a:rPr>
              <a:t> za touto položkou</a:t>
            </a:r>
            <a:endParaRPr lang="sk-SK" sz="32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341" y="380119"/>
            <a:ext cx="18288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otable">
  <a:themeElements>
    <a:clrScheme name="Paleta EDUMETR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6117</TotalTime>
  <Words>1478</Words>
  <Application>Microsoft Office PowerPoint</Application>
  <PresentationFormat>On-screen Show (4:3)</PresentationFormat>
  <Paragraphs>274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Quotable</vt:lpstr>
      <vt:lpstr>Slide 1</vt:lpstr>
      <vt:lpstr>Ako čítať štatistické výsledky testovaní</vt:lpstr>
      <vt:lpstr>Položková analýza testu Čo nás čaká</vt:lpstr>
      <vt:lpstr>Položková analýza testu základné pojmy</vt:lpstr>
      <vt:lpstr>Položková analýza testu parametre položky </vt:lpstr>
      <vt:lpstr>Parametre položky OBŤAŽNOSŤ</vt:lpstr>
      <vt:lpstr>Parametre položky KORIGOVANÁ OBŤAŽNOSŤ</vt:lpstr>
      <vt:lpstr>Parametre položky  NEDOSIAHNUTOSŤ</vt:lpstr>
      <vt:lpstr>Parametre položky  VYNECHANOSŤ</vt:lpstr>
      <vt:lpstr>Parametre položky  CITLIVOSŤ – porovnanie skupín</vt:lpstr>
      <vt:lpstr>Citlivosť položky základné typy grafov</vt:lpstr>
      <vt:lpstr>Parametre položky  FREKVENCIA voľby distraktorov</vt:lpstr>
      <vt:lpstr>Ukážka výstupu z Restanu k jednej konkrétnej položke</vt:lpstr>
      <vt:lpstr>Analýza položky 1 parametre položky – tabuľka</vt:lpstr>
      <vt:lpstr>Analýza položky 1 parametre položky – grafy</vt:lpstr>
      <vt:lpstr>Analýza položky 1  pôvodné a upravené zadanie</vt:lpstr>
      <vt:lpstr>Položka 1 – parametre pôvodnej a upravenej položky</vt:lpstr>
      <vt:lpstr>Položka 1 – parametre pôvodnej a upravenej položky</vt:lpstr>
      <vt:lpstr>Položka 1 – parametre pôvodnej a upravenej položky</vt:lpstr>
      <vt:lpstr>Položka 1 – parametre pôvodnej a upravenej položky</vt:lpstr>
      <vt:lpstr>Analýza položky 2 parametre položky – tabuľka</vt:lpstr>
      <vt:lpstr>Analýza položky 2 parametre položky – grafy</vt:lpstr>
      <vt:lpstr>Analýza položky 2  pôvodné a upravené zadanie</vt:lpstr>
      <vt:lpstr>Položka 2 – parametre pôvodnej a upravenej položky</vt:lpstr>
      <vt:lpstr>Položka 2 – parametre pôvodnej a upravenej položky</vt:lpstr>
      <vt:lpstr>Položka 2 – parametre pôvodnej a upravenej položky</vt:lpstr>
      <vt:lpstr>Položka 2 – parametre pôvodnej a upravenej položky</vt:lpstr>
      <vt:lpstr>Analýza položky 3 parametre položky – tabuľka</vt:lpstr>
      <vt:lpstr>Analýza položky 3 parametre položky – grafy</vt:lpstr>
      <vt:lpstr>Analýza položky 3  pôvodné a upravené zadanie</vt:lpstr>
      <vt:lpstr>Položka 3 – parametre pôvodnej a upravenej položky</vt:lpstr>
      <vt:lpstr>Položka 3 – parametre pôvodnej a upravenej položky</vt:lpstr>
      <vt:lpstr>Položka 3 – parametre pôvodnej a upravenej položky</vt:lpstr>
      <vt:lpstr>Položka 3 – parametre pôvodnej a upravenej položky</vt:lpstr>
      <vt:lpstr>Analýza položky 4 parametre položky – tabuľka</vt:lpstr>
      <vt:lpstr>Analýza položky 4 parametre položky – grafy</vt:lpstr>
      <vt:lpstr>Analýza položky 4  pôvodné a upravené zadanie</vt:lpstr>
      <vt:lpstr>Položka 4 – parametre pôvodnej a upravenej položky</vt:lpstr>
      <vt:lpstr>Položka 4 – parametre pôvodnej a upravenej položky</vt:lpstr>
      <vt:lpstr>Položka 4 – parametre pôvodnej a upravenej položky</vt:lpstr>
      <vt:lpstr>Položka 4 – parametre pôvodnej a upravenej položky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Bubus</dc:creator>
  <cp:lastModifiedBy>Alena Bastlová</cp:lastModifiedBy>
  <cp:revision>2589</cp:revision>
  <cp:lastPrinted>2017-05-25T18:50:58Z</cp:lastPrinted>
  <dcterms:created xsi:type="dcterms:W3CDTF">2013-11-24T11:25:44Z</dcterms:created>
  <dcterms:modified xsi:type="dcterms:W3CDTF">2018-11-02T13:05:05Z</dcterms:modified>
</cp:coreProperties>
</file>