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notesMasterIdLst>
    <p:notesMasterId r:id="rId33"/>
  </p:notesMasterIdLst>
  <p:handoutMasterIdLst>
    <p:handoutMasterId r:id="rId34"/>
  </p:handoutMasterIdLst>
  <p:sldIdLst>
    <p:sldId id="438" r:id="rId2"/>
    <p:sldId id="608" r:id="rId3"/>
    <p:sldId id="609" r:id="rId4"/>
    <p:sldId id="566" r:id="rId5"/>
    <p:sldId id="579" r:id="rId6"/>
    <p:sldId id="596" r:id="rId7"/>
    <p:sldId id="568" r:id="rId8"/>
    <p:sldId id="599" r:id="rId9"/>
    <p:sldId id="598" r:id="rId10"/>
    <p:sldId id="567" r:id="rId11"/>
    <p:sldId id="593" r:id="rId12"/>
    <p:sldId id="594" r:id="rId13"/>
    <p:sldId id="595" r:id="rId14"/>
    <p:sldId id="582" r:id="rId15"/>
    <p:sldId id="603" r:id="rId16"/>
    <p:sldId id="569" r:id="rId17"/>
    <p:sldId id="590" r:id="rId18"/>
    <p:sldId id="605" r:id="rId19"/>
    <p:sldId id="589" r:id="rId20"/>
    <p:sldId id="576" r:id="rId21"/>
    <p:sldId id="584" r:id="rId22"/>
    <p:sldId id="580" r:id="rId23"/>
    <p:sldId id="602" r:id="rId24"/>
    <p:sldId id="601" r:id="rId25"/>
    <p:sldId id="550" r:id="rId26"/>
    <p:sldId id="591" r:id="rId27"/>
    <p:sldId id="538" r:id="rId28"/>
    <p:sldId id="586" r:id="rId29"/>
    <p:sldId id="600" r:id="rId30"/>
    <p:sldId id="572" r:id="rId31"/>
    <p:sldId id="604" r:id="rId3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24" autoAdjust="0"/>
    <p:restoredTop sz="86469" autoAdjust="0"/>
  </p:normalViewPr>
  <p:slideViewPr>
    <p:cSldViewPr>
      <p:cViewPr>
        <p:scale>
          <a:sx n="50" d="100"/>
          <a:sy n="50" d="100"/>
        </p:scale>
        <p:origin x="2011" y="8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9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6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6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6. 11. 2019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8710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50" y="0"/>
            <a:ext cx="2945840" cy="498710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6. 11. 2019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4" tIns="45502" rIns="91004" bIns="45502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10" y="4777960"/>
            <a:ext cx="5438140" cy="3909238"/>
          </a:xfrm>
          <a:prstGeom prst="rect">
            <a:avLst/>
          </a:prstGeom>
        </p:spPr>
        <p:txBody>
          <a:bodyPr vert="horz" lIns="91004" tIns="45502" rIns="91004" bIns="455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518"/>
            <a:ext cx="2945841" cy="498709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50" y="9429518"/>
            <a:ext cx="2945840" cy="498709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40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54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724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4941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3730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9070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955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2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49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4750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629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534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6939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0811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8104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0939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4279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2966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685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47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0268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55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7064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250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98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79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44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56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363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665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9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47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875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995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101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058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743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8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687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9181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5039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83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350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464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300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619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751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02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0856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127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425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4562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117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73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439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744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32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1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4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5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8" r:id="rId35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73630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5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Najväčšie </a:t>
            </a:r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chyby,</a:t>
            </a:r>
            <a:b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ktorých </a:t>
            </a:r>
            <a:r>
              <a:rPr lang="sk-SK" sz="5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 </a:t>
            </a:r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dopúšťame</a:t>
            </a:r>
            <a:b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 </a:t>
            </a:r>
            <a:r>
              <a:rPr lang="sk-SK" sz="5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hodnotení žiakov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03648" y="5661248"/>
            <a:ext cx="748883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Vladimír Burjan, EXAM</a:t>
            </a:r>
            <a:endParaRPr lang="sk-SK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616624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Mnohí učitelia nevedia nájsť rovnováhu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medzi rolou „trénera“ a rolou „porotcu“.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/>
          <a:stretch/>
        </p:blipFill>
        <p:spPr>
          <a:xfrm>
            <a:off x="-9001" y="0"/>
            <a:ext cx="9153001" cy="56296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733256"/>
            <a:ext cx="9144000" cy="6941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Tréner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733256"/>
            <a:ext cx="9144000" cy="6941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Rozhodca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09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733256"/>
            <a:ext cx="9144000" cy="6941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Porotca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7"/>
          <a:stretch/>
        </p:blipFill>
        <p:spPr>
          <a:xfrm>
            <a:off x="0" y="-1"/>
            <a:ext cx="9144000" cy="55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Tréner verzus porotca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8063" y="2060575"/>
            <a:ext cx="8135937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Externé skúšky, externé hodnotenie: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roly trénera a porotcu sú 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oddelené.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endParaRPr lang="sk-SK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Interné školské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hodnotenie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žiakov: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učiteľ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plní 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obe roly súčasne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PROBLÉM.</a:t>
            </a:r>
            <a:endParaRPr lang="sk-SK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9144000" cy="99647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Optimálny model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520" y="3573016"/>
            <a:ext cx="6336704" cy="0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20272" y="3571096"/>
            <a:ext cx="1512168" cy="0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611560" y="2276872"/>
            <a:ext cx="4608512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Fáza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vyučovania / učenia sa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96136" y="2276872"/>
            <a:ext cx="3744416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Fáza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hodnotenia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1560" y="4005064"/>
            <a:ext cx="4608512" cy="23762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Formatívne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hodnotenie</a:t>
            </a:r>
          </a:p>
          <a:p>
            <a:pPr algn="ctr"/>
            <a:endParaRPr lang="sk-SK" sz="3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sk-SK" sz="36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Učiteľ</a:t>
            </a:r>
            <a:br>
              <a:rPr lang="sk-SK" sz="36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ako tréner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28184" y="4017248"/>
            <a:ext cx="2808312" cy="2220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Sumatívne</a:t>
            </a:r>
          </a:p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hodnotenie</a:t>
            </a:r>
          </a:p>
          <a:p>
            <a:pPr algn="ctr"/>
            <a:endParaRPr lang="sk-SK" sz="3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sk-SK" sz="36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Učiteľ </a:t>
            </a:r>
            <a:br>
              <a:rPr lang="sk-SK" sz="36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ako porotca</a:t>
            </a:r>
          </a:p>
        </p:txBody>
      </p:sp>
    </p:spTree>
    <p:extLst>
      <p:ext uri="{BB962C8B-B14F-4D97-AF65-F5344CB8AC3E}">
        <p14:creationId xmlns:p14="http://schemas.microsoft.com/office/powerpoint/2010/main" val="18429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Hodnotenie žiakov je </a:t>
            </a:r>
            <a: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príliš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zamerané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chyby </a:t>
            </a:r>
            <a: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nedostatky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i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(ako táto prezentácia)</a:t>
            </a:r>
            <a:endParaRPr lang="sk-SK" sz="2400" i="1" dirty="0" smtClean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2646878"/>
            <a:ext cx="5184576" cy="3158386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Chyba, ktorá </a:t>
            </a:r>
            <a:r>
              <a:rPr lang="pl-PL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je sprievodným</a:t>
            </a:r>
            <a:br>
              <a:rPr lang="pl-PL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pl-PL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znakom </a:t>
            </a:r>
            <a:r>
              <a:rPr lang="pl-PL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úsilia, je dobrá</a:t>
            </a:r>
            <a:r>
              <a:rPr lang="pl-PL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pl-PL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pl-PL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Jo Boaler</a:t>
            </a:r>
            <a:endParaRPr lang="sk-SK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0960"/>
            <a:ext cx="1475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</a:t>
            </a:r>
            <a:endParaRPr lang="sk-SK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Image result for jo boal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12659"/>
          <a:stretch/>
        </p:blipFill>
        <p:spPr bwMode="auto">
          <a:xfrm>
            <a:off x="5859119" y="0"/>
            <a:ext cx="328488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2646878"/>
            <a:ext cx="5040560" cy="295232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Najviac pomáhajú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žiakom učitelia, ktorí reagujú na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signály, ktoré deti vysielajú a nie na chyby, ktoré robia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sk-SK" sz="3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sk-SK" sz="32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Elley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sk-SK" sz="32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Warwick</a:t>
            </a:r>
            <a:endParaRPr lang="sk-SK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0"/>
            <a:ext cx="1475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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b="9566"/>
          <a:stretch/>
        </p:blipFill>
        <p:spPr>
          <a:xfrm>
            <a:off x="5940152" y="-7387"/>
            <a:ext cx="3227005" cy="40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772816"/>
            <a:ext cx="5256584" cy="403244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Príliš mnoho detí má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pocit,</a:t>
            </a:r>
            <a:b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že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to, v čom sú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dobré, si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škola nevšíma a neoceňuje. Preto si myslia, že nie sú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dobré v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ničom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sk-SK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sk-SK" sz="32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Ken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sk-SK" sz="32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Robinson</a:t>
            </a:r>
            <a:endParaRPr lang="sk-SK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-1"/>
            <a:ext cx="1475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</a:t>
            </a:r>
            <a:endParaRPr lang="sk-SK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>
          <a:xfrm>
            <a:off x="6228184" y="-1"/>
            <a:ext cx="2915816" cy="37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892480" cy="45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Orientácia na chybu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8063" y="2060575"/>
            <a:ext cx="8135937" cy="4320753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Skrytý cieľ školy: aby žiaci nerobili chyby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Jazyk nás prezrádza: „opraviť písomku“,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„skúšať“ žiakov, „kontrolná písomná práca“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Hodnotenie diktátov: 1 chyba..., 2 chyby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...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Matematika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väčšinou hodnotíme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iba správnosť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/ nesprávnosť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výsledku,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teda prítomnosť / absenciu chýb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Mnohí učitelia vnímajú hodnotenie 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ako (jedinú</a:t>
            </a:r>
            <a: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motiváciu žiakov </a:t>
            </a:r>
            <a: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 učeniu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avšak ide o vonkajšiu a negatívnu motiváciu.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30753"/>
              </p:ext>
            </p:extLst>
          </p:nvPr>
        </p:nvGraphicFramePr>
        <p:xfrm>
          <a:off x="395536" y="548680"/>
          <a:ext cx="8436185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035586"/>
                <a:gridCol w="3096343"/>
              </a:tblGrid>
              <a:tr h="1479358"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Negatívna</a:t>
                      </a:r>
                    </a:p>
                    <a:p>
                      <a:pPr algn="ctr"/>
                      <a:r>
                        <a:rPr lang="sk-SK" sz="3200" baseline="0" dirty="0" smtClean="0"/>
                        <a:t>motivácia</a:t>
                      </a:r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Pozitívna</a:t>
                      </a:r>
                    </a:p>
                    <a:p>
                      <a:pPr algn="ctr"/>
                      <a:r>
                        <a:rPr lang="sk-SK" sz="3200" dirty="0" smtClean="0"/>
                        <a:t>motivácia</a:t>
                      </a:r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2024386"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Vonkajšia</a:t>
                      </a:r>
                    </a:p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motivácia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Trest, kritika</a:t>
                      </a:r>
                      <a:br>
                        <a:rPr lang="sk-SK" sz="3200" dirty="0" smtClean="0"/>
                      </a:br>
                      <a:r>
                        <a:rPr lang="sk-SK" sz="3200" dirty="0" smtClean="0"/>
                        <a:t>za slabý výkon</a:t>
                      </a:r>
                      <a:endParaRPr lang="sk-SK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Odmena, pochvala za dobrý výkon</a:t>
                      </a:r>
                    </a:p>
                  </a:txBody>
                  <a:tcPr anchor="ctr"/>
                </a:tc>
              </a:tr>
              <a:tr h="1968864"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Vnútorná</a:t>
                      </a:r>
                    </a:p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motivácia</a:t>
                      </a:r>
                      <a:endParaRPr lang="sk-SK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Nespokojnosť</a:t>
                      </a:r>
                    </a:p>
                    <a:p>
                      <a:pPr algn="ctr"/>
                      <a:r>
                        <a:rPr lang="sk-SK" sz="3200" dirty="0" smtClean="0"/>
                        <a:t>so</a:t>
                      </a:r>
                      <a:r>
                        <a:rPr lang="sk-SK" sz="3200" baseline="0" dirty="0" smtClean="0"/>
                        <a:t> sebou</a:t>
                      </a:r>
                      <a:endParaRPr lang="sk-SK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Záujem, zvedavosť,</a:t>
                      </a:r>
                    </a:p>
                    <a:p>
                      <a:pPr algn="ctr"/>
                      <a:r>
                        <a:rPr lang="sk-SK" sz="3200" dirty="0" smtClean="0"/>
                        <a:t>pocit rastu</a:t>
                      </a:r>
                      <a:endParaRPr lang="sk-SK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7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73535"/>
              </p:ext>
            </p:extLst>
          </p:nvPr>
        </p:nvGraphicFramePr>
        <p:xfrm>
          <a:off x="395536" y="548680"/>
          <a:ext cx="8436185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035586"/>
                <a:gridCol w="3096343"/>
              </a:tblGrid>
              <a:tr h="1479358"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Negatívna</a:t>
                      </a:r>
                    </a:p>
                    <a:p>
                      <a:pPr algn="ctr"/>
                      <a:r>
                        <a:rPr lang="sk-SK" sz="3200" baseline="0" dirty="0" smtClean="0"/>
                        <a:t>motivácia</a:t>
                      </a:r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Pozitívna</a:t>
                      </a:r>
                    </a:p>
                    <a:p>
                      <a:pPr algn="ctr"/>
                      <a:r>
                        <a:rPr lang="sk-SK" sz="3200" dirty="0" smtClean="0"/>
                        <a:t>motivácia</a:t>
                      </a:r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2024386"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Vonkajšia</a:t>
                      </a:r>
                    </a:p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motivácia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anchor="ctr"/>
                </a:tc>
              </a:tr>
              <a:tr h="1968864"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Vnútorná</a:t>
                      </a:r>
                    </a:p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motivácia</a:t>
                      </a:r>
                      <a:endParaRPr lang="sk-SK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6000" b="1" dirty="0" smtClean="0">
                          <a:solidFill>
                            <a:srgbClr val="FF0000"/>
                          </a:solidFill>
                        </a:rPr>
                        <a:t>Ideál</a:t>
                      </a:r>
                      <a:endParaRPr lang="sk-SK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4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40318"/>
              </p:ext>
            </p:extLst>
          </p:nvPr>
        </p:nvGraphicFramePr>
        <p:xfrm>
          <a:off x="395536" y="548680"/>
          <a:ext cx="8436185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035586"/>
                <a:gridCol w="3096343"/>
              </a:tblGrid>
              <a:tr h="1479358"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Negatívna</a:t>
                      </a:r>
                    </a:p>
                    <a:p>
                      <a:pPr algn="ctr"/>
                      <a:r>
                        <a:rPr lang="sk-SK" sz="3200" baseline="0" dirty="0" smtClean="0"/>
                        <a:t>motivácia</a:t>
                      </a:r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Pozitívna</a:t>
                      </a:r>
                    </a:p>
                    <a:p>
                      <a:pPr algn="ctr"/>
                      <a:r>
                        <a:rPr lang="sk-SK" sz="3200" dirty="0" smtClean="0"/>
                        <a:t>motivácia</a:t>
                      </a:r>
                      <a:endParaRPr lang="sk-SK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2024386"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Vonkajšia</a:t>
                      </a:r>
                    </a:p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motivácia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 smtClean="0">
                          <a:solidFill>
                            <a:srgbClr val="FF0000"/>
                          </a:solidFill>
                        </a:rPr>
                        <a:t>Školské</a:t>
                      </a:r>
                      <a:r>
                        <a:rPr lang="sk-SK" sz="4000" b="1" baseline="0" dirty="0" smtClean="0">
                          <a:solidFill>
                            <a:srgbClr val="FF0000"/>
                          </a:solidFill>
                        </a:rPr>
                        <a:t> hodnotenie</a:t>
                      </a:r>
                      <a:endParaRPr lang="sk-SK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anchor="ctr"/>
                </a:tc>
              </a:tr>
              <a:tr h="1968864"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Vnútorná</a:t>
                      </a:r>
                    </a:p>
                    <a:p>
                      <a:pPr algn="ctr"/>
                      <a:r>
                        <a:rPr lang="sk-SK" sz="3200" b="1" dirty="0" smtClean="0">
                          <a:solidFill>
                            <a:srgbClr val="0070C0"/>
                          </a:solidFill>
                        </a:rPr>
                        <a:t>motivácia</a:t>
                      </a:r>
                      <a:endParaRPr lang="sk-SK" sz="3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Mnohí učitelia využívajú hodnotenie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ako mocenský nástroj a ako barličku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posilnenie svojej autority.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2646878"/>
            <a:ext cx="5400600" cy="330240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Skutočná sila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veľkosť učiteľa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sa prejavuje v miere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jeho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schop- </a:t>
            </a:r>
            <a:r>
              <a:rPr lang="sk-SK" sz="32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nosti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vzdať sa moci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sk-SK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Dávid Králik</a:t>
            </a:r>
            <a:endParaRPr lang="sk-SK" sz="20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0"/>
            <a:ext cx="1475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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r="21776"/>
          <a:stretch/>
        </p:blipFill>
        <p:spPr>
          <a:xfrm flipH="1">
            <a:off x="6119664" y="0"/>
            <a:ext cx="3024335" cy="36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>
              <a:lnSpc>
                <a:spcPct val="100000"/>
              </a:lnSpc>
            </a:pP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Spôsob, akým sú žiaci hodnotení,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 mnoho negatívnych vedľajších efektov,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ktorými podrýva iné dôležité ciele školy.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2646878"/>
            <a:ext cx="4896544" cy="330240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Učitelia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používajúci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známky</a:t>
            </a:r>
          </a:p>
          <a:p>
            <a:pPr>
              <a:lnSpc>
                <a:spcPct val="100000"/>
              </a:lnSpc>
            </a:pP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 strach z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chyby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zbavia</a:t>
            </a:r>
            <a:b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mladých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ľudí všetkej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pred- </a:t>
            </a:r>
            <a:r>
              <a:rPr lang="sk-SK" sz="32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stavivosti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,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ktorú kedy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mali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.</a:t>
            </a:r>
          </a:p>
          <a:p>
            <a:pPr algn="r">
              <a:lnSpc>
                <a:spcPct val="100000"/>
              </a:lnSpc>
            </a:pP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/>
            </a:r>
            <a:b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Paul Feyerabend</a:t>
            </a:r>
            <a:endParaRPr lang="sk-SK" sz="20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paul feyerab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28245"/>
          <a:stretch/>
        </p:blipFill>
        <p:spPr bwMode="auto">
          <a:xfrm>
            <a:off x="5598720" y="9168"/>
            <a:ext cx="3563888" cy="38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1475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</a:t>
            </a:r>
            <a:endParaRPr lang="sk-S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2646878"/>
            <a:ext cx="4896544" cy="330240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Ak je škola bremenom, naučia sa v nej tí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slabší</a:t>
            </a:r>
            <a:b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iba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strachu a tí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silnejší</a:t>
            </a:r>
            <a:b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iba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revolte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sk-SK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Tomáš </a:t>
            </a:r>
            <a:r>
              <a:rPr lang="sk-SK" sz="32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Garrigue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Masaryk</a:t>
            </a:r>
            <a:endParaRPr lang="sk-SK" sz="20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1475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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2" name="Picture 2" descr="Image result for masary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5"/>
          <a:stretch/>
        </p:blipFill>
        <p:spPr bwMode="auto">
          <a:xfrm>
            <a:off x="5505683" y="-1880"/>
            <a:ext cx="3638317" cy="42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1"/>
          <a:stretch/>
        </p:blipFill>
        <p:spPr>
          <a:xfrm>
            <a:off x="323528" y="404664"/>
            <a:ext cx="8352928" cy="54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Negatívne vedľajšie </a:t>
            </a:r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efekty</a:t>
            </a:r>
            <a:b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(nesprávne pojatého) </a:t>
            </a:r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hodnotenia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88840"/>
            <a:ext cx="8135937" cy="4032448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Vnáša do vzdelávania 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strach a stres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Zaťažuje vzťahy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medzi učiteľmi a žiakmi.</a:t>
            </a:r>
            <a:endParaRPr lang="sk-S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Vnáša do vzdelávania </a:t>
            </a:r>
            <a:r>
              <a:rPr lang="sk-SK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externú motiváciu.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Vedie k tomu, že sa žiaci 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vyhýbajú vzdelávaniu.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Vedie k 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podvádzaniu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Potláča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tímovú prácu.</a:t>
            </a:r>
            <a:endParaRPr lang="sk-SK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Zhoršuje vzťah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žiakov ku vzdelávaniu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73630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Ďakujem za pozornosť.</a:t>
            </a:r>
            <a:endParaRPr lang="sk-SK" sz="5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03648" y="5661248"/>
            <a:ext cx="748883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burjan@exam.sk</a:t>
            </a:r>
            <a:endParaRPr lang="sk-SK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0"/>
          </a:xfrm>
        </p:spPr>
        <p:txBody>
          <a:bodyPr anchor="t" anchorCtr="0"/>
          <a:lstStyle/>
          <a:p>
            <a:pPr algn="ctr">
              <a:lnSpc>
                <a:spcPct val="100000"/>
              </a:lnSpc>
            </a:pP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Mnohé školy nemajú vyjasnenú filozofiu hodnotenia ani nastavené jasné pravidlá.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Každý učiteľ hodnotí žiakov po svojom.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Rôzne filozofie hodnotenia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9261" y="220486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Hodnotíme finálny stav alebo aj cestu k nemu?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Hodnotíme iba vedomosti alebo aj iné aspekty?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Je OK, ak majú všetci v triede trojky a štvorky?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Má žiak dopredu vedieť, že bude hodnotený?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616624"/>
          </a:xfrm>
        </p:spPr>
        <p:txBody>
          <a:bodyPr anchor="t" anchorCtr="0"/>
          <a:lstStyle/>
          <a:p>
            <a:pPr algn="ctr">
              <a:lnSpc>
                <a:spcPct val="100000"/>
              </a:lnSpc>
            </a:pP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Namiesto toho, aby sme hodnotenie vnímali predovšetkým ako poskytovanie spätnej väzby,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často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 redukujeme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klasifikáciu.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688632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Výrazne prevláda sumatívne hodnotenie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 formatívnym hodnotením.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9144000" cy="99647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Prax v našich školách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520" y="3573016"/>
            <a:ext cx="6336704" cy="0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20272" y="3571096"/>
            <a:ext cx="1512168" cy="0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611560" y="2276872"/>
            <a:ext cx="4608512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Fáza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vyučovania / učenia sa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96136" y="2276872"/>
            <a:ext cx="3744416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Fáza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hodnotenia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28184" y="4017248"/>
            <a:ext cx="2808312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Sumatívne</a:t>
            </a:r>
          </a:p>
          <a:p>
            <a:pPr algn="ctr"/>
            <a: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odnotenie</a:t>
            </a:r>
          </a:p>
        </p:txBody>
      </p:sp>
    </p:spTree>
    <p:extLst>
      <p:ext uri="{BB962C8B-B14F-4D97-AF65-F5344CB8AC3E}">
        <p14:creationId xmlns:p14="http://schemas.microsoft.com/office/powerpoint/2010/main" val="19670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9144000" cy="99647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Optimálny model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520" y="3573016"/>
            <a:ext cx="6336704" cy="0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20272" y="3571096"/>
            <a:ext cx="1512168" cy="0"/>
          </a:xfrm>
          <a:prstGeom prst="straightConnector1">
            <a:avLst/>
          </a:prstGeom>
          <a:ln w="1270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611560" y="2276872"/>
            <a:ext cx="4608512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Fáza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vyučovania / učenia sa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96136" y="2276872"/>
            <a:ext cx="3744416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Fáza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hodnotenia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1560" y="4005064"/>
            <a:ext cx="4608512" cy="2088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Časté formatívne hodnotenie</a:t>
            </a:r>
          </a:p>
          <a:p>
            <a:pPr algn="ctr"/>
            <a:endParaRPr lang="sk-SK" sz="36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„bezpečná zóna“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28184" y="4017248"/>
            <a:ext cx="2808312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Sumatívne</a:t>
            </a:r>
          </a:p>
          <a:p>
            <a:pPr algn="ctr"/>
            <a:r>
              <a:rPr lang="sk-SK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odnotenie</a:t>
            </a:r>
          </a:p>
        </p:txBody>
      </p:sp>
    </p:spTree>
    <p:extLst>
      <p:ext uri="{BB962C8B-B14F-4D97-AF65-F5344CB8AC3E}">
        <p14:creationId xmlns:p14="http://schemas.microsoft.com/office/powerpoint/2010/main" val="20272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3731</TotalTime>
  <Words>308</Words>
  <Application>Microsoft Office PowerPoint</Application>
  <PresentationFormat>On-screen Show (4:3)</PresentationFormat>
  <Paragraphs>155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Cambria</vt:lpstr>
      <vt:lpstr>Wingdings</vt:lpstr>
      <vt:lpstr>Wingdings 2</vt:lpstr>
      <vt:lpstr>Retrospect</vt:lpstr>
      <vt:lpstr>Najväčšie chyby, ktorých sa dopúšťame pri hodnotení žiakov</vt:lpstr>
      <vt:lpstr>PowerPoint Presentation</vt:lpstr>
      <vt:lpstr>PowerPoint Presentation</vt:lpstr>
      <vt:lpstr> Mnohé školy nemajú vyjasnenú filozofiu hodnotenia ani nastavené jasné pravidlá.  Každý učiteľ hodnotí žiakov po svojom.</vt:lpstr>
      <vt:lpstr>Rôzne filozofie hodnotenia</vt:lpstr>
      <vt:lpstr> Namiesto toho, aby sme hodnotenie vnímali predovšetkým ako poskytovanie spätnej väzby, často ho redukujeme na klasifikáciu. </vt:lpstr>
      <vt:lpstr> Výrazne prevláda sumatívne hodnotenie nad formatívnym hodnotením.</vt:lpstr>
      <vt:lpstr>Prax v našich školách</vt:lpstr>
      <vt:lpstr>Optimálny model</vt:lpstr>
      <vt:lpstr> Mnohí učitelia nevedia nájsť rovnováhu medzi rolou „trénera“ a rolou „porotcu“.</vt:lpstr>
      <vt:lpstr>PowerPoint Presentation</vt:lpstr>
      <vt:lpstr>PowerPoint Presentation</vt:lpstr>
      <vt:lpstr>PowerPoint Presentation</vt:lpstr>
      <vt:lpstr>Tréner verzus porotca</vt:lpstr>
      <vt:lpstr>Optimálny model</vt:lpstr>
      <vt:lpstr> Hodnotenie žiakov je príliš zamerané na chyby a nedostatky.  (ako táto prezentácia)</vt:lpstr>
      <vt:lpstr>PowerPoint Presentation</vt:lpstr>
      <vt:lpstr>PowerPoint Presentation</vt:lpstr>
      <vt:lpstr>PowerPoint Presentation</vt:lpstr>
      <vt:lpstr>Orientácia na chybu</vt:lpstr>
      <vt:lpstr> Mnohí učitelia vnímajú hodnotenie  ako (jedinú) motiváciu žiakov k učeniu sa, avšak ide o vonkajšiu a negatívnu motiváciu. </vt:lpstr>
      <vt:lpstr>PowerPoint Presentation</vt:lpstr>
      <vt:lpstr>PowerPoint Presentation</vt:lpstr>
      <vt:lpstr>PowerPoint Presentation</vt:lpstr>
      <vt:lpstr> Mnohí učitelia využívajú hodnotenie ako mocenský nástroj a ako barličku na posilnenie svojej autority.</vt:lpstr>
      <vt:lpstr>PowerPoint Presentation</vt:lpstr>
      <vt:lpstr> Spôsob, akým sú žiaci hodnotení, má mnoho negatívnych vedľajších efektov, ktorými podrýva iné dôležité ciele školy.</vt:lpstr>
      <vt:lpstr>PowerPoint Presentation</vt:lpstr>
      <vt:lpstr>PowerPoint Presentation</vt:lpstr>
      <vt:lpstr>Negatívne vedľajšie efekty (nesprávne pojatého) hodnotenia</vt:lpstr>
      <vt:lpstr> 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2074</cp:revision>
  <cp:lastPrinted>2019-03-30T10:36:03Z</cp:lastPrinted>
  <dcterms:created xsi:type="dcterms:W3CDTF">2013-11-24T11:25:44Z</dcterms:created>
  <dcterms:modified xsi:type="dcterms:W3CDTF">2019-11-06T13:15:07Z</dcterms:modified>
</cp:coreProperties>
</file>