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handoutMasterIdLst>
    <p:handoutMasterId r:id="rId36"/>
  </p:handoutMasterIdLst>
  <p:sldIdLst>
    <p:sldId id="515" r:id="rId2"/>
    <p:sldId id="520" r:id="rId3"/>
    <p:sldId id="523" r:id="rId4"/>
    <p:sldId id="517" r:id="rId5"/>
    <p:sldId id="518" r:id="rId6"/>
    <p:sldId id="452" r:id="rId7"/>
    <p:sldId id="482" r:id="rId8"/>
    <p:sldId id="465" r:id="rId9"/>
    <p:sldId id="473" r:id="rId10"/>
    <p:sldId id="466" r:id="rId11"/>
    <p:sldId id="492" r:id="rId12"/>
    <p:sldId id="474" r:id="rId13"/>
    <p:sldId id="467" r:id="rId14"/>
    <p:sldId id="475" r:id="rId15"/>
    <p:sldId id="468" r:id="rId16"/>
    <p:sldId id="502" r:id="rId17"/>
    <p:sldId id="477" r:id="rId18"/>
    <p:sldId id="478" r:id="rId19"/>
    <p:sldId id="471" r:id="rId20"/>
    <p:sldId id="495" r:id="rId21"/>
    <p:sldId id="485" r:id="rId22"/>
    <p:sldId id="490" r:id="rId23"/>
    <p:sldId id="470" r:id="rId24"/>
    <p:sldId id="525" r:id="rId25"/>
    <p:sldId id="526" r:id="rId26"/>
    <p:sldId id="494" r:id="rId27"/>
    <p:sldId id="486" r:id="rId28"/>
    <p:sldId id="487" r:id="rId29"/>
    <p:sldId id="488" r:id="rId30"/>
    <p:sldId id="489" r:id="rId31"/>
    <p:sldId id="512" r:id="rId32"/>
    <p:sldId id="513" r:id="rId33"/>
    <p:sldId id="514" r:id="rId34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ÍKOVÁ Lucia" initials="PL" lastIdx="19" clrIdx="0">
    <p:extLst/>
  </p:cmAuthor>
  <p:cmAuthor id="2" name="Stanislava Horvathová" initials="SH" lastIdx="23" clrIdx="1"/>
  <p:cmAuthor id="3" name="gallee" initials="g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FFCC"/>
    <a:srgbClr val="00823B"/>
    <a:srgbClr val="008E40"/>
    <a:srgbClr val="FFFFCC"/>
    <a:srgbClr val="66FF66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9" autoAdjust="0"/>
    <p:restoredTop sz="95429" autoAdjust="0"/>
  </p:normalViewPr>
  <p:slideViewPr>
    <p:cSldViewPr>
      <p:cViewPr varScale="1">
        <p:scale>
          <a:sx n="112" d="100"/>
          <a:sy n="112" d="100"/>
        </p:scale>
        <p:origin x="-1584" y="-72"/>
      </p:cViewPr>
      <p:guideLst>
        <p:guide orient="horz" pos="2296"/>
        <p:guide orient="horz" pos="3022"/>
        <p:guide pos="748"/>
      </p:guideLst>
    </p:cSldViewPr>
  </p:slideViewPr>
  <p:outlineViewPr>
    <p:cViewPr>
      <p:scale>
        <a:sx n="33" d="100"/>
        <a:sy n="33" d="100"/>
      </p:scale>
      <p:origin x="0" y="129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A68D5-02E1-4782-9D85-5E6A98F298A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998FCB7-41A7-4078-8DE3-1C11AD41287F}">
      <dgm:prSet phldrT="[Text]" custT="1"/>
      <dgm:spPr/>
      <dgm:t>
        <a:bodyPr/>
        <a:lstStyle/>
        <a:p>
          <a:pPr algn="l"/>
          <a:r>
            <a:rPr lang="sk-SK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Čo je PIAAC?</a:t>
          </a:r>
          <a:endParaRPr lang="sk-SK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F8AED5BE-5AF9-4004-A23C-5B39DD34920B}" type="parTrans" cxnId="{AABED7C1-4134-4361-8E65-628125F12A6A}">
      <dgm:prSet/>
      <dgm:spPr/>
      <dgm:t>
        <a:bodyPr/>
        <a:lstStyle/>
        <a:p>
          <a:endParaRPr lang="sk-SK"/>
        </a:p>
      </dgm:t>
    </dgm:pt>
    <dgm:pt modelId="{22CE8F35-0F3A-4E69-A5EC-E48F80BE0D24}" type="sibTrans" cxnId="{AABED7C1-4134-4361-8E65-628125F12A6A}">
      <dgm:prSet/>
      <dgm:spPr/>
      <dgm:t>
        <a:bodyPr/>
        <a:lstStyle/>
        <a:p>
          <a:endParaRPr lang="sk-SK"/>
        </a:p>
      </dgm:t>
    </dgm:pt>
    <dgm:pt modelId="{3E53531B-5990-42DA-AACE-FAE67ECF5412}">
      <dgm:prSet phldrT="[Text]" custT="1"/>
      <dgm:spPr/>
      <dgm:t>
        <a:bodyPr/>
        <a:lstStyle/>
        <a:p>
          <a:r>
            <a:rPr lang="sk-SK" sz="1800" dirty="0" smtClean="0">
              <a:cs typeface="Arial" panose="020B0604020202020204" pitchFamily="34" charset="0"/>
            </a:rPr>
            <a:t>najkomplexnejší výskum , ktorý</a:t>
          </a:r>
          <a:r>
            <a:rPr lang="sk-SK" sz="1800" dirty="0" smtClean="0"/>
            <a:t> </a:t>
          </a:r>
          <a:r>
            <a:rPr lang="sk-SK" sz="1800" dirty="0" smtClean="0">
              <a:cs typeface="Arial" panose="020B0604020202020204" pitchFamily="34" charset="0"/>
            </a:rPr>
            <a:t>mapuje a hodnotí </a:t>
          </a:r>
          <a:r>
            <a:rPr lang="sk-SK" sz="1800" b="1" dirty="0" smtClean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rPr>
            <a:t>úrovne kompetencií </a:t>
          </a:r>
          <a:r>
            <a:rPr lang="sk-SK" sz="1800" dirty="0" smtClean="0">
              <a:cs typeface="Arial" panose="020B0604020202020204" pitchFamily="34" charset="0"/>
            </a:rPr>
            <a:t>dospelých, prebiehajúci </a:t>
          </a:r>
          <a:r>
            <a:rPr lang="sk-SK" sz="1800" b="1" dirty="0" smtClean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rPr>
            <a:t>pod záštitou OECD </a:t>
          </a:r>
          <a:r>
            <a:rPr lang="sk-SK" sz="1800" dirty="0" smtClean="0">
              <a:cs typeface="Arial" panose="020B0604020202020204" pitchFamily="34" charset="0"/>
            </a:rPr>
            <a:t>za účasti takmer </a:t>
          </a:r>
          <a:r>
            <a:rPr lang="sk-SK" sz="1800" b="1" dirty="0" smtClean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rPr>
            <a:t>40 krajín sveta</a:t>
          </a:r>
          <a:endParaRPr lang="sk-SK" sz="1800" dirty="0"/>
        </a:p>
      </dgm:t>
    </dgm:pt>
    <dgm:pt modelId="{F76619F1-C383-4734-A39C-7D08AFD855BB}" type="parTrans" cxnId="{1DF9FF2B-B66C-4210-A924-8D36238C0903}">
      <dgm:prSet/>
      <dgm:spPr/>
      <dgm:t>
        <a:bodyPr/>
        <a:lstStyle/>
        <a:p>
          <a:endParaRPr lang="sk-SK"/>
        </a:p>
      </dgm:t>
    </dgm:pt>
    <dgm:pt modelId="{8E8A7EDE-EE01-42C9-9454-6BB1FE4C54A2}" type="sibTrans" cxnId="{1DF9FF2B-B66C-4210-A924-8D36238C0903}">
      <dgm:prSet/>
      <dgm:spPr/>
      <dgm:t>
        <a:bodyPr/>
        <a:lstStyle/>
        <a:p>
          <a:endParaRPr lang="sk-SK"/>
        </a:p>
      </dgm:t>
    </dgm:pt>
    <dgm:pt modelId="{602CCF0C-F6CE-409C-862A-CB7AC6E2F5AD}">
      <dgm:prSet phldrT="[Text]" custT="1"/>
      <dgm:spPr/>
      <dgm:t>
        <a:bodyPr/>
        <a:lstStyle/>
        <a:p>
          <a:pPr algn="l"/>
          <a:r>
            <a:rPr lang="sk-SK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Čo sleduje PIAAC?</a:t>
          </a:r>
          <a:endParaRPr lang="sk-SK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494A3B7A-1A59-4248-A0A9-41A244C82656}" type="parTrans" cxnId="{9F82931B-BE4F-4B7C-85C8-1911B73677F5}">
      <dgm:prSet/>
      <dgm:spPr/>
      <dgm:t>
        <a:bodyPr/>
        <a:lstStyle/>
        <a:p>
          <a:endParaRPr lang="sk-SK"/>
        </a:p>
      </dgm:t>
    </dgm:pt>
    <dgm:pt modelId="{E7AF0B50-4ACF-4A6F-BE32-58398009F700}" type="sibTrans" cxnId="{9F82931B-BE4F-4B7C-85C8-1911B73677F5}">
      <dgm:prSet/>
      <dgm:spPr/>
      <dgm:t>
        <a:bodyPr/>
        <a:lstStyle/>
        <a:p>
          <a:endParaRPr lang="sk-SK"/>
        </a:p>
      </dgm:t>
    </dgm:pt>
    <dgm:pt modelId="{84B9585D-9559-4B76-90E3-296C032E539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800" dirty="0" smtClean="0">
              <a:cs typeface="Arial" panose="020B0604020202020204" pitchFamily="34" charset="0"/>
            </a:rPr>
            <a:t> sleduje úrovne 3 kompetencií ľudí v rámci celej populácie:                                          	             	čítanie s porozumením, 	matematická gramotnosť,          	riešenie úloh s využitím IKT.</a:t>
          </a:r>
          <a:endParaRPr lang="sk-SK" sz="1800" dirty="0">
            <a:cs typeface="Arial" panose="020B0604020202020204" pitchFamily="34" charset="0"/>
          </a:endParaRPr>
        </a:p>
      </dgm:t>
    </dgm:pt>
    <dgm:pt modelId="{E07916B9-60E7-409C-BC9F-11650B3508A7}" type="parTrans" cxnId="{C79265DC-1494-45A6-9589-F0850D7399A5}">
      <dgm:prSet/>
      <dgm:spPr/>
      <dgm:t>
        <a:bodyPr/>
        <a:lstStyle/>
        <a:p>
          <a:endParaRPr lang="sk-SK"/>
        </a:p>
      </dgm:t>
    </dgm:pt>
    <dgm:pt modelId="{E33F1C37-6919-4C68-9190-257BA686351C}" type="sibTrans" cxnId="{C79265DC-1494-45A6-9589-F0850D7399A5}">
      <dgm:prSet/>
      <dgm:spPr/>
      <dgm:t>
        <a:bodyPr/>
        <a:lstStyle/>
        <a:p>
          <a:endParaRPr lang="sk-SK"/>
        </a:p>
      </dgm:t>
    </dgm:pt>
    <dgm:pt modelId="{430B91FA-DFFC-425B-9EBB-0B3E7D8D83D5}">
      <dgm:prSet phldrT="[Text]" custT="1"/>
      <dgm:spPr/>
      <dgm:t>
        <a:bodyPr/>
        <a:lstStyle/>
        <a:p>
          <a:pPr algn="l"/>
          <a:r>
            <a:rPr lang="sk-SK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Prínos </a:t>
          </a:r>
          <a:r>
            <a:rPr lang="sk-SK" sz="2400" b="1" dirty="0" err="1" smtClean="0">
              <a:solidFill>
                <a:schemeClr val="accent6">
                  <a:lumMod val="60000"/>
                  <a:lumOff val="40000"/>
                </a:schemeClr>
              </a:solidFill>
            </a:rPr>
            <a:t>PIAACu</a:t>
          </a:r>
          <a:r>
            <a:rPr lang="sk-SK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 </a:t>
          </a:r>
          <a:endParaRPr lang="sk-SK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23B6AE27-8295-4379-84F9-810532FD5B74}" type="parTrans" cxnId="{9307324A-97E3-4F02-A4AA-C0570C8FE363}">
      <dgm:prSet/>
      <dgm:spPr/>
      <dgm:t>
        <a:bodyPr/>
        <a:lstStyle/>
        <a:p>
          <a:endParaRPr lang="sk-SK"/>
        </a:p>
      </dgm:t>
    </dgm:pt>
    <dgm:pt modelId="{2A22D0CC-A6FA-41E1-9A35-0D2E56230BA3}" type="sibTrans" cxnId="{9307324A-97E3-4F02-A4AA-C0570C8FE363}">
      <dgm:prSet/>
      <dgm:spPr/>
      <dgm:t>
        <a:bodyPr/>
        <a:lstStyle/>
        <a:p>
          <a:endParaRPr lang="sk-SK"/>
        </a:p>
      </dgm:t>
    </dgm:pt>
    <dgm:pt modelId="{22FC50FB-58F8-4616-865B-CC90B91B5594}">
      <dgm:prSet phldrT="[Text]" custT="1"/>
      <dgm:spPr/>
      <dgm:t>
        <a:bodyPr/>
        <a:lstStyle/>
        <a:p>
          <a:r>
            <a:rPr lang="sk-SK" sz="1800" dirty="0" smtClean="0">
              <a:cs typeface="Arial" panose="020B0604020202020204" pitchFamily="34" charset="0"/>
            </a:rPr>
            <a:t>reprezentatívne informácie o aktuálnej situácii v oblasti kľúčových kompetencií dospelých</a:t>
          </a:r>
          <a:endParaRPr lang="sk-SK" sz="1800" dirty="0">
            <a:cs typeface="Arial" panose="020B0604020202020204" pitchFamily="34" charset="0"/>
          </a:endParaRPr>
        </a:p>
      </dgm:t>
    </dgm:pt>
    <dgm:pt modelId="{BAF601F6-1B75-4FBD-9C26-49AFDC9852CC}" type="parTrans" cxnId="{1A3814F0-B635-401E-B250-C69C7563A42C}">
      <dgm:prSet/>
      <dgm:spPr/>
      <dgm:t>
        <a:bodyPr/>
        <a:lstStyle/>
        <a:p>
          <a:endParaRPr lang="sk-SK"/>
        </a:p>
      </dgm:t>
    </dgm:pt>
    <dgm:pt modelId="{EF6E5DEC-14C7-4CD3-9CDB-D12D27B307F3}" type="sibTrans" cxnId="{1A3814F0-B635-401E-B250-C69C7563A42C}">
      <dgm:prSet/>
      <dgm:spPr/>
      <dgm:t>
        <a:bodyPr/>
        <a:lstStyle/>
        <a:p>
          <a:endParaRPr lang="sk-SK"/>
        </a:p>
      </dgm:t>
    </dgm:pt>
    <dgm:pt modelId="{FF815DA8-9C61-43B4-B079-02FB47C93B2F}">
      <dgm:prSet phldrT="[Text]" custT="1"/>
      <dgm:spPr/>
      <dgm:t>
        <a:bodyPr/>
        <a:lstStyle/>
        <a:p>
          <a:r>
            <a:rPr lang="sk-SK" sz="1800" dirty="0" smtClean="0">
              <a:cs typeface="Arial" panose="020B0604020202020204" pitchFamily="34" charset="0"/>
            </a:rPr>
            <a:t>zistí sa úspešnosť systémov vzdelávania</a:t>
          </a:r>
          <a:endParaRPr lang="sk-SK" sz="1800" dirty="0">
            <a:cs typeface="Arial" panose="020B0604020202020204" pitchFamily="34" charset="0"/>
          </a:endParaRPr>
        </a:p>
      </dgm:t>
    </dgm:pt>
    <dgm:pt modelId="{55F6B250-6E6F-4222-A364-1F358295F88D}" type="parTrans" cxnId="{64E0F5F9-7833-4C1E-BA53-049E2B71F164}">
      <dgm:prSet/>
      <dgm:spPr/>
      <dgm:t>
        <a:bodyPr/>
        <a:lstStyle/>
        <a:p>
          <a:endParaRPr lang="sk-SK"/>
        </a:p>
      </dgm:t>
    </dgm:pt>
    <dgm:pt modelId="{FE2912AF-069F-4B64-AD7B-F691E1A264B7}" type="sibTrans" cxnId="{64E0F5F9-7833-4C1E-BA53-049E2B71F164}">
      <dgm:prSet/>
      <dgm:spPr/>
      <dgm:t>
        <a:bodyPr/>
        <a:lstStyle/>
        <a:p>
          <a:endParaRPr lang="sk-SK"/>
        </a:p>
      </dgm:t>
    </dgm:pt>
    <dgm:pt modelId="{6257C3AA-AEED-44FD-BD66-639D61C869ED}">
      <dgm:prSet phldrT="[Text]" custT="1"/>
      <dgm:spPr/>
      <dgm:t>
        <a:bodyPr/>
        <a:lstStyle/>
        <a:p>
          <a:r>
            <a:rPr lang="sk-SK" sz="1800" b="0" i="0" dirty="0" smtClean="0"/>
            <a:t>pomocou získaných dát - efektívne a kvalitné nastavenie stratégií v oblasti vzdelávania</a:t>
          </a:r>
          <a:endParaRPr lang="sk-SK" sz="1800" dirty="0">
            <a:cs typeface="Arial" panose="020B0604020202020204" pitchFamily="34" charset="0"/>
          </a:endParaRPr>
        </a:p>
      </dgm:t>
    </dgm:pt>
    <dgm:pt modelId="{BB4A6CDC-10C9-465F-A9AC-E2F1304A3A5C}" type="parTrans" cxnId="{C119C4C9-B14F-4F4A-B3E1-B373980F1799}">
      <dgm:prSet/>
      <dgm:spPr/>
      <dgm:t>
        <a:bodyPr/>
        <a:lstStyle/>
        <a:p>
          <a:endParaRPr lang="sk-SK"/>
        </a:p>
      </dgm:t>
    </dgm:pt>
    <dgm:pt modelId="{DEC94B58-CF05-4A19-982B-60FCEA5A5050}" type="sibTrans" cxnId="{C119C4C9-B14F-4F4A-B3E1-B373980F1799}">
      <dgm:prSet/>
      <dgm:spPr/>
      <dgm:t>
        <a:bodyPr/>
        <a:lstStyle/>
        <a:p>
          <a:endParaRPr lang="sk-SK"/>
        </a:p>
      </dgm:t>
    </dgm:pt>
    <dgm:pt modelId="{F9F07060-614C-4AA6-8BE5-D0080CC3CB8A}" type="pres">
      <dgm:prSet presAssocID="{752A68D5-02E1-4782-9D85-5E6A98F298A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DA464D8E-31B2-4D25-B26D-66BB95CB84A1}" type="pres">
      <dgm:prSet presAssocID="{E998FCB7-41A7-4078-8DE3-1C11AD41287F}" presName="linNode" presStyleCnt="0"/>
      <dgm:spPr/>
    </dgm:pt>
    <dgm:pt modelId="{FECD774C-3946-4EAD-AEC5-A61EF27624DC}" type="pres">
      <dgm:prSet presAssocID="{E998FCB7-41A7-4078-8DE3-1C11AD41287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F17EE2B-8EC2-4A55-B10D-382AD5B61757}" type="pres">
      <dgm:prSet presAssocID="{E998FCB7-41A7-4078-8DE3-1C11AD41287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8187C82-E377-4C4E-BDDE-48BC2BADFF76}" type="pres">
      <dgm:prSet presAssocID="{22CE8F35-0F3A-4E69-A5EC-E48F80BE0D24}" presName="spacing" presStyleCnt="0"/>
      <dgm:spPr/>
    </dgm:pt>
    <dgm:pt modelId="{BB1F4A63-5D70-48DA-8B1C-2CF521E014DF}" type="pres">
      <dgm:prSet presAssocID="{602CCF0C-F6CE-409C-862A-CB7AC6E2F5AD}" presName="linNode" presStyleCnt="0"/>
      <dgm:spPr/>
    </dgm:pt>
    <dgm:pt modelId="{E35A0B1B-C055-4F48-8EAD-8F4653AD578A}" type="pres">
      <dgm:prSet presAssocID="{602CCF0C-F6CE-409C-862A-CB7AC6E2F5A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A51CC22-B8CA-4777-9106-F799267BB15E}" type="pres">
      <dgm:prSet presAssocID="{602CCF0C-F6CE-409C-862A-CB7AC6E2F5AD}" presName="childShp" presStyleLbl="bgAccFollowNode1" presStyleIdx="1" presStyleCnt="3" custScaleY="13522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75D365B-A50D-45C0-A5FF-9EE6538F8DBE}" type="pres">
      <dgm:prSet presAssocID="{E7AF0B50-4ACF-4A6F-BE32-58398009F700}" presName="spacing" presStyleCnt="0"/>
      <dgm:spPr/>
    </dgm:pt>
    <dgm:pt modelId="{21BC236C-CC8D-42B8-8AEB-84E0C6F129BC}" type="pres">
      <dgm:prSet presAssocID="{430B91FA-DFFC-425B-9EBB-0B3E7D8D83D5}" presName="linNode" presStyleCnt="0"/>
      <dgm:spPr/>
    </dgm:pt>
    <dgm:pt modelId="{80501853-F569-4EA9-836C-3B2832762715}" type="pres">
      <dgm:prSet presAssocID="{430B91FA-DFFC-425B-9EBB-0B3E7D8D83D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C735507-F454-4187-BA10-12B9EDCBC734}" type="pres">
      <dgm:prSet presAssocID="{430B91FA-DFFC-425B-9EBB-0B3E7D8D83D5}" presName="childShp" presStyleLbl="bgAccFollowNode1" presStyleIdx="2" presStyleCnt="3" custScaleY="13029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A3814F0-B635-401E-B250-C69C7563A42C}" srcId="{430B91FA-DFFC-425B-9EBB-0B3E7D8D83D5}" destId="{22FC50FB-58F8-4616-865B-CC90B91B5594}" srcOrd="0" destOrd="0" parTransId="{BAF601F6-1B75-4FBD-9C26-49AFDC9852CC}" sibTransId="{EF6E5DEC-14C7-4CD3-9CDB-D12D27B307F3}"/>
    <dgm:cxn modelId="{BAEDF7DF-9530-4075-9BC2-9B0D631B395D}" type="presOf" srcId="{E998FCB7-41A7-4078-8DE3-1C11AD41287F}" destId="{FECD774C-3946-4EAD-AEC5-A61EF27624DC}" srcOrd="0" destOrd="0" presId="urn:microsoft.com/office/officeart/2005/8/layout/vList6"/>
    <dgm:cxn modelId="{9F82931B-BE4F-4B7C-85C8-1911B73677F5}" srcId="{752A68D5-02E1-4782-9D85-5E6A98F298A5}" destId="{602CCF0C-F6CE-409C-862A-CB7AC6E2F5AD}" srcOrd="1" destOrd="0" parTransId="{494A3B7A-1A59-4248-A0A9-41A244C82656}" sibTransId="{E7AF0B50-4ACF-4A6F-BE32-58398009F700}"/>
    <dgm:cxn modelId="{88B75042-68BF-413C-BDF5-2280F9514CEC}" type="presOf" srcId="{FF815DA8-9C61-43B4-B079-02FB47C93B2F}" destId="{CC735507-F454-4187-BA10-12B9EDCBC734}" srcOrd="0" destOrd="1" presId="urn:microsoft.com/office/officeart/2005/8/layout/vList6"/>
    <dgm:cxn modelId="{AABED7C1-4134-4361-8E65-628125F12A6A}" srcId="{752A68D5-02E1-4782-9D85-5E6A98F298A5}" destId="{E998FCB7-41A7-4078-8DE3-1C11AD41287F}" srcOrd="0" destOrd="0" parTransId="{F8AED5BE-5AF9-4004-A23C-5B39DD34920B}" sibTransId="{22CE8F35-0F3A-4E69-A5EC-E48F80BE0D24}"/>
    <dgm:cxn modelId="{8B89A815-9AC1-4DF7-A46B-C82CD8D00617}" type="presOf" srcId="{602CCF0C-F6CE-409C-862A-CB7AC6E2F5AD}" destId="{E35A0B1B-C055-4F48-8EAD-8F4653AD578A}" srcOrd="0" destOrd="0" presId="urn:microsoft.com/office/officeart/2005/8/layout/vList6"/>
    <dgm:cxn modelId="{BC416C99-1A82-4DA9-B00A-5CDEDCFC5D6C}" type="presOf" srcId="{22FC50FB-58F8-4616-865B-CC90B91B5594}" destId="{CC735507-F454-4187-BA10-12B9EDCBC734}" srcOrd="0" destOrd="0" presId="urn:microsoft.com/office/officeart/2005/8/layout/vList6"/>
    <dgm:cxn modelId="{64E0F5F9-7833-4C1E-BA53-049E2B71F164}" srcId="{430B91FA-DFFC-425B-9EBB-0B3E7D8D83D5}" destId="{FF815DA8-9C61-43B4-B079-02FB47C93B2F}" srcOrd="1" destOrd="0" parTransId="{55F6B250-6E6F-4222-A364-1F358295F88D}" sibTransId="{FE2912AF-069F-4B64-AD7B-F691E1A264B7}"/>
    <dgm:cxn modelId="{90306C01-9630-4E8D-95CD-A5D472A6DCD1}" type="presOf" srcId="{3E53531B-5990-42DA-AACE-FAE67ECF5412}" destId="{DF17EE2B-8EC2-4A55-B10D-382AD5B61757}" srcOrd="0" destOrd="0" presId="urn:microsoft.com/office/officeart/2005/8/layout/vList6"/>
    <dgm:cxn modelId="{9307324A-97E3-4F02-A4AA-C0570C8FE363}" srcId="{752A68D5-02E1-4782-9D85-5E6A98F298A5}" destId="{430B91FA-DFFC-425B-9EBB-0B3E7D8D83D5}" srcOrd="2" destOrd="0" parTransId="{23B6AE27-8295-4379-84F9-810532FD5B74}" sibTransId="{2A22D0CC-A6FA-41E1-9A35-0D2E56230BA3}"/>
    <dgm:cxn modelId="{5A78E223-5588-460B-9753-A485DD93898E}" type="presOf" srcId="{430B91FA-DFFC-425B-9EBB-0B3E7D8D83D5}" destId="{80501853-F569-4EA9-836C-3B2832762715}" srcOrd="0" destOrd="0" presId="urn:microsoft.com/office/officeart/2005/8/layout/vList6"/>
    <dgm:cxn modelId="{DE5311B1-7A66-45FB-93E6-C04260C7B995}" type="presOf" srcId="{84B9585D-9559-4B76-90E3-296C032E5399}" destId="{FA51CC22-B8CA-4777-9106-F799267BB15E}" srcOrd="0" destOrd="0" presId="urn:microsoft.com/office/officeart/2005/8/layout/vList6"/>
    <dgm:cxn modelId="{F0EBEEF3-E2A5-4848-B890-1F1BCAB75C1B}" type="presOf" srcId="{6257C3AA-AEED-44FD-BD66-639D61C869ED}" destId="{CC735507-F454-4187-BA10-12B9EDCBC734}" srcOrd="0" destOrd="2" presId="urn:microsoft.com/office/officeart/2005/8/layout/vList6"/>
    <dgm:cxn modelId="{31441776-2811-4D15-B1A8-9080F12B0A4E}" type="presOf" srcId="{752A68D5-02E1-4782-9D85-5E6A98F298A5}" destId="{F9F07060-614C-4AA6-8BE5-D0080CC3CB8A}" srcOrd="0" destOrd="0" presId="urn:microsoft.com/office/officeart/2005/8/layout/vList6"/>
    <dgm:cxn modelId="{1DF9FF2B-B66C-4210-A924-8D36238C0903}" srcId="{E998FCB7-41A7-4078-8DE3-1C11AD41287F}" destId="{3E53531B-5990-42DA-AACE-FAE67ECF5412}" srcOrd="0" destOrd="0" parTransId="{F76619F1-C383-4734-A39C-7D08AFD855BB}" sibTransId="{8E8A7EDE-EE01-42C9-9454-6BB1FE4C54A2}"/>
    <dgm:cxn modelId="{C79265DC-1494-45A6-9589-F0850D7399A5}" srcId="{602CCF0C-F6CE-409C-862A-CB7AC6E2F5AD}" destId="{84B9585D-9559-4B76-90E3-296C032E5399}" srcOrd="0" destOrd="0" parTransId="{E07916B9-60E7-409C-BC9F-11650B3508A7}" sibTransId="{E33F1C37-6919-4C68-9190-257BA686351C}"/>
    <dgm:cxn modelId="{C119C4C9-B14F-4F4A-B3E1-B373980F1799}" srcId="{430B91FA-DFFC-425B-9EBB-0B3E7D8D83D5}" destId="{6257C3AA-AEED-44FD-BD66-639D61C869ED}" srcOrd="2" destOrd="0" parTransId="{BB4A6CDC-10C9-465F-A9AC-E2F1304A3A5C}" sibTransId="{DEC94B58-CF05-4A19-982B-60FCEA5A5050}"/>
    <dgm:cxn modelId="{84699733-3EA1-4374-8A43-2F484135FE85}" type="presParOf" srcId="{F9F07060-614C-4AA6-8BE5-D0080CC3CB8A}" destId="{DA464D8E-31B2-4D25-B26D-66BB95CB84A1}" srcOrd="0" destOrd="0" presId="urn:microsoft.com/office/officeart/2005/8/layout/vList6"/>
    <dgm:cxn modelId="{8A3A4D1C-CE9A-435F-9F0F-C7D1C5E7D086}" type="presParOf" srcId="{DA464D8E-31B2-4D25-B26D-66BB95CB84A1}" destId="{FECD774C-3946-4EAD-AEC5-A61EF27624DC}" srcOrd="0" destOrd="0" presId="urn:microsoft.com/office/officeart/2005/8/layout/vList6"/>
    <dgm:cxn modelId="{3F6EE2DB-3FFB-4272-8E61-C82DB5F41F23}" type="presParOf" srcId="{DA464D8E-31B2-4D25-B26D-66BB95CB84A1}" destId="{DF17EE2B-8EC2-4A55-B10D-382AD5B61757}" srcOrd="1" destOrd="0" presId="urn:microsoft.com/office/officeart/2005/8/layout/vList6"/>
    <dgm:cxn modelId="{423355A0-8EF6-422C-9298-C554FBD5AFD4}" type="presParOf" srcId="{F9F07060-614C-4AA6-8BE5-D0080CC3CB8A}" destId="{58187C82-E377-4C4E-BDDE-48BC2BADFF76}" srcOrd="1" destOrd="0" presId="urn:microsoft.com/office/officeart/2005/8/layout/vList6"/>
    <dgm:cxn modelId="{B6DBC45E-FBB5-4602-8B5A-951566B19DD9}" type="presParOf" srcId="{F9F07060-614C-4AA6-8BE5-D0080CC3CB8A}" destId="{BB1F4A63-5D70-48DA-8B1C-2CF521E014DF}" srcOrd="2" destOrd="0" presId="urn:microsoft.com/office/officeart/2005/8/layout/vList6"/>
    <dgm:cxn modelId="{25228FFE-95FD-4FEE-ABDB-CDB9CFA40289}" type="presParOf" srcId="{BB1F4A63-5D70-48DA-8B1C-2CF521E014DF}" destId="{E35A0B1B-C055-4F48-8EAD-8F4653AD578A}" srcOrd="0" destOrd="0" presId="urn:microsoft.com/office/officeart/2005/8/layout/vList6"/>
    <dgm:cxn modelId="{83368BDF-F0A7-48AF-8788-CD9C02CE7CEE}" type="presParOf" srcId="{BB1F4A63-5D70-48DA-8B1C-2CF521E014DF}" destId="{FA51CC22-B8CA-4777-9106-F799267BB15E}" srcOrd="1" destOrd="0" presId="urn:microsoft.com/office/officeart/2005/8/layout/vList6"/>
    <dgm:cxn modelId="{B0CCE340-C040-44EE-AA16-4A43ACDD0CB5}" type="presParOf" srcId="{F9F07060-614C-4AA6-8BE5-D0080CC3CB8A}" destId="{275D365B-A50D-45C0-A5FF-9EE6538F8DBE}" srcOrd="3" destOrd="0" presId="urn:microsoft.com/office/officeart/2005/8/layout/vList6"/>
    <dgm:cxn modelId="{46FF8D34-B906-4ADA-93AF-84D50E370A2F}" type="presParOf" srcId="{F9F07060-614C-4AA6-8BE5-D0080CC3CB8A}" destId="{21BC236C-CC8D-42B8-8AEB-84E0C6F129BC}" srcOrd="4" destOrd="0" presId="urn:microsoft.com/office/officeart/2005/8/layout/vList6"/>
    <dgm:cxn modelId="{CF367CC6-67CE-4E39-A9B2-1EF08096B0D3}" type="presParOf" srcId="{21BC236C-CC8D-42B8-8AEB-84E0C6F129BC}" destId="{80501853-F569-4EA9-836C-3B2832762715}" srcOrd="0" destOrd="0" presId="urn:microsoft.com/office/officeart/2005/8/layout/vList6"/>
    <dgm:cxn modelId="{79E124E4-3E8D-46F1-96DC-0152A1A9C1D9}" type="presParOf" srcId="{21BC236C-CC8D-42B8-8AEB-84E0C6F129BC}" destId="{CC735507-F454-4187-BA10-12B9EDCBC73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652C4-54E2-45FA-B62F-E7622012A2B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6C7715F-9C1F-4E09-A272-A15B8519B6A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k-SK" sz="2600" b="1" dirty="0" smtClean="0"/>
            <a:t>PIAAC II. </a:t>
          </a:r>
          <a:endParaRPr lang="sk-SK" sz="2000" b="1" dirty="0"/>
        </a:p>
      </dgm:t>
    </dgm:pt>
    <dgm:pt modelId="{6C9A5082-C3F5-4BD4-8590-89174C343A7F}" type="parTrans" cxnId="{142B6A62-2244-4730-A063-EB356A01890E}">
      <dgm:prSet/>
      <dgm:spPr/>
      <dgm:t>
        <a:bodyPr/>
        <a:lstStyle/>
        <a:p>
          <a:endParaRPr lang="sk-SK"/>
        </a:p>
      </dgm:t>
    </dgm:pt>
    <dgm:pt modelId="{54E60ACF-3563-45B4-B636-79EB4FE4E147}" type="sibTrans" cxnId="{142B6A62-2244-4730-A063-EB356A01890E}">
      <dgm:prSet/>
      <dgm:spPr/>
      <dgm:t>
        <a:bodyPr/>
        <a:lstStyle/>
        <a:p>
          <a:endParaRPr lang="sk-SK"/>
        </a:p>
      </dgm:t>
    </dgm:pt>
    <dgm:pt modelId="{846D702E-A270-4F42-AF79-947EB311E074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sk-SK" sz="1600" i="1" dirty="0" smtClean="0"/>
            <a:t>PIAAC Online</a:t>
          </a:r>
        </a:p>
      </dgm:t>
    </dgm:pt>
    <dgm:pt modelId="{6513B73C-7D71-432C-8512-0867FB8EFF15}" type="parTrans" cxnId="{60A31153-E918-4C87-8AF9-09F650FBEFD6}">
      <dgm:prSet/>
      <dgm:spPr/>
      <dgm:t>
        <a:bodyPr/>
        <a:lstStyle/>
        <a:p>
          <a:endParaRPr lang="sk-SK"/>
        </a:p>
      </dgm:t>
    </dgm:pt>
    <dgm:pt modelId="{1E015E30-CBE8-407E-8154-7FA3CEC9DF9F}" type="sibTrans" cxnId="{60A31153-E918-4C87-8AF9-09F650FBEFD6}">
      <dgm:prSet/>
      <dgm:spPr>
        <a:solidFill>
          <a:schemeClr val="bg1"/>
        </a:solidFill>
      </dgm:spPr>
      <dgm:t>
        <a:bodyPr/>
        <a:lstStyle/>
        <a:p>
          <a:endParaRPr lang="sk-SK"/>
        </a:p>
      </dgm:t>
    </dgm:pt>
    <dgm:pt modelId="{A4A695F3-C066-404C-B836-A9E466224E22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sk-SK" sz="1600" i="1" dirty="0" smtClean="0">
              <a:solidFill>
                <a:schemeClr val="bg1"/>
              </a:solidFill>
            </a:rPr>
            <a:t>TALIS</a:t>
          </a:r>
        </a:p>
        <a:p>
          <a:pPr>
            <a:spcAft>
              <a:spcPts val="0"/>
            </a:spcAft>
          </a:pPr>
          <a:r>
            <a:rPr lang="sk-SK" sz="1200" i="1" dirty="0" smtClean="0">
              <a:solidFill>
                <a:schemeClr val="bg1"/>
              </a:solidFill>
            </a:rPr>
            <a:t>(2013; 2018)</a:t>
          </a:r>
          <a:endParaRPr lang="sk-SK" sz="1200" i="1" dirty="0">
            <a:solidFill>
              <a:schemeClr val="bg1"/>
            </a:solidFill>
          </a:endParaRPr>
        </a:p>
      </dgm:t>
    </dgm:pt>
    <dgm:pt modelId="{93138ACF-FBC1-46A1-895C-31C65471507D}" type="parTrans" cxnId="{40FA7E7E-50FD-4D03-A6F2-17EDE04796DC}">
      <dgm:prSet/>
      <dgm:spPr/>
      <dgm:t>
        <a:bodyPr/>
        <a:lstStyle/>
        <a:p>
          <a:endParaRPr lang="sk-SK"/>
        </a:p>
      </dgm:t>
    </dgm:pt>
    <dgm:pt modelId="{76FC9B93-69D7-48EB-9A68-F618C9A16158}" type="sibTrans" cxnId="{40FA7E7E-50FD-4D03-A6F2-17EDE04796DC}">
      <dgm:prSet/>
      <dgm:spPr>
        <a:solidFill>
          <a:schemeClr val="bg1"/>
        </a:solidFill>
      </dgm:spPr>
      <dgm:t>
        <a:bodyPr/>
        <a:lstStyle/>
        <a:p>
          <a:endParaRPr lang="sk-SK"/>
        </a:p>
      </dgm:t>
    </dgm:pt>
    <dgm:pt modelId="{800BAB1C-9477-41EF-B50C-B5ADCBFD27C4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k-SK" sz="1600" i="1" dirty="0" smtClean="0">
              <a:solidFill>
                <a:schemeClr val="bg1"/>
              </a:solidFill>
            </a:rPr>
            <a:t>PIAAC I. </a:t>
          </a:r>
          <a:r>
            <a:rPr lang="sk-SK" sz="1200" i="1" dirty="0" smtClean="0">
              <a:solidFill>
                <a:schemeClr val="bg1"/>
              </a:solidFill>
            </a:rPr>
            <a:t>(2013)</a:t>
          </a:r>
          <a:endParaRPr lang="sk-SK" sz="1200" i="1" dirty="0">
            <a:solidFill>
              <a:schemeClr val="bg1"/>
            </a:solidFill>
          </a:endParaRPr>
        </a:p>
      </dgm:t>
    </dgm:pt>
    <dgm:pt modelId="{7EFAAC77-CE82-481A-8268-0ADDC13D7850}" type="parTrans" cxnId="{2C5C4569-B233-4CC4-9AE2-7F24E8F2CB09}">
      <dgm:prSet/>
      <dgm:spPr/>
      <dgm:t>
        <a:bodyPr/>
        <a:lstStyle/>
        <a:p>
          <a:endParaRPr lang="sk-SK"/>
        </a:p>
      </dgm:t>
    </dgm:pt>
    <dgm:pt modelId="{72A935D4-FDF0-41F2-A604-00656B3BF84A}" type="sibTrans" cxnId="{2C5C4569-B233-4CC4-9AE2-7F24E8F2CB09}">
      <dgm:prSet/>
      <dgm:spPr>
        <a:solidFill>
          <a:schemeClr val="bg1"/>
        </a:solidFill>
      </dgm:spPr>
      <dgm:t>
        <a:bodyPr/>
        <a:lstStyle/>
        <a:p>
          <a:endParaRPr lang="sk-SK"/>
        </a:p>
      </dgm:t>
    </dgm:pt>
    <dgm:pt modelId="{2A2AB5A2-4A55-4729-B253-A05622A9E3B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sk-SK" sz="1600" i="1" dirty="0" smtClean="0">
              <a:solidFill>
                <a:schemeClr val="bg1"/>
              </a:solidFill>
            </a:rPr>
            <a:t>PISA</a:t>
          </a:r>
        </a:p>
        <a:p>
          <a:pPr>
            <a:spcAft>
              <a:spcPts val="0"/>
            </a:spcAft>
          </a:pPr>
          <a:r>
            <a:rPr lang="sk-SK" sz="1200" i="1" dirty="0" smtClean="0">
              <a:solidFill>
                <a:schemeClr val="bg1"/>
              </a:solidFill>
            </a:rPr>
            <a:t>(2003-2015)</a:t>
          </a:r>
          <a:endParaRPr lang="sk-SK" sz="1200" i="1" dirty="0">
            <a:solidFill>
              <a:schemeClr val="bg1"/>
            </a:solidFill>
          </a:endParaRPr>
        </a:p>
      </dgm:t>
    </dgm:pt>
    <dgm:pt modelId="{09AEF12E-CF17-4720-A3D2-6CED3BB2B55D}" type="parTrans" cxnId="{FF4C2847-0EA7-4955-96FC-474E440DB94A}">
      <dgm:prSet/>
      <dgm:spPr/>
      <dgm:t>
        <a:bodyPr/>
        <a:lstStyle/>
        <a:p>
          <a:endParaRPr lang="sk-SK"/>
        </a:p>
      </dgm:t>
    </dgm:pt>
    <dgm:pt modelId="{59B99FCB-38F0-4AC0-9E74-CA4F01C97182}" type="sibTrans" cxnId="{FF4C2847-0EA7-4955-96FC-474E440DB94A}">
      <dgm:prSet/>
      <dgm:spPr>
        <a:solidFill>
          <a:schemeClr val="bg1"/>
        </a:solidFill>
      </dgm:spPr>
      <dgm:t>
        <a:bodyPr/>
        <a:lstStyle/>
        <a:p>
          <a:endParaRPr lang="sk-SK"/>
        </a:p>
      </dgm:t>
    </dgm:pt>
    <dgm:pt modelId="{F9457E80-1667-4948-A4F2-46D99F57531F}" type="pres">
      <dgm:prSet presAssocID="{6A0652C4-54E2-45FA-B62F-E7622012A2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E781784-2F43-44EF-B51B-3C14A12E3E5D}" type="pres">
      <dgm:prSet presAssocID="{A6C7715F-9C1F-4E09-A272-A15B8519B6A7}" presName="centerShape" presStyleLbl="node0" presStyleIdx="0" presStyleCnt="1" custLinFactNeighborY="-606"/>
      <dgm:spPr/>
      <dgm:t>
        <a:bodyPr/>
        <a:lstStyle/>
        <a:p>
          <a:endParaRPr lang="sk-SK"/>
        </a:p>
      </dgm:t>
    </dgm:pt>
    <dgm:pt modelId="{91BF365B-17B0-448B-AFEE-3999CE3A1C66}" type="pres">
      <dgm:prSet presAssocID="{846D702E-A270-4F42-AF79-947EB311E074}" presName="node" presStyleLbl="node1" presStyleIdx="0" presStyleCnt="4" custScaleX="91387" custScaleY="91387" custRadScaleRad="1071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576C7B2-C1A6-4929-8130-190237340E81}" type="pres">
      <dgm:prSet presAssocID="{846D702E-A270-4F42-AF79-947EB311E074}" presName="dummy" presStyleCnt="0"/>
      <dgm:spPr/>
    </dgm:pt>
    <dgm:pt modelId="{5258A4D9-348A-4856-ADC9-C9048C23CED5}" type="pres">
      <dgm:prSet presAssocID="{1E015E30-CBE8-407E-8154-7FA3CEC9DF9F}" presName="sibTrans" presStyleLbl="sibTrans2D1" presStyleIdx="0" presStyleCnt="4"/>
      <dgm:spPr/>
      <dgm:t>
        <a:bodyPr/>
        <a:lstStyle/>
        <a:p>
          <a:endParaRPr lang="sk-SK"/>
        </a:p>
      </dgm:t>
    </dgm:pt>
    <dgm:pt modelId="{A1337BD2-6643-4059-9BBD-BFF50FBA854A}" type="pres">
      <dgm:prSet presAssocID="{A4A695F3-C066-404C-B836-A9E466224E22}" presName="node" presStyleLbl="node1" presStyleIdx="1" presStyleCnt="4" custScaleX="91387" custScaleY="9138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4451541-3A9F-4998-B586-914BD574144F}" type="pres">
      <dgm:prSet presAssocID="{A4A695F3-C066-404C-B836-A9E466224E22}" presName="dummy" presStyleCnt="0"/>
      <dgm:spPr/>
    </dgm:pt>
    <dgm:pt modelId="{C19F3305-7B64-42E4-AA29-59B454DA92F9}" type="pres">
      <dgm:prSet presAssocID="{76FC9B93-69D7-48EB-9A68-F618C9A16158}" presName="sibTrans" presStyleLbl="sibTrans2D1" presStyleIdx="1" presStyleCnt="4"/>
      <dgm:spPr/>
      <dgm:t>
        <a:bodyPr/>
        <a:lstStyle/>
        <a:p>
          <a:endParaRPr lang="sk-SK"/>
        </a:p>
      </dgm:t>
    </dgm:pt>
    <dgm:pt modelId="{9D05AA75-3193-4DDF-8FC0-6F761F853476}" type="pres">
      <dgm:prSet presAssocID="{800BAB1C-9477-41EF-B50C-B5ADCBFD27C4}" presName="node" presStyleLbl="node1" presStyleIdx="2" presStyleCnt="4" custScaleX="91387" custScaleY="91387" custRadScaleRad="102915" custRadScaleInc="-509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EC86E84-16A8-4CB1-9F32-994F42BDC55B}" type="pres">
      <dgm:prSet presAssocID="{800BAB1C-9477-41EF-B50C-B5ADCBFD27C4}" presName="dummy" presStyleCnt="0"/>
      <dgm:spPr/>
    </dgm:pt>
    <dgm:pt modelId="{9A2DB21D-B174-489F-A3B4-58A420F3D859}" type="pres">
      <dgm:prSet presAssocID="{72A935D4-FDF0-41F2-A604-00656B3BF84A}" presName="sibTrans" presStyleLbl="sibTrans2D1" presStyleIdx="2" presStyleCnt="4"/>
      <dgm:spPr/>
      <dgm:t>
        <a:bodyPr/>
        <a:lstStyle/>
        <a:p>
          <a:endParaRPr lang="sk-SK"/>
        </a:p>
      </dgm:t>
    </dgm:pt>
    <dgm:pt modelId="{75FBE386-9F44-4B1C-AE7B-B9AB3C796367}" type="pres">
      <dgm:prSet presAssocID="{2A2AB5A2-4A55-4729-B253-A05622A9E3B9}" presName="node" presStyleLbl="node1" presStyleIdx="3" presStyleCnt="4" custScaleX="91387" custScaleY="9138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B38173A-F3E0-44BC-9B86-67F537D2C072}" type="pres">
      <dgm:prSet presAssocID="{2A2AB5A2-4A55-4729-B253-A05622A9E3B9}" presName="dummy" presStyleCnt="0"/>
      <dgm:spPr/>
    </dgm:pt>
    <dgm:pt modelId="{7B1689BB-DA6F-469C-A694-996D0D2A8940}" type="pres">
      <dgm:prSet presAssocID="{59B99FCB-38F0-4AC0-9E74-CA4F01C97182}" presName="sibTrans" presStyleLbl="sibTrans2D1" presStyleIdx="3" presStyleCnt="4"/>
      <dgm:spPr/>
      <dgm:t>
        <a:bodyPr/>
        <a:lstStyle/>
        <a:p>
          <a:endParaRPr lang="sk-SK"/>
        </a:p>
      </dgm:t>
    </dgm:pt>
  </dgm:ptLst>
  <dgm:cxnLst>
    <dgm:cxn modelId="{3D815568-2F8B-491A-BE53-31744FA61410}" type="presOf" srcId="{76FC9B93-69D7-48EB-9A68-F618C9A16158}" destId="{C19F3305-7B64-42E4-AA29-59B454DA92F9}" srcOrd="0" destOrd="0" presId="urn:microsoft.com/office/officeart/2005/8/layout/radial6"/>
    <dgm:cxn modelId="{1A8F4684-954A-47BB-AED3-587174468FE8}" type="presOf" srcId="{6A0652C4-54E2-45FA-B62F-E7622012A2B3}" destId="{F9457E80-1667-4948-A4F2-46D99F57531F}" srcOrd="0" destOrd="0" presId="urn:microsoft.com/office/officeart/2005/8/layout/radial6"/>
    <dgm:cxn modelId="{47AE4067-C63B-4C86-BADF-41A0FC9C5FAC}" type="presOf" srcId="{2A2AB5A2-4A55-4729-B253-A05622A9E3B9}" destId="{75FBE386-9F44-4B1C-AE7B-B9AB3C796367}" srcOrd="0" destOrd="0" presId="urn:microsoft.com/office/officeart/2005/8/layout/radial6"/>
    <dgm:cxn modelId="{40FA7E7E-50FD-4D03-A6F2-17EDE04796DC}" srcId="{A6C7715F-9C1F-4E09-A272-A15B8519B6A7}" destId="{A4A695F3-C066-404C-B836-A9E466224E22}" srcOrd="1" destOrd="0" parTransId="{93138ACF-FBC1-46A1-895C-31C65471507D}" sibTransId="{76FC9B93-69D7-48EB-9A68-F618C9A16158}"/>
    <dgm:cxn modelId="{FF4C2847-0EA7-4955-96FC-474E440DB94A}" srcId="{A6C7715F-9C1F-4E09-A272-A15B8519B6A7}" destId="{2A2AB5A2-4A55-4729-B253-A05622A9E3B9}" srcOrd="3" destOrd="0" parTransId="{09AEF12E-CF17-4720-A3D2-6CED3BB2B55D}" sibTransId="{59B99FCB-38F0-4AC0-9E74-CA4F01C97182}"/>
    <dgm:cxn modelId="{4E3DD6B5-E9D4-4C8F-82E7-015170BCA839}" type="presOf" srcId="{59B99FCB-38F0-4AC0-9E74-CA4F01C97182}" destId="{7B1689BB-DA6F-469C-A694-996D0D2A8940}" srcOrd="0" destOrd="0" presId="urn:microsoft.com/office/officeart/2005/8/layout/radial6"/>
    <dgm:cxn modelId="{104D55E0-1F2A-466F-BC44-DD8D7E37FFF9}" type="presOf" srcId="{846D702E-A270-4F42-AF79-947EB311E074}" destId="{91BF365B-17B0-448B-AFEE-3999CE3A1C66}" srcOrd="0" destOrd="0" presId="urn:microsoft.com/office/officeart/2005/8/layout/radial6"/>
    <dgm:cxn modelId="{60A31153-E918-4C87-8AF9-09F650FBEFD6}" srcId="{A6C7715F-9C1F-4E09-A272-A15B8519B6A7}" destId="{846D702E-A270-4F42-AF79-947EB311E074}" srcOrd="0" destOrd="0" parTransId="{6513B73C-7D71-432C-8512-0867FB8EFF15}" sibTransId="{1E015E30-CBE8-407E-8154-7FA3CEC9DF9F}"/>
    <dgm:cxn modelId="{2D56E290-96B2-4AAD-90A5-7473134EF6DF}" type="presOf" srcId="{A4A695F3-C066-404C-B836-A9E466224E22}" destId="{A1337BD2-6643-4059-9BBD-BFF50FBA854A}" srcOrd="0" destOrd="0" presId="urn:microsoft.com/office/officeart/2005/8/layout/radial6"/>
    <dgm:cxn modelId="{2C5C4569-B233-4CC4-9AE2-7F24E8F2CB09}" srcId="{A6C7715F-9C1F-4E09-A272-A15B8519B6A7}" destId="{800BAB1C-9477-41EF-B50C-B5ADCBFD27C4}" srcOrd="2" destOrd="0" parTransId="{7EFAAC77-CE82-481A-8268-0ADDC13D7850}" sibTransId="{72A935D4-FDF0-41F2-A604-00656B3BF84A}"/>
    <dgm:cxn modelId="{D68198EC-036E-4CA5-85EC-7C9BEE6103C5}" type="presOf" srcId="{800BAB1C-9477-41EF-B50C-B5ADCBFD27C4}" destId="{9D05AA75-3193-4DDF-8FC0-6F761F853476}" srcOrd="0" destOrd="0" presId="urn:microsoft.com/office/officeart/2005/8/layout/radial6"/>
    <dgm:cxn modelId="{142B6A62-2244-4730-A063-EB356A01890E}" srcId="{6A0652C4-54E2-45FA-B62F-E7622012A2B3}" destId="{A6C7715F-9C1F-4E09-A272-A15B8519B6A7}" srcOrd="0" destOrd="0" parTransId="{6C9A5082-C3F5-4BD4-8590-89174C343A7F}" sibTransId="{54E60ACF-3563-45B4-B636-79EB4FE4E147}"/>
    <dgm:cxn modelId="{9CD4A3F0-100B-4C2E-B56B-0635B0F7C063}" type="presOf" srcId="{72A935D4-FDF0-41F2-A604-00656B3BF84A}" destId="{9A2DB21D-B174-489F-A3B4-58A420F3D859}" srcOrd="0" destOrd="0" presId="urn:microsoft.com/office/officeart/2005/8/layout/radial6"/>
    <dgm:cxn modelId="{C9874FB9-E5B5-42EB-87C4-6BA897A59AAB}" type="presOf" srcId="{A6C7715F-9C1F-4E09-A272-A15B8519B6A7}" destId="{8E781784-2F43-44EF-B51B-3C14A12E3E5D}" srcOrd="0" destOrd="0" presId="urn:microsoft.com/office/officeart/2005/8/layout/radial6"/>
    <dgm:cxn modelId="{812FFAD9-CFEA-49AF-8428-7AFB84173738}" type="presOf" srcId="{1E015E30-CBE8-407E-8154-7FA3CEC9DF9F}" destId="{5258A4D9-348A-4856-ADC9-C9048C23CED5}" srcOrd="0" destOrd="0" presId="urn:microsoft.com/office/officeart/2005/8/layout/radial6"/>
    <dgm:cxn modelId="{225FF0B5-8AA8-4A49-BBBB-BEC0AAFC5AFB}" type="presParOf" srcId="{F9457E80-1667-4948-A4F2-46D99F57531F}" destId="{8E781784-2F43-44EF-B51B-3C14A12E3E5D}" srcOrd="0" destOrd="0" presId="urn:microsoft.com/office/officeart/2005/8/layout/radial6"/>
    <dgm:cxn modelId="{4E1205DF-C8C2-488E-8A79-3514E8182845}" type="presParOf" srcId="{F9457E80-1667-4948-A4F2-46D99F57531F}" destId="{91BF365B-17B0-448B-AFEE-3999CE3A1C66}" srcOrd="1" destOrd="0" presId="urn:microsoft.com/office/officeart/2005/8/layout/radial6"/>
    <dgm:cxn modelId="{D53FDED1-734C-4A14-979C-56B2F6F43A86}" type="presParOf" srcId="{F9457E80-1667-4948-A4F2-46D99F57531F}" destId="{C576C7B2-C1A6-4929-8130-190237340E81}" srcOrd="2" destOrd="0" presId="urn:microsoft.com/office/officeart/2005/8/layout/radial6"/>
    <dgm:cxn modelId="{417FE1E5-BD6A-49A5-904B-166E136D1947}" type="presParOf" srcId="{F9457E80-1667-4948-A4F2-46D99F57531F}" destId="{5258A4D9-348A-4856-ADC9-C9048C23CED5}" srcOrd="3" destOrd="0" presId="urn:microsoft.com/office/officeart/2005/8/layout/radial6"/>
    <dgm:cxn modelId="{A075ECE8-0E64-426F-9D98-FCF5ECEF1677}" type="presParOf" srcId="{F9457E80-1667-4948-A4F2-46D99F57531F}" destId="{A1337BD2-6643-4059-9BBD-BFF50FBA854A}" srcOrd="4" destOrd="0" presId="urn:microsoft.com/office/officeart/2005/8/layout/radial6"/>
    <dgm:cxn modelId="{4CF02349-7BEC-402C-859C-DB44AEAD093F}" type="presParOf" srcId="{F9457E80-1667-4948-A4F2-46D99F57531F}" destId="{74451541-3A9F-4998-B586-914BD574144F}" srcOrd="5" destOrd="0" presId="urn:microsoft.com/office/officeart/2005/8/layout/radial6"/>
    <dgm:cxn modelId="{1A08A17B-3EC0-422F-9ABE-6C34BD2612B9}" type="presParOf" srcId="{F9457E80-1667-4948-A4F2-46D99F57531F}" destId="{C19F3305-7B64-42E4-AA29-59B454DA92F9}" srcOrd="6" destOrd="0" presId="urn:microsoft.com/office/officeart/2005/8/layout/radial6"/>
    <dgm:cxn modelId="{D9A730F4-885F-458B-90A7-112BBC236654}" type="presParOf" srcId="{F9457E80-1667-4948-A4F2-46D99F57531F}" destId="{9D05AA75-3193-4DDF-8FC0-6F761F853476}" srcOrd="7" destOrd="0" presId="urn:microsoft.com/office/officeart/2005/8/layout/radial6"/>
    <dgm:cxn modelId="{94D9295E-EC1B-4716-ADB6-BAA2E02C5BBE}" type="presParOf" srcId="{F9457E80-1667-4948-A4F2-46D99F57531F}" destId="{9EC86E84-16A8-4CB1-9F32-994F42BDC55B}" srcOrd="8" destOrd="0" presId="urn:microsoft.com/office/officeart/2005/8/layout/radial6"/>
    <dgm:cxn modelId="{7461D447-C30F-475F-837F-E6A59C1EFE86}" type="presParOf" srcId="{F9457E80-1667-4948-A4F2-46D99F57531F}" destId="{9A2DB21D-B174-489F-A3B4-58A420F3D859}" srcOrd="9" destOrd="0" presId="urn:microsoft.com/office/officeart/2005/8/layout/radial6"/>
    <dgm:cxn modelId="{6BBCE313-FBB7-440A-AEC1-6885A0E441D6}" type="presParOf" srcId="{F9457E80-1667-4948-A4F2-46D99F57531F}" destId="{75FBE386-9F44-4B1C-AE7B-B9AB3C796367}" srcOrd="10" destOrd="0" presId="urn:microsoft.com/office/officeart/2005/8/layout/radial6"/>
    <dgm:cxn modelId="{90DAA5A6-DE78-4931-B9D8-8F1431412A0B}" type="presParOf" srcId="{F9457E80-1667-4948-A4F2-46D99F57531F}" destId="{BB38173A-F3E0-44BC-9B86-67F537D2C072}" srcOrd="11" destOrd="0" presId="urn:microsoft.com/office/officeart/2005/8/layout/radial6"/>
    <dgm:cxn modelId="{0B658E7B-5580-4542-92DE-A43103E4ABB4}" type="presParOf" srcId="{F9457E80-1667-4948-A4F2-46D99F57531F}" destId="{7B1689BB-DA6F-469C-A694-996D0D2A8940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61267C-109F-4DB3-8911-94C82645DE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437C737-83C4-4993-8263-4FC008F31F3F}">
      <dgm:prSet phldrT="[Text]" custT="1"/>
      <dgm:spPr/>
      <dgm:t>
        <a:bodyPr/>
        <a:lstStyle/>
        <a:p>
          <a:r>
            <a:rPr lang="sk-SK" sz="1400" b="1" dirty="0" smtClean="0"/>
            <a:t>Demografický dotazník</a:t>
          </a:r>
          <a:endParaRPr lang="sk-SK" sz="1400" b="1" dirty="0"/>
        </a:p>
      </dgm:t>
    </dgm:pt>
    <dgm:pt modelId="{168C764A-88A0-4FB9-8CF1-5438609251C0}" type="parTrans" cxnId="{7DE89148-F31F-4EE6-A614-1E4FB83D4134}">
      <dgm:prSet/>
      <dgm:spPr/>
      <dgm:t>
        <a:bodyPr/>
        <a:lstStyle/>
        <a:p>
          <a:endParaRPr lang="sk-SK"/>
        </a:p>
      </dgm:t>
    </dgm:pt>
    <dgm:pt modelId="{B3CC9704-003B-4C8D-A84B-0982A2263F99}" type="sibTrans" cxnId="{7DE89148-F31F-4EE6-A614-1E4FB83D4134}">
      <dgm:prSet/>
      <dgm:spPr/>
      <dgm:t>
        <a:bodyPr/>
        <a:lstStyle/>
        <a:p>
          <a:endParaRPr lang="sk-SK"/>
        </a:p>
      </dgm:t>
    </dgm:pt>
    <dgm:pt modelId="{459376C6-8256-410E-9484-28581E7FA7B2}">
      <dgm:prSet phldrT="[Text]" custT="1"/>
      <dgm:spPr/>
      <dgm:t>
        <a:bodyPr/>
        <a:lstStyle/>
        <a:p>
          <a:r>
            <a:rPr lang="sk-SK" sz="1100" dirty="0" smtClean="0"/>
            <a:t>Demografické charakteristiky</a:t>
          </a:r>
          <a:endParaRPr lang="sk-SK" sz="1100" dirty="0"/>
        </a:p>
      </dgm:t>
    </dgm:pt>
    <dgm:pt modelId="{C50A9049-4DEE-4627-AFC2-14653C7E8089}" type="parTrans" cxnId="{013EC611-5F02-4032-85E3-42046A059083}">
      <dgm:prSet/>
      <dgm:spPr/>
      <dgm:t>
        <a:bodyPr/>
        <a:lstStyle/>
        <a:p>
          <a:endParaRPr lang="sk-SK"/>
        </a:p>
      </dgm:t>
    </dgm:pt>
    <dgm:pt modelId="{C9572BF8-2F9F-4335-B178-E517F7F12554}" type="sibTrans" cxnId="{013EC611-5F02-4032-85E3-42046A059083}">
      <dgm:prSet/>
      <dgm:spPr/>
      <dgm:t>
        <a:bodyPr/>
        <a:lstStyle/>
        <a:p>
          <a:endParaRPr lang="sk-SK"/>
        </a:p>
      </dgm:t>
    </dgm:pt>
    <dgm:pt modelId="{4A63EF85-8A54-4904-81EA-CD5F5953FF98}">
      <dgm:prSet phldrT="[Text]"/>
      <dgm:spPr/>
      <dgm:t>
        <a:bodyPr/>
        <a:lstStyle/>
        <a:p>
          <a:r>
            <a:rPr lang="sk-SK" b="1" dirty="0" smtClean="0"/>
            <a:t>Kognitívny modul</a:t>
          </a:r>
          <a:endParaRPr lang="sk-SK" b="1" dirty="0"/>
        </a:p>
      </dgm:t>
    </dgm:pt>
    <dgm:pt modelId="{471E748F-2960-4695-8332-0BF6C14B5826}" type="parTrans" cxnId="{B25E8444-5F85-466D-8324-3853A78D042C}">
      <dgm:prSet/>
      <dgm:spPr/>
      <dgm:t>
        <a:bodyPr/>
        <a:lstStyle/>
        <a:p>
          <a:endParaRPr lang="sk-SK"/>
        </a:p>
      </dgm:t>
    </dgm:pt>
    <dgm:pt modelId="{525A60BC-D997-46AF-9F6C-AE57FD1060A2}" type="sibTrans" cxnId="{B25E8444-5F85-466D-8324-3853A78D042C}">
      <dgm:prSet/>
      <dgm:spPr/>
      <dgm:t>
        <a:bodyPr/>
        <a:lstStyle/>
        <a:p>
          <a:endParaRPr lang="sk-SK"/>
        </a:p>
      </dgm:t>
    </dgm:pt>
    <dgm:pt modelId="{5FE12718-66AB-4F2C-AC5F-37EC933DC3E7}">
      <dgm:prSet phldrT="[Text]" custT="1"/>
      <dgm:spPr/>
      <dgm:t>
        <a:bodyPr/>
        <a:lstStyle/>
        <a:p>
          <a:r>
            <a:rPr lang="sk-SK" sz="1050" dirty="0" smtClean="0"/>
            <a:t>Čitateľská gramotnosť</a:t>
          </a:r>
          <a:endParaRPr lang="sk-SK" sz="1050" dirty="0"/>
        </a:p>
      </dgm:t>
    </dgm:pt>
    <dgm:pt modelId="{CBEB187C-3B49-4E57-911D-1DCE1799250A}" type="parTrans" cxnId="{394C93FC-F806-402E-814A-67EA1D621DD0}">
      <dgm:prSet/>
      <dgm:spPr/>
      <dgm:t>
        <a:bodyPr/>
        <a:lstStyle/>
        <a:p>
          <a:endParaRPr lang="sk-SK"/>
        </a:p>
      </dgm:t>
    </dgm:pt>
    <dgm:pt modelId="{F19808B7-18D4-458C-9665-F092A071CC7E}" type="sibTrans" cxnId="{394C93FC-F806-402E-814A-67EA1D621DD0}">
      <dgm:prSet/>
      <dgm:spPr/>
      <dgm:t>
        <a:bodyPr/>
        <a:lstStyle/>
        <a:p>
          <a:endParaRPr lang="sk-SK"/>
        </a:p>
      </dgm:t>
    </dgm:pt>
    <dgm:pt modelId="{D4393174-F77E-49FA-9718-EDDBEA40FAD9}">
      <dgm:prSet phldrT="[Text]"/>
      <dgm:spPr/>
      <dgm:t>
        <a:bodyPr/>
        <a:lstStyle/>
        <a:p>
          <a:r>
            <a:rPr lang="sk-SK" b="1" dirty="0" smtClean="0"/>
            <a:t>Nekognitívny modul</a:t>
          </a:r>
          <a:endParaRPr lang="sk-SK" b="1" dirty="0"/>
        </a:p>
      </dgm:t>
    </dgm:pt>
    <dgm:pt modelId="{642CC031-0368-4125-B09D-288DA43FA8AD}" type="parTrans" cxnId="{91911D13-7888-4B56-A848-55D66B2A4D49}">
      <dgm:prSet/>
      <dgm:spPr/>
      <dgm:t>
        <a:bodyPr/>
        <a:lstStyle/>
        <a:p>
          <a:endParaRPr lang="sk-SK"/>
        </a:p>
      </dgm:t>
    </dgm:pt>
    <dgm:pt modelId="{3FD62C62-67A0-413B-9F50-F822C2FA9AB6}" type="sibTrans" cxnId="{91911D13-7888-4B56-A848-55D66B2A4D49}">
      <dgm:prSet/>
      <dgm:spPr/>
      <dgm:t>
        <a:bodyPr/>
        <a:lstStyle/>
        <a:p>
          <a:endParaRPr lang="sk-SK"/>
        </a:p>
      </dgm:t>
    </dgm:pt>
    <dgm:pt modelId="{44C311E4-E9BA-4B62-BF75-489690F84956}">
      <dgm:prSet phldrT="[Text]" custT="1"/>
      <dgm:spPr/>
      <dgm:t>
        <a:bodyPr/>
        <a:lstStyle/>
        <a:p>
          <a:r>
            <a:rPr lang="sk-SK" sz="1050" dirty="0" smtClean="0"/>
            <a:t>Použitie zručností</a:t>
          </a:r>
          <a:endParaRPr lang="sk-SK" sz="1050" dirty="0"/>
        </a:p>
      </dgm:t>
    </dgm:pt>
    <dgm:pt modelId="{EC8CA3AA-0302-4712-858E-1E88AC344BFB}" type="parTrans" cxnId="{C283240E-3594-4CE5-9618-037C96899E4C}">
      <dgm:prSet/>
      <dgm:spPr/>
      <dgm:t>
        <a:bodyPr/>
        <a:lstStyle/>
        <a:p>
          <a:endParaRPr lang="sk-SK"/>
        </a:p>
      </dgm:t>
    </dgm:pt>
    <dgm:pt modelId="{831BED63-6781-43EF-A3BF-24FDCC995464}" type="sibTrans" cxnId="{C283240E-3594-4CE5-9618-037C96899E4C}">
      <dgm:prSet/>
      <dgm:spPr/>
      <dgm:t>
        <a:bodyPr/>
        <a:lstStyle/>
        <a:p>
          <a:endParaRPr lang="sk-SK"/>
        </a:p>
      </dgm:t>
    </dgm:pt>
    <dgm:pt modelId="{B4A7490B-69F8-4E66-9701-A72E10330AA5}">
      <dgm:prSet phldrT="[Text]" custT="1"/>
      <dgm:spPr/>
      <dgm:t>
        <a:bodyPr/>
        <a:lstStyle/>
        <a:p>
          <a:r>
            <a:rPr lang="sk-SK" sz="1100" dirty="0" smtClean="0"/>
            <a:t>Vzdelanie</a:t>
          </a:r>
          <a:endParaRPr lang="sk-SK" sz="1100" dirty="0"/>
        </a:p>
      </dgm:t>
    </dgm:pt>
    <dgm:pt modelId="{74A21B17-51A4-4608-99CC-3FC3D8744F33}" type="parTrans" cxnId="{E753935C-492A-4808-8AF6-A786C8B459DD}">
      <dgm:prSet/>
      <dgm:spPr/>
      <dgm:t>
        <a:bodyPr/>
        <a:lstStyle/>
        <a:p>
          <a:endParaRPr lang="sk-SK"/>
        </a:p>
      </dgm:t>
    </dgm:pt>
    <dgm:pt modelId="{0040A3B8-D4B4-4341-B5BD-082FE70E7D5A}" type="sibTrans" cxnId="{E753935C-492A-4808-8AF6-A786C8B459DD}">
      <dgm:prSet/>
      <dgm:spPr/>
      <dgm:t>
        <a:bodyPr/>
        <a:lstStyle/>
        <a:p>
          <a:endParaRPr lang="sk-SK"/>
        </a:p>
      </dgm:t>
    </dgm:pt>
    <dgm:pt modelId="{AE433A28-B844-49CC-AFA1-B366F638E540}">
      <dgm:prSet phldrT="[Text]" custT="1"/>
      <dgm:spPr/>
      <dgm:t>
        <a:bodyPr/>
        <a:lstStyle/>
        <a:p>
          <a:r>
            <a:rPr lang="sk-SK" sz="1100" dirty="0" smtClean="0"/>
            <a:t>Zamestnanie</a:t>
          </a:r>
          <a:endParaRPr lang="sk-SK" sz="1100" dirty="0"/>
        </a:p>
      </dgm:t>
    </dgm:pt>
    <dgm:pt modelId="{48E758C5-2E8E-4CB4-850C-DB12509E838C}" type="parTrans" cxnId="{25623F99-D5A1-49BB-8F67-59237A33C3EF}">
      <dgm:prSet/>
      <dgm:spPr/>
      <dgm:t>
        <a:bodyPr/>
        <a:lstStyle/>
        <a:p>
          <a:endParaRPr lang="sk-SK"/>
        </a:p>
      </dgm:t>
    </dgm:pt>
    <dgm:pt modelId="{70E740C4-F70A-4038-978C-0B7522686804}" type="sibTrans" cxnId="{25623F99-D5A1-49BB-8F67-59237A33C3EF}">
      <dgm:prSet/>
      <dgm:spPr/>
      <dgm:t>
        <a:bodyPr/>
        <a:lstStyle/>
        <a:p>
          <a:endParaRPr lang="sk-SK"/>
        </a:p>
      </dgm:t>
    </dgm:pt>
    <dgm:pt modelId="{CFA63641-C356-4BE6-BEA4-6F0EB5B02F76}">
      <dgm:prSet phldrT="[Text]" custT="1"/>
      <dgm:spPr/>
      <dgm:t>
        <a:bodyPr/>
        <a:lstStyle/>
        <a:p>
          <a:r>
            <a:rPr lang="sk-SK" sz="1050" dirty="0" smtClean="0"/>
            <a:t>Matematická gramotnosť</a:t>
          </a:r>
          <a:endParaRPr lang="sk-SK" sz="1050" dirty="0"/>
        </a:p>
      </dgm:t>
    </dgm:pt>
    <dgm:pt modelId="{4DB583BF-4713-458F-A7CD-0F0B82C3BD31}" type="parTrans" cxnId="{5B1FC4BF-7C3E-4E91-BB44-A0E77124EBF6}">
      <dgm:prSet/>
      <dgm:spPr/>
      <dgm:t>
        <a:bodyPr/>
        <a:lstStyle/>
        <a:p>
          <a:endParaRPr lang="sk-SK"/>
        </a:p>
      </dgm:t>
    </dgm:pt>
    <dgm:pt modelId="{EF5AD65A-8842-41BF-9158-B44B1CA08BB5}" type="sibTrans" cxnId="{5B1FC4BF-7C3E-4E91-BB44-A0E77124EBF6}">
      <dgm:prSet/>
      <dgm:spPr/>
      <dgm:t>
        <a:bodyPr/>
        <a:lstStyle/>
        <a:p>
          <a:endParaRPr lang="sk-SK"/>
        </a:p>
      </dgm:t>
    </dgm:pt>
    <dgm:pt modelId="{D0159E10-EBF3-44EF-9DC0-94D0687643B0}">
      <dgm:prSet phldrT="[Text]" custT="1"/>
      <dgm:spPr/>
      <dgm:t>
        <a:bodyPr/>
        <a:lstStyle/>
        <a:p>
          <a:r>
            <a:rPr lang="sk-SK" sz="1050" dirty="0" smtClean="0"/>
            <a:t>Schopnosti riešenia problémov s IKT</a:t>
          </a:r>
          <a:endParaRPr lang="sk-SK" sz="1050" dirty="0"/>
        </a:p>
      </dgm:t>
    </dgm:pt>
    <dgm:pt modelId="{52C7ECEB-5AE5-42EE-A022-D49587542D02}" type="parTrans" cxnId="{FB0E9B8D-B81D-4856-AA46-C0EF5FC91AA6}">
      <dgm:prSet/>
      <dgm:spPr/>
      <dgm:t>
        <a:bodyPr/>
        <a:lstStyle/>
        <a:p>
          <a:endParaRPr lang="sk-SK"/>
        </a:p>
      </dgm:t>
    </dgm:pt>
    <dgm:pt modelId="{1BDD12CA-75A4-49FA-9B82-4421373E5A1F}" type="sibTrans" cxnId="{FB0E9B8D-B81D-4856-AA46-C0EF5FC91AA6}">
      <dgm:prSet/>
      <dgm:spPr/>
      <dgm:t>
        <a:bodyPr/>
        <a:lstStyle/>
        <a:p>
          <a:endParaRPr lang="sk-SK"/>
        </a:p>
      </dgm:t>
    </dgm:pt>
    <dgm:pt modelId="{0550DB78-712E-4FE6-924E-3A89BEBD6BAE}">
      <dgm:prSet phldrT="[Text]" custT="1"/>
      <dgm:spPr/>
      <dgm:t>
        <a:bodyPr/>
        <a:lstStyle/>
        <a:p>
          <a:r>
            <a:rPr lang="sk-SK" sz="1050" dirty="0" smtClean="0"/>
            <a:t>Osobnostné charakteristiky</a:t>
          </a:r>
          <a:endParaRPr lang="sk-SK" sz="1050" dirty="0"/>
        </a:p>
      </dgm:t>
    </dgm:pt>
    <dgm:pt modelId="{3020EF5F-76C0-4847-AD66-1094948AED1B}" type="parTrans" cxnId="{57EA5890-95B6-4BAB-90E5-4AC8C4E53D93}">
      <dgm:prSet/>
      <dgm:spPr/>
      <dgm:t>
        <a:bodyPr/>
        <a:lstStyle/>
        <a:p>
          <a:endParaRPr lang="sk-SK"/>
        </a:p>
      </dgm:t>
    </dgm:pt>
    <dgm:pt modelId="{F6547C66-30F2-44C1-8AF9-52777C32E327}" type="sibTrans" cxnId="{57EA5890-95B6-4BAB-90E5-4AC8C4E53D93}">
      <dgm:prSet/>
      <dgm:spPr/>
      <dgm:t>
        <a:bodyPr/>
        <a:lstStyle/>
        <a:p>
          <a:endParaRPr lang="sk-SK"/>
        </a:p>
      </dgm:t>
    </dgm:pt>
    <dgm:pt modelId="{85DC01E0-D7B0-4002-98DF-00DD46D52679}">
      <dgm:prSet phldrT="[Text]" custT="1"/>
      <dgm:spPr/>
      <dgm:t>
        <a:bodyPr/>
        <a:lstStyle/>
        <a:p>
          <a:r>
            <a:rPr lang="sk-SK" sz="1050" dirty="0" smtClean="0"/>
            <a:t>Profesijné záujmy a zámery</a:t>
          </a:r>
          <a:endParaRPr lang="sk-SK" sz="1050" dirty="0"/>
        </a:p>
      </dgm:t>
    </dgm:pt>
    <dgm:pt modelId="{8FF2ECBE-2CDC-499F-ACD6-33AF2AED5BB1}" type="parTrans" cxnId="{D0170906-CEE9-4919-97E4-FD1CB357B36C}">
      <dgm:prSet/>
      <dgm:spPr/>
      <dgm:t>
        <a:bodyPr/>
        <a:lstStyle/>
        <a:p>
          <a:endParaRPr lang="sk-SK"/>
        </a:p>
      </dgm:t>
    </dgm:pt>
    <dgm:pt modelId="{7D6F0545-6F85-4AF0-996D-797A54BE625E}" type="sibTrans" cxnId="{D0170906-CEE9-4919-97E4-FD1CB357B36C}">
      <dgm:prSet/>
      <dgm:spPr/>
      <dgm:t>
        <a:bodyPr/>
        <a:lstStyle/>
        <a:p>
          <a:endParaRPr lang="sk-SK"/>
        </a:p>
      </dgm:t>
    </dgm:pt>
    <dgm:pt modelId="{27CC004F-EF9B-4352-8908-F41FAC9CDA09}">
      <dgm:prSet phldrT="[Text]" custT="1"/>
      <dgm:spPr/>
      <dgm:t>
        <a:bodyPr/>
        <a:lstStyle/>
        <a:p>
          <a:r>
            <a:rPr lang="sk-SK" sz="1050" dirty="0" smtClean="0"/>
            <a:t>Životný štýl a zdravie</a:t>
          </a:r>
          <a:endParaRPr lang="sk-SK" sz="1050" dirty="0"/>
        </a:p>
      </dgm:t>
    </dgm:pt>
    <dgm:pt modelId="{6A3FF02C-708D-4853-9298-40E3B16DD282}" type="parTrans" cxnId="{EDA9C53B-CD6E-423F-81E0-357965F5B8BB}">
      <dgm:prSet/>
      <dgm:spPr/>
      <dgm:t>
        <a:bodyPr/>
        <a:lstStyle/>
        <a:p>
          <a:endParaRPr lang="sk-SK"/>
        </a:p>
      </dgm:t>
    </dgm:pt>
    <dgm:pt modelId="{4E03BD08-3058-41BD-89B2-BF2F78B9D65E}" type="sibTrans" cxnId="{EDA9C53B-CD6E-423F-81E0-357965F5B8BB}">
      <dgm:prSet/>
      <dgm:spPr/>
      <dgm:t>
        <a:bodyPr/>
        <a:lstStyle/>
        <a:p>
          <a:endParaRPr lang="sk-SK"/>
        </a:p>
      </dgm:t>
    </dgm:pt>
    <dgm:pt modelId="{7C5B2E9A-D47A-448B-AD39-DFD533447EA6}" type="pres">
      <dgm:prSet presAssocID="{2561267C-109F-4DB3-8911-94C82645DE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F668FF3-5D3D-4467-BDFD-B1DC2D745400}" type="pres">
      <dgm:prSet presAssocID="{E437C737-83C4-4993-8263-4FC008F31F3F}" presName="linNode" presStyleCnt="0"/>
      <dgm:spPr/>
    </dgm:pt>
    <dgm:pt modelId="{485F1CB6-3AFF-42D8-BE07-F228B02346D3}" type="pres">
      <dgm:prSet presAssocID="{E437C737-83C4-4993-8263-4FC008F31F3F}" presName="parentText" presStyleLbl="node1" presStyleIdx="0" presStyleCnt="3" custScaleX="87728" custScaleY="94127" custLinFactNeighborX="-542" custLinFactNeighborY="-129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1B9EEC8-FDCC-47E9-8B2F-ACBB1EE697DE}" type="pres">
      <dgm:prSet presAssocID="{E437C737-83C4-4993-8263-4FC008F31F3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F978B6A-916D-4FA6-805E-386D0768FDF7}" type="pres">
      <dgm:prSet presAssocID="{B3CC9704-003B-4C8D-A84B-0982A2263F99}" presName="sp" presStyleCnt="0"/>
      <dgm:spPr/>
    </dgm:pt>
    <dgm:pt modelId="{2E0BD781-D803-4A4F-915F-CDB04F70C706}" type="pres">
      <dgm:prSet presAssocID="{4A63EF85-8A54-4904-81EA-CD5F5953FF98}" presName="linNode" presStyleCnt="0"/>
      <dgm:spPr/>
    </dgm:pt>
    <dgm:pt modelId="{48B6B339-5254-4F32-9E5C-B4065B6D8C34}" type="pres">
      <dgm:prSet presAssocID="{4A63EF85-8A54-4904-81EA-CD5F5953FF98}" presName="parentText" presStyleLbl="node1" presStyleIdx="1" presStyleCnt="3" custScaleX="88657" custScaleY="80455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2E027B8-36A1-49D9-8254-A15372072E55}" type="pres">
      <dgm:prSet presAssocID="{4A63EF85-8A54-4904-81EA-CD5F5953FF9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A2E8976-3286-4B2D-A79F-657C8BCE749D}" type="pres">
      <dgm:prSet presAssocID="{525A60BC-D997-46AF-9F6C-AE57FD1060A2}" presName="sp" presStyleCnt="0"/>
      <dgm:spPr/>
    </dgm:pt>
    <dgm:pt modelId="{2F6BCF7D-135C-4A1A-AABF-6D81A3D9CBC4}" type="pres">
      <dgm:prSet presAssocID="{D4393174-F77E-49FA-9718-EDDBEA40FAD9}" presName="linNode" presStyleCnt="0"/>
      <dgm:spPr/>
    </dgm:pt>
    <dgm:pt modelId="{CC792F0D-4930-4AD3-B635-CB0E27BDC61E}" type="pres">
      <dgm:prSet presAssocID="{D4393174-F77E-49FA-9718-EDDBEA40FAD9}" presName="parentText" presStyleLbl="node1" presStyleIdx="2" presStyleCnt="3" custScaleX="88657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C541872-7147-454B-A7D8-594C1912C073}" type="pres">
      <dgm:prSet presAssocID="{D4393174-F77E-49FA-9718-EDDBEA40FAD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3D0804A3-190A-4AF8-939F-EDDF5F27F9E5}" type="presOf" srcId="{5FE12718-66AB-4F2C-AC5F-37EC933DC3E7}" destId="{52E027B8-36A1-49D9-8254-A15372072E55}" srcOrd="0" destOrd="0" presId="urn:microsoft.com/office/officeart/2005/8/layout/vList5"/>
    <dgm:cxn modelId="{C1D35FA0-FBAF-4D25-9526-3413492F94D9}" type="presOf" srcId="{27CC004F-EF9B-4352-8908-F41FAC9CDA09}" destId="{3C541872-7147-454B-A7D8-594C1912C073}" srcOrd="0" destOrd="3" presId="urn:microsoft.com/office/officeart/2005/8/layout/vList5"/>
    <dgm:cxn modelId="{E753935C-492A-4808-8AF6-A786C8B459DD}" srcId="{E437C737-83C4-4993-8263-4FC008F31F3F}" destId="{B4A7490B-69F8-4E66-9701-A72E10330AA5}" srcOrd="1" destOrd="0" parTransId="{74A21B17-51A4-4608-99CC-3FC3D8744F33}" sibTransId="{0040A3B8-D4B4-4341-B5BD-082FE70E7D5A}"/>
    <dgm:cxn modelId="{B25E8444-5F85-466D-8324-3853A78D042C}" srcId="{2561267C-109F-4DB3-8911-94C82645DE14}" destId="{4A63EF85-8A54-4904-81EA-CD5F5953FF98}" srcOrd="1" destOrd="0" parTransId="{471E748F-2960-4695-8332-0BF6C14B5826}" sibTransId="{525A60BC-D997-46AF-9F6C-AE57FD1060A2}"/>
    <dgm:cxn modelId="{A0CDC454-F24B-4E06-8C5E-2C91B50ADA91}" type="presOf" srcId="{0550DB78-712E-4FE6-924E-3A89BEBD6BAE}" destId="{3C541872-7147-454B-A7D8-594C1912C073}" srcOrd="0" destOrd="1" presId="urn:microsoft.com/office/officeart/2005/8/layout/vList5"/>
    <dgm:cxn modelId="{D0170906-CEE9-4919-97E4-FD1CB357B36C}" srcId="{D4393174-F77E-49FA-9718-EDDBEA40FAD9}" destId="{85DC01E0-D7B0-4002-98DF-00DD46D52679}" srcOrd="2" destOrd="0" parTransId="{8FF2ECBE-2CDC-499F-ACD6-33AF2AED5BB1}" sibTransId="{7D6F0545-6F85-4AF0-996D-797A54BE625E}"/>
    <dgm:cxn modelId="{9AD3D964-01CA-4106-A301-8D90CC1573AE}" type="presOf" srcId="{CFA63641-C356-4BE6-BEA4-6F0EB5B02F76}" destId="{52E027B8-36A1-49D9-8254-A15372072E55}" srcOrd="0" destOrd="1" presId="urn:microsoft.com/office/officeart/2005/8/layout/vList5"/>
    <dgm:cxn modelId="{A9148C64-2435-41E5-ACCA-8AACB1C4997F}" type="presOf" srcId="{4A63EF85-8A54-4904-81EA-CD5F5953FF98}" destId="{48B6B339-5254-4F32-9E5C-B4065B6D8C34}" srcOrd="0" destOrd="0" presId="urn:microsoft.com/office/officeart/2005/8/layout/vList5"/>
    <dgm:cxn modelId="{E2D3CA84-427C-48F1-883F-9ACEF1B4E059}" type="presOf" srcId="{D0159E10-EBF3-44EF-9DC0-94D0687643B0}" destId="{52E027B8-36A1-49D9-8254-A15372072E55}" srcOrd="0" destOrd="2" presId="urn:microsoft.com/office/officeart/2005/8/layout/vList5"/>
    <dgm:cxn modelId="{7DE89148-F31F-4EE6-A614-1E4FB83D4134}" srcId="{2561267C-109F-4DB3-8911-94C82645DE14}" destId="{E437C737-83C4-4993-8263-4FC008F31F3F}" srcOrd="0" destOrd="0" parTransId="{168C764A-88A0-4FB9-8CF1-5438609251C0}" sibTransId="{B3CC9704-003B-4C8D-A84B-0982A2263F99}"/>
    <dgm:cxn modelId="{5B1FC4BF-7C3E-4E91-BB44-A0E77124EBF6}" srcId="{4A63EF85-8A54-4904-81EA-CD5F5953FF98}" destId="{CFA63641-C356-4BE6-BEA4-6F0EB5B02F76}" srcOrd="1" destOrd="0" parTransId="{4DB583BF-4713-458F-A7CD-0F0B82C3BD31}" sibTransId="{EF5AD65A-8842-41BF-9158-B44B1CA08BB5}"/>
    <dgm:cxn modelId="{9924E22B-C065-4C0F-80F9-EEF1F851266F}" type="presOf" srcId="{44C311E4-E9BA-4B62-BF75-489690F84956}" destId="{3C541872-7147-454B-A7D8-594C1912C073}" srcOrd="0" destOrd="0" presId="urn:microsoft.com/office/officeart/2005/8/layout/vList5"/>
    <dgm:cxn modelId="{D7D9E6A7-210D-4CBF-8D11-4CC64B83ADD6}" type="presOf" srcId="{85DC01E0-D7B0-4002-98DF-00DD46D52679}" destId="{3C541872-7147-454B-A7D8-594C1912C073}" srcOrd="0" destOrd="2" presId="urn:microsoft.com/office/officeart/2005/8/layout/vList5"/>
    <dgm:cxn modelId="{A97E6045-E4D2-46FA-B541-4463F8366A27}" type="presOf" srcId="{D4393174-F77E-49FA-9718-EDDBEA40FAD9}" destId="{CC792F0D-4930-4AD3-B635-CB0E27BDC61E}" srcOrd="0" destOrd="0" presId="urn:microsoft.com/office/officeart/2005/8/layout/vList5"/>
    <dgm:cxn modelId="{394C93FC-F806-402E-814A-67EA1D621DD0}" srcId="{4A63EF85-8A54-4904-81EA-CD5F5953FF98}" destId="{5FE12718-66AB-4F2C-AC5F-37EC933DC3E7}" srcOrd="0" destOrd="0" parTransId="{CBEB187C-3B49-4E57-911D-1DCE1799250A}" sibTransId="{F19808B7-18D4-458C-9665-F092A071CC7E}"/>
    <dgm:cxn modelId="{5BA33B82-92EE-474B-8E7C-D9585F35C712}" type="presOf" srcId="{459376C6-8256-410E-9484-28581E7FA7B2}" destId="{31B9EEC8-FDCC-47E9-8B2F-ACBB1EE697DE}" srcOrd="0" destOrd="0" presId="urn:microsoft.com/office/officeart/2005/8/layout/vList5"/>
    <dgm:cxn modelId="{91911D13-7888-4B56-A848-55D66B2A4D49}" srcId="{2561267C-109F-4DB3-8911-94C82645DE14}" destId="{D4393174-F77E-49FA-9718-EDDBEA40FAD9}" srcOrd="2" destOrd="0" parTransId="{642CC031-0368-4125-B09D-288DA43FA8AD}" sibTransId="{3FD62C62-67A0-413B-9F50-F822C2FA9AB6}"/>
    <dgm:cxn modelId="{595F27DE-0015-4542-94B1-27C03FF5F01E}" type="presOf" srcId="{2561267C-109F-4DB3-8911-94C82645DE14}" destId="{7C5B2E9A-D47A-448B-AD39-DFD533447EA6}" srcOrd="0" destOrd="0" presId="urn:microsoft.com/office/officeart/2005/8/layout/vList5"/>
    <dgm:cxn modelId="{FB0E9B8D-B81D-4856-AA46-C0EF5FC91AA6}" srcId="{4A63EF85-8A54-4904-81EA-CD5F5953FF98}" destId="{D0159E10-EBF3-44EF-9DC0-94D0687643B0}" srcOrd="2" destOrd="0" parTransId="{52C7ECEB-5AE5-42EE-A022-D49587542D02}" sibTransId="{1BDD12CA-75A4-49FA-9B82-4421373E5A1F}"/>
    <dgm:cxn modelId="{3F314BBB-29F7-469F-8AAD-F493054BED61}" type="presOf" srcId="{AE433A28-B844-49CC-AFA1-B366F638E540}" destId="{31B9EEC8-FDCC-47E9-8B2F-ACBB1EE697DE}" srcOrd="0" destOrd="2" presId="urn:microsoft.com/office/officeart/2005/8/layout/vList5"/>
    <dgm:cxn modelId="{D25E0639-782F-45D7-9AA0-B278394E1C0E}" type="presOf" srcId="{E437C737-83C4-4993-8263-4FC008F31F3F}" destId="{485F1CB6-3AFF-42D8-BE07-F228B02346D3}" srcOrd="0" destOrd="0" presId="urn:microsoft.com/office/officeart/2005/8/layout/vList5"/>
    <dgm:cxn modelId="{C283240E-3594-4CE5-9618-037C96899E4C}" srcId="{D4393174-F77E-49FA-9718-EDDBEA40FAD9}" destId="{44C311E4-E9BA-4B62-BF75-489690F84956}" srcOrd="0" destOrd="0" parTransId="{EC8CA3AA-0302-4712-858E-1E88AC344BFB}" sibTransId="{831BED63-6781-43EF-A3BF-24FDCC995464}"/>
    <dgm:cxn modelId="{013EC611-5F02-4032-85E3-42046A059083}" srcId="{E437C737-83C4-4993-8263-4FC008F31F3F}" destId="{459376C6-8256-410E-9484-28581E7FA7B2}" srcOrd="0" destOrd="0" parTransId="{C50A9049-4DEE-4627-AFC2-14653C7E8089}" sibTransId="{C9572BF8-2F9F-4335-B178-E517F7F12554}"/>
    <dgm:cxn modelId="{57EA5890-95B6-4BAB-90E5-4AC8C4E53D93}" srcId="{D4393174-F77E-49FA-9718-EDDBEA40FAD9}" destId="{0550DB78-712E-4FE6-924E-3A89BEBD6BAE}" srcOrd="1" destOrd="0" parTransId="{3020EF5F-76C0-4847-AD66-1094948AED1B}" sibTransId="{F6547C66-30F2-44C1-8AF9-52777C32E327}"/>
    <dgm:cxn modelId="{EDA9C53B-CD6E-423F-81E0-357965F5B8BB}" srcId="{D4393174-F77E-49FA-9718-EDDBEA40FAD9}" destId="{27CC004F-EF9B-4352-8908-F41FAC9CDA09}" srcOrd="3" destOrd="0" parTransId="{6A3FF02C-708D-4853-9298-40E3B16DD282}" sibTransId="{4E03BD08-3058-41BD-89B2-BF2F78B9D65E}"/>
    <dgm:cxn modelId="{25623F99-D5A1-49BB-8F67-59237A33C3EF}" srcId="{E437C737-83C4-4993-8263-4FC008F31F3F}" destId="{AE433A28-B844-49CC-AFA1-B366F638E540}" srcOrd="2" destOrd="0" parTransId="{48E758C5-2E8E-4CB4-850C-DB12509E838C}" sibTransId="{70E740C4-F70A-4038-978C-0B7522686804}"/>
    <dgm:cxn modelId="{8E7E4F37-3148-4AA4-83E3-B93A957E481E}" type="presOf" srcId="{B4A7490B-69F8-4E66-9701-A72E10330AA5}" destId="{31B9EEC8-FDCC-47E9-8B2F-ACBB1EE697DE}" srcOrd="0" destOrd="1" presId="urn:microsoft.com/office/officeart/2005/8/layout/vList5"/>
    <dgm:cxn modelId="{5E7C99C3-3F4E-4058-A432-0B70B30EBB5D}" type="presParOf" srcId="{7C5B2E9A-D47A-448B-AD39-DFD533447EA6}" destId="{9F668FF3-5D3D-4467-BDFD-B1DC2D745400}" srcOrd="0" destOrd="0" presId="urn:microsoft.com/office/officeart/2005/8/layout/vList5"/>
    <dgm:cxn modelId="{B506E596-77FC-4B7B-B20D-D0128ED511A8}" type="presParOf" srcId="{9F668FF3-5D3D-4467-BDFD-B1DC2D745400}" destId="{485F1CB6-3AFF-42D8-BE07-F228B02346D3}" srcOrd="0" destOrd="0" presId="urn:microsoft.com/office/officeart/2005/8/layout/vList5"/>
    <dgm:cxn modelId="{96F72782-AD1D-4CBC-ACBE-5E15D13E367F}" type="presParOf" srcId="{9F668FF3-5D3D-4467-BDFD-B1DC2D745400}" destId="{31B9EEC8-FDCC-47E9-8B2F-ACBB1EE697DE}" srcOrd="1" destOrd="0" presId="urn:microsoft.com/office/officeart/2005/8/layout/vList5"/>
    <dgm:cxn modelId="{E9658C37-0712-4A46-82D9-4321D43F3F71}" type="presParOf" srcId="{7C5B2E9A-D47A-448B-AD39-DFD533447EA6}" destId="{CF978B6A-916D-4FA6-805E-386D0768FDF7}" srcOrd="1" destOrd="0" presId="urn:microsoft.com/office/officeart/2005/8/layout/vList5"/>
    <dgm:cxn modelId="{5F055A12-5FBE-46FC-B119-3586A7DCAED3}" type="presParOf" srcId="{7C5B2E9A-D47A-448B-AD39-DFD533447EA6}" destId="{2E0BD781-D803-4A4F-915F-CDB04F70C706}" srcOrd="2" destOrd="0" presId="urn:microsoft.com/office/officeart/2005/8/layout/vList5"/>
    <dgm:cxn modelId="{896A9A48-A253-47B4-AE68-F75F68ED7A73}" type="presParOf" srcId="{2E0BD781-D803-4A4F-915F-CDB04F70C706}" destId="{48B6B339-5254-4F32-9E5C-B4065B6D8C34}" srcOrd="0" destOrd="0" presId="urn:microsoft.com/office/officeart/2005/8/layout/vList5"/>
    <dgm:cxn modelId="{838279DD-CD47-4CF8-9A9D-07734835012C}" type="presParOf" srcId="{2E0BD781-D803-4A4F-915F-CDB04F70C706}" destId="{52E027B8-36A1-49D9-8254-A15372072E55}" srcOrd="1" destOrd="0" presId="urn:microsoft.com/office/officeart/2005/8/layout/vList5"/>
    <dgm:cxn modelId="{219929E6-460D-4146-B7FB-B3F29CDCA365}" type="presParOf" srcId="{7C5B2E9A-D47A-448B-AD39-DFD533447EA6}" destId="{AA2E8976-3286-4B2D-A79F-657C8BCE749D}" srcOrd="3" destOrd="0" presId="urn:microsoft.com/office/officeart/2005/8/layout/vList5"/>
    <dgm:cxn modelId="{89F57264-B9C8-4E8C-80F4-2264DC742F03}" type="presParOf" srcId="{7C5B2E9A-D47A-448B-AD39-DFD533447EA6}" destId="{2F6BCF7D-135C-4A1A-AABF-6D81A3D9CBC4}" srcOrd="4" destOrd="0" presId="urn:microsoft.com/office/officeart/2005/8/layout/vList5"/>
    <dgm:cxn modelId="{98DE50CC-0974-49C4-BB2C-04114AB974FB}" type="presParOf" srcId="{2F6BCF7D-135C-4A1A-AABF-6D81A3D9CBC4}" destId="{CC792F0D-4930-4AD3-B635-CB0E27BDC61E}" srcOrd="0" destOrd="0" presId="urn:microsoft.com/office/officeart/2005/8/layout/vList5"/>
    <dgm:cxn modelId="{06F4A8FA-ED60-44A8-84AF-413128FBFEC1}" type="presParOf" srcId="{2F6BCF7D-135C-4A1A-AABF-6D81A3D9CBC4}" destId="{3C541872-7147-454B-A7D8-594C1912C0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7EE2B-8EC2-4A55-B10D-382AD5B61757}">
      <dsp:nvSpPr>
        <dsp:cNvPr id="0" name=""/>
        <dsp:cNvSpPr/>
      </dsp:nvSpPr>
      <dsp:spPr>
        <a:xfrm>
          <a:off x="3657599" y="1242"/>
          <a:ext cx="5486400" cy="14936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>
              <a:cs typeface="Arial" panose="020B0604020202020204" pitchFamily="34" charset="0"/>
            </a:rPr>
            <a:t>najkomplexnejší výskum , ktorý</a:t>
          </a:r>
          <a:r>
            <a:rPr lang="sk-SK" sz="1800" kern="1200" dirty="0" smtClean="0"/>
            <a:t> </a:t>
          </a:r>
          <a:r>
            <a:rPr lang="sk-SK" sz="1800" kern="1200" dirty="0" smtClean="0">
              <a:cs typeface="Arial" panose="020B0604020202020204" pitchFamily="34" charset="0"/>
            </a:rPr>
            <a:t>mapuje a hodnotí </a:t>
          </a:r>
          <a:r>
            <a:rPr lang="sk-SK" sz="1800" b="1" kern="1200" dirty="0" smtClean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rPr>
            <a:t>úrovne kompetencií </a:t>
          </a:r>
          <a:r>
            <a:rPr lang="sk-SK" sz="1800" kern="1200" dirty="0" smtClean="0">
              <a:cs typeface="Arial" panose="020B0604020202020204" pitchFamily="34" charset="0"/>
            </a:rPr>
            <a:t>dospelých, prebiehajúci </a:t>
          </a:r>
          <a:r>
            <a:rPr lang="sk-SK" sz="1800" b="1" kern="1200" dirty="0" smtClean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rPr>
            <a:t>pod záštitou OECD </a:t>
          </a:r>
          <a:r>
            <a:rPr lang="sk-SK" sz="1800" kern="1200" dirty="0" smtClean="0">
              <a:cs typeface="Arial" panose="020B0604020202020204" pitchFamily="34" charset="0"/>
            </a:rPr>
            <a:t>za účasti takmer </a:t>
          </a:r>
          <a:r>
            <a:rPr lang="sk-SK" sz="1800" b="1" kern="1200" dirty="0" smtClean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rPr>
            <a:t>40 krajín sveta</a:t>
          </a:r>
          <a:endParaRPr lang="sk-SK" sz="1800" kern="1200" dirty="0"/>
        </a:p>
      </dsp:txBody>
      <dsp:txXfrm>
        <a:off x="3657599" y="187942"/>
        <a:ext cx="4926299" cy="1120203"/>
      </dsp:txXfrm>
    </dsp:sp>
    <dsp:sp modelId="{FECD774C-3946-4EAD-AEC5-A61EF27624DC}">
      <dsp:nvSpPr>
        <dsp:cNvPr id="0" name=""/>
        <dsp:cNvSpPr/>
      </dsp:nvSpPr>
      <dsp:spPr>
        <a:xfrm>
          <a:off x="0" y="1242"/>
          <a:ext cx="3657600" cy="14936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Čo je PIAAC?</a:t>
          </a:r>
          <a:endParaRPr lang="sk-SK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72912" y="74154"/>
        <a:ext cx="3511776" cy="1347779"/>
      </dsp:txXfrm>
    </dsp:sp>
    <dsp:sp modelId="{FA51CC22-B8CA-4777-9106-F799267BB15E}">
      <dsp:nvSpPr>
        <dsp:cNvPr id="0" name=""/>
        <dsp:cNvSpPr/>
      </dsp:nvSpPr>
      <dsp:spPr>
        <a:xfrm>
          <a:off x="3658492" y="1644206"/>
          <a:ext cx="5481042" cy="20196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k-SK" sz="1800" kern="1200" dirty="0" smtClean="0">
              <a:cs typeface="Arial" panose="020B0604020202020204" pitchFamily="34" charset="0"/>
            </a:rPr>
            <a:t> sleduje úrovne 3 kompetencií ľudí v rámci celej populácie:                                          	             	čítanie s porozumením, 	matematická gramotnosť,          	riešenie úloh s využitím IKT.</a:t>
          </a:r>
          <a:endParaRPr lang="sk-SK" sz="1800" kern="1200" dirty="0">
            <a:cs typeface="Arial" panose="020B0604020202020204" pitchFamily="34" charset="0"/>
          </a:endParaRPr>
        </a:p>
      </dsp:txBody>
      <dsp:txXfrm>
        <a:off x="3658492" y="1896668"/>
        <a:ext cx="4723656" cy="1514771"/>
      </dsp:txXfrm>
    </dsp:sp>
    <dsp:sp modelId="{E35A0B1B-C055-4F48-8EAD-8F4653AD578A}">
      <dsp:nvSpPr>
        <dsp:cNvPr id="0" name=""/>
        <dsp:cNvSpPr/>
      </dsp:nvSpPr>
      <dsp:spPr>
        <a:xfrm>
          <a:off x="4464" y="1907252"/>
          <a:ext cx="3654028" cy="14936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Čo sleduje PIAAC?</a:t>
          </a:r>
          <a:endParaRPr lang="sk-SK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77376" y="1980164"/>
        <a:ext cx="3508204" cy="1347779"/>
      </dsp:txXfrm>
    </dsp:sp>
    <dsp:sp modelId="{CC735507-F454-4187-BA10-12B9EDCBC734}">
      <dsp:nvSpPr>
        <dsp:cNvPr id="0" name=""/>
        <dsp:cNvSpPr/>
      </dsp:nvSpPr>
      <dsp:spPr>
        <a:xfrm>
          <a:off x="3658492" y="3813262"/>
          <a:ext cx="5481042" cy="19461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>
              <a:cs typeface="Arial" panose="020B0604020202020204" pitchFamily="34" charset="0"/>
            </a:rPr>
            <a:t>reprezentatívne informácie o aktuálnej situácii v oblasti kľúčových kompetencií dospelých</a:t>
          </a:r>
          <a:endParaRPr lang="sk-SK" sz="1800" kern="1200" dirty="0"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>
              <a:cs typeface="Arial" panose="020B0604020202020204" pitchFamily="34" charset="0"/>
            </a:rPr>
            <a:t>zistí sa úspešnosť systémov vzdelávania</a:t>
          </a:r>
          <a:endParaRPr lang="sk-SK" sz="1800" kern="1200" dirty="0"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b="0" i="0" kern="1200" dirty="0" smtClean="0"/>
            <a:t>pomocou získaných dát - efektívne a kvalitné nastavenie stratégií v oblasti vzdelávania</a:t>
          </a:r>
          <a:endParaRPr lang="sk-SK" sz="1800" kern="1200" dirty="0">
            <a:cs typeface="Arial" panose="020B0604020202020204" pitchFamily="34" charset="0"/>
          </a:endParaRPr>
        </a:p>
      </dsp:txBody>
      <dsp:txXfrm>
        <a:off x="3658492" y="4056529"/>
        <a:ext cx="4751241" cy="1459601"/>
      </dsp:txXfrm>
    </dsp:sp>
    <dsp:sp modelId="{80501853-F569-4EA9-836C-3B2832762715}">
      <dsp:nvSpPr>
        <dsp:cNvPr id="0" name=""/>
        <dsp:cNvSpPr/>
      </dsp:nvSpPr>
      <dsp:spPr>
        <a:xfrm>
          <a:off x="4464" y="4039528"/>
          <a:ext cx="3654028" cy="14936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Prínos </a:t>
          </a:r>
          <a:r>
            <a:rPr lang="sk-SK" sz="2400" b="1" kern="1200" dirty="0" err="1" smtClean="0">
              <a:solidFill>
                <a:schemeClr val="accent6">
                  <a:lumMod val="60000"/>
                  <a:lumOff val="40000"/>
                </a:schemeClr>
              </a:solidFill>
            </a:rPr>
            <a:t>PIAACu</a:t>
          </a:r>
          <a:r>
            <a:rPr lang="sk-SK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 </a:t>
          </a:r>
          <a:endParaRPr lang="sk-SK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77376" y="4112440"/>
        <a:ext cx="3508204" cy="1347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689BB-DA6F-469C-A694-996D0D2A8940}">
      <dsp:nvSpPr>
        <dsp:cNvPr id="0" name=""/>
        <dsp:cNvSpPr/>
      </dsp:nvSpPr>
      <dsp:spPr>
        <a:xfrm>
          <a:off x="2302568" y="547201"/>
          <a:ext cx="4037164" cy="4037164"/>
        </a:xfrm>
        <a:prstGeom prst="blockArc">
          <a:avLst>
            <a:gd name="adj1" fmla="val 10701016"/>
            <a:gd name="adj2" fmla="val 16201425"/>
            <a:gd name="adj3" fmla="val 463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DB21D-B174-489F-A3B4-58A420F3D859}">
      <dsp:nvSpPr>
        <dsp:cNvPr id="0" name=""/>
        <dsp:cNvSpPr/>
      </dsp:nvSpPr>
      <dsp:spPr>
        <a:xfrm>
          <a:off x="2302546" y="661489"/>
          <a:ext cx="4037164" cy="4037164"/>
        </a:xfrm>
        <a:prstGeom prst="blockArc">
          <a:avLst>
            <a:gd name="adj1" fmla="val 5304245"/>
            <a:gd name="adj2" fmla="val 10900302"/>
            <a:gd name="adj3" fmla="val 463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F3305-7B64-42E4-AA29-59B454DA92F9}">
      <dsp:nvSpPr>
        <dsp:cNvPr id="0" name=""/>
        <dsp:cNvSpPr/>
      </dsp:nvSpPr>
      <dsp:spPr>
        <a:xfrm>
          <a:off x="2304224" y="661443"/>
          <a:ext cx="4037164" cy="4037164"/>
        </a:xfrm>
        <a:prstGeom prst="blockArc">
          <a:avLst>
            <a:gd name="adj1" fmla="val 21499779"/>
            <a:gd name="adj2" fmla="val 5307170"/>
            <a:gd name="adj3" fmla="val 463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8A4D9-348A-4856-ADC9-C9048C23CED5}">
      <dsp:nvSpPr>
        <dsp:cNvPr id="0" name=""/>
        <dsp:cNvSpPr/>
      </dsp:nvSpPr>
      <dsp:spPr>
        <a:xfrm>
          <a:off x="2304203" y="547201"/>
          <a:ext cx="4037164" cy="4037164"/>
        </a:xfrm>
        <a:prstGeom prst="blockArc">
          <a:avLst>
            <a:gd name="adj1" fmla="val 16198575"/>
            <a:gd name="adj2" fmla="val 98984"/>
            <a:gd name="adj3" fmla="val 463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81784-2F43-44EF-B51B-3C14A12E3E5D}">
      <dsp:nvSpPr>
        <dsp:cNvPr id="0" name=""/>
        <dsp:cNvSpPr/>
      </dsp:nvSpPr>
      <dsp:spPr>
        <a:xfrm>
          <a:off x="3393420" y="1670104"/>
          <a:ext cx="1857095" cy="185709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b="1" kern="1200" dirty="0" smtClean="0"/>
            <a:t>PIAAC II. </a:t>
          </a:r>
          <a:endParaRPr lang="sk-SK" sz="2000" b="1" kern="1200" dirty="0"/>
        </a:p>
      </dsp:txBody>
      <dsp:txXfrm>
        <a:off x="3665385" y="1942069"/>
        <a:ext cx="1313165" cy="1313165"/>
      </dsp:txXfrm>
    </dsp:sp>
    <dsp:sp modelId="{91BF365B-17B0-448B-AFEE-3999CE3A1C66}">
      <dsp:nvSpPr>
        <dsp:cNvPr id="0" name=""/>
        <dsp:cNvSpPr/>
      </dsp:nvSpPr>
      <dsp:spPr>
        <a:xfrm>
          <a:off x="3727968" y="0"/>
          <a:ext cx="1188000" cy="1188000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600" i="1" kern="1200" dirty="0" smtClean="0"/>
            <a:t>PIAAC Online</a:t>
          </a:r>
        </a:p>
      </dsp:txBody>
      <dsp:txXfrm>
        <a:off x="3901947" y="173979"/>
        <a:ext cx="840042" cy="840042"/>
      </dsp:txXfrm>
    </dsp:sp>
    <dsp:sp modelId="{A1337BD2-6643-4059-9BBD-BFF50FBA854A}">
      <dsp:nvSpPr>
        <dsp:cNvPr id="0" name=""/>
        <dsp:cNvSpPr/>
      </dsp:nvSpPr>
      <dsp:spPr>
        <a:xfrm>
          <a:off x="5699751" y="2028549"/>
          <a:ext cx="1188000" cy="1188000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600" i="1" kern="1200" dirty="0" smtClean="0">
              <a:solidFill>
                <a:schemeClr val="bg1"/>
              </a:solidFill>
            </a:rPr>
            <a:t>TALIS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200" i="1" kern="1200" dirty="0" smtClean="0">
              <a:solidFill>
                <a:schemeClr val="bg1"/>
              </a:solidFill>
            </a:rPr>
            <a:t>(2013; 2018)</a:t>
          </a:r>
          <a:endParaRPr lang="sk-SK" sz="1200" i="1" kern="1200" dirty="0">
            <a:solidFill>
              <a:schemeClr val="bg1"/>
            </a:solidFill>
          </a:endParaRPr>
        </a:p>
      </dsp:txBody>
      <dsp:txXfrm>
        <a:off x="5873730" y="2202528"/>
        <a:ext cx="840042" cy="840042"/>
      </dsp:txXfrm>
    </dsp:sp>
    <dsp:sp modelId="{9D05AA75-3193-4DDF-8FC0-6F761F853476}">
      <dsp:nvSpPr>
        <dsp:cNvPr id="0" name=""/>
        <dsp:cNvSpPr/>
      </dsp:nvSpPr>
      <dsp:spPr>
        <a:xfrm>
          <a:off x="3782043" y="4057089"/>
          <a:ext cx="1188000" cy="1188000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i="1" kern="1200" dirty="0" smtClean="0">
              <a:solidFill>
                <a:schemeClr val="bg1"/>
              </a:solidFill>
            </a:rPr>
            <a:t>PIAAC I. </a:t>
          </a:r>
          <a:r>
            <a:rPr lang="sk-SK" sz="1200" i="1" kern="1200" dirty="0" smtClean="0">
              <a:solidFill>
                <a:schemeClr val="bg1"/>
              </a:solidFill>
            </a:rPr>
            <a:t>(2013)</a:t>
          </a:r>
          <a:endParaRPr lang="sk-SK" sz="1200" i="1" kern="1200" dirty="0">
            <a:solidFill>
              <a:schemeClr val="bg1"/>
            </a:solidFill>
          </a:endParaRPr>
        </a:p>
      </dsp:txBody>
      <dsp:txXfrm>
        <a:off x="3956022" y="4231068"/>
        <a:ext cx="840042" cy="840042"/>
      </dsp:txXfrm>
    </dsp:sp>
    <dsp:sp modelId="{75FBE386-9F44-4B1C-AE7B-B9AB3C796367}">
      <dsp:nvSpPr>
        <dsp:cNvPr id="0" name=""/>
        <dsp:cNvSpPr/>
      </dsp:nvSpPr>
      <dsp:spPr>
        <a:xfrm>
          <a:off x="1756184" y="2028549"/>
          <a:ext cx="1188000" cy="1188000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600" i="1" kern="1200" dirty="0" smtClean="0">
              <a:solidFill>
                <a:schemeClr val="bg1"/>
              </a:solidFill>
            </a:rPr>
            <a:t>PISA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k-SK" sz="1200" i="1" kern="1200" dirty="0" smtClean="0">
              <a:solidFill>
                <a:schemeClr val="bg1"/>
              </a:solidFill>
            </a:rPr>
            <a:t>(2003-2015)</a:t>
          </a:r>
          <a:endParaRPr lang="sk-SK" sz="1200" i="1" kern="1200" dirty="0">
            <a:solidFill>
              <a:schemeClr val="bg1"/>
            </a:solidFill>
          </a:endParaRPr>
        </a:p>
      </dsp:txBody>
      <dsp:txXfrm>
        <a:off x="1930163" y="2202528"/>
        <a:ext cx="840042" cy="8400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9EEC8-FDCC-47E9-8B2F-ACBB1EE697DE}">
      <dsp:nvSpPr>
        <dsp:cNvPr id="0" name=""/>
        <dsp:cNvSpPr/>
      </dsp:nvSpPr>
      <dsp:spPr>
        <a:xfrm rot="5400000">
          <a:off x="2464423" y="-977739"/>
          <a:ext cx="647171" cy="27190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100" kern="1200" dirty="0" smtClean="0"/>
            <a:t>Demografické charakteristiky</a:t>
          </a:r>
          <a:endParaRPr lang="sk-SK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100" kern="1200" dirty="0" smtClean="0"/>
            <a:t>Vzdelanie</a:t>
          </a:r>
          <a:endParaRPr lang="sk-SK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100" kern="1200" dirty="0" smtClean="0"/>
            <a:t>Zamestnanie</a:t>
          </a:r>
          <a:endParaRPr lang="sk-SK" sz="1100" kern="1200" dirty="0"/>
        </a:p>
      </dsp:txBody>
      <dsp:txXfrm rot="-5400000">
        <a:off x="1428498" y="89778"/>
        <a:ext cx="2687429" cy="583987"/>
      </dsp:txXfrm>
    </dsp:sp>
    <dsp:sp modelId="{485F1CB6-3AFF-42D8-BE07-F228B02346D3}">
      <dsp:nvSpPr>
        <dsp:cNvPr id="0" name=""/>
        <dsp:cNvSpPr/>
      </dsp:nvSpPr>
      <dsp:spPr>
        <a:xfrm>
          <a:off x="72005" y="0"/>
          <a:ext cx="1341755" cy="761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/>
            <a:t>Demografický dotazník</a:t>
          </a:r>
          <a:endParaRPr lang="sk-SK" sz="1400" b="1" kern="1200" dirty="0"/>
        </a:p>
      </dsp:txBody>
      <dsp:txXfrm>
        <a:off x="109176" y="37171"/>
        <a:ext cx="1267413" cy="687112"/>
      </dsp:txXfrm>
    </dsp:sp>
    <dsp:sp modelId="{52E027B8-36A1-49D9-8254-A15372072E55}">
      <dsp:nvSpPr>
        <dsp:cNvPr id="0" name=""/>
        <dsp:cNvSpPr/>
      </dsp:nvSpPr>
      <dsp:spPr>
        <a:xfrm rot="5400000">
          <a:off x="2478631" y="-231137"/>
          <a:ext cx="647171" cy="27190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050" kern="1200" dirty="0" smtClean="0"/>
            <a:t>Čitateľská gramotnosť</a:t>
          </a:r>
          <a:endParaRPr lang="sk-SK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050" kern="1200" dirty="0" smtClean="0"/>
            <a:t>Matematická gramotnosť</a:t>
          </a:r>
          <a:endParaRPr lang="sk-SK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050" kern="1200" dirty="0" smtClean="0"/>
            <a:t>Schopnosti riešenia problémov s IKT</a:t>
          </a:r>
          <a:endParaRPr lang="sk-SK" sz="1050" kern="1200" dirty="0"/>
        </a:p>
      </dsp:txBody>
      <dsp:txXfrm rot="-5400000">
        <a:off x="1442706" y="836380"/>
        <a:ext cx="2687429" cy="583987"/>
      </dsp:txXfrm>
    </dsp:sp>
    <dsp:sp modelId="{48B6B339-5254-4F32-9E5C-B4065B6D8C34}">
      <dsp:nvSpPr>
        <dsp:cNvPr id="0" name=""/>
        <dsp:cNvSpPr/>
      </dsp:nvSpPr>
      <dsp:spPr>
        <a:xfrm>
          <a:off x="86742" y="802946"/>
          <a:ext cx="1355964" cy="650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kern="1200" dirty="0" smtClean="0"/>
            <a:t>Kognitívny modul</a:t>
          </a:r>
          <a:endParaRPr lang="sk-SK" sz="1500" b="1" kern="1200" dirty="0"/>
        </a:p>
      </dsp:txBody>
      <dsp:txXfrm>
        <a:off x="118514" y="834718"/>
        <a:ext cx="1292420" cy="587308"/>
      </dsp:txXfrm>
    </dsp:sp>
    <dsp:sp modelId="{3C541872-7147-454B-A7D8-594C1912C073}">
      <dsp:nvSpPr>
        <dsp:cNvPr id="0" name=""/>
        <dsp:cNvSpPr/>
      </dsp:nvSpPr>
      <dsp:spPr>
        <a:xfrm rot="5400000">
          <a:off x="2478631" y="539219"/>
          <a:ext cx="647171" cy="27190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050" kern="1200" dirty="0" smtClean="0"/>
            <a:t>Použitie zručností</a:t>
          </a:r>
          <a:endParaRPr lang="sk-SK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050" kern="1200" dirty="0" smtClean="0"/>
            <a:t>Osobnostné charakteristiky</a:t>
          </a:r>
          <a:endParaRPr lang="sk-SK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050" kern="1200" dirty="0" smtClean="0"/>
            <a:t>Profesijné záujmy a zámery</a:t>
          </a:r>
          <a:endParaRPr lang="sk-SK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050" kern="1200" dirty="0" smtClean="0"/>
            <a:t>Životný štýl a zdravie</a:t>
          </a:r>
          <a:endParaRPr lang="sk-SK" sz="1050" kern="1200" dirty="0"/>
        </a:p>
      </dsp:txBody>
      <dsp:txXfrm rot="-5400000">
        <a:off x="1442706" y="1606736"/>
        <a:ext cx="2687429" cy="583987"/>
      </dsp:txXfrm>
    </dsp:sp>
    <dsp:sp modelId="{CC792F0D-4930-4AD3-B635-CB0E27BDC61E}">
      <dsp:nvSpPr>
        <dsp:cNvPr id="0" name=""/>
        <dsp:cNvSpPr/>
      </dsp:nvSpPr>
      <dsp:spPr>
        <a:xfrm>
          <a:off x="86742" y="1494247"/>
          <a:ext cx="1355964" cy="80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kern="1200" dirty="0" smtClean="0"/>
            <a:t>Nekognitívny modul</a:t>
          </a:r>
          <a:endParaRPr lang="sk-SK" sz="1500" b="1" kern="1200" dirty="0"/>
        </a:p>
      </dsp:txBody>
      <dsp:txXfrm>
        <a:off x="126232" y="1533737"/>
        <a:ext cx="1276984" cy="729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62DB8-70EF-4444-A967-3E5DCF8F7CED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7CC3E-4D5F-46B6-AC4F-0D97201F99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61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F83A-3F81-4B76-B443-4437E15C03B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70107-48AF-4FA0-89B1-FD317D7BC2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075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psyg.2016.00641/full#B29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>
                <a:solidFill>
                  <a:prstClr val="black"/>
                </a:solidFill>
              </a:rPr>
              <a:pPr/>
              <a:t>1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90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novembri roku 2018 prebehla prvá fáza testovania, v ktorej bolo oslovených vyše 2000 učiteľov 2. stupňa ZŠ (ISCED 2), z ktorých prejavilo záujem o participovanie vo výskume 670 osôb. Vo vzorke učiteľov bolo 18% mužov a 82% žien, čo zodpovedá podielu učiteľov podľa pohlavia na Slovensku. Priemerný vek zúčastnených učiteľov bol 43 rokov, ktorý sa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nelíšil od priemerného veku učiteľov na Slovensku (44 rokov) zapojených do výskumu TALIS (2018).</a:t>
            </a: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Rozloženie vzorky: Percentuálne zastúpenie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-učitelia do 30 rokov:8.1%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-učitelia od 30-49 rokov: 68%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ućitelia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:50 a viac roční: 24%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Tieto údaje z našej vzorky učiteľov korešpondujú s dátami Slovenska z výskumnej štúdie TALIS 2018 , v ktorej sa ukázalo, že na Slovensku je </a:t>
            </a:r>
            <a:r>
              <a:rPr lang="sk-S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8,2 % učiteľov  do 30 rokov  a 58% od 30 do 49 rokov. </a:t>
            </a:r>
          </a:p>
          <a:p>
            <a:endParaRPr lang="sk-S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 štúdie TALIS 2018 vyplýva, </a:t>
            </a:r>
            <a:r>
              <a:rPr lang="sk-S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že v priemere krajín OECD 11,1 % 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tvoria učitelia </a:t>
            </a:r>
            <a:r>
              <a:rPr lang="sk-S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 veku do 30 rokov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54,5 % učitelia vo veku 30 – 49 rokov 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sk-S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34,4 % učitelia nad 50 rokov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Podľa TALIS 2018 na Slovensku 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sk-SK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signifikantne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nižší podiel učiteľov </a:t>
            </a:r>
            <a:r>
              <a:rPr lang="sk-S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30 rokov (8,2 %) 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významne </a:t>
            </a:r>
            <a:r>
              <a:rPr lang="sk-S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vyšší vo veku 30 – 49 rokov (58,7 %) 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 v priemere krajín OECD </a:t>
            </a:r>
            <a:endParaRPr lang="sk-S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6708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novembri roku 2018 prebehla prvá fáza testovania, v ktorej bolo oslovených vyše 2000 učiteľov 2. stupňa ZŠ (ISCED 2), z ktorých prejavilo záujem o participovanie vo výskume 670 osôb. Vo vzorke učiteľov bolo 18% mužov a 82% žien, čo zodpovedá podielu učiteľov podľa pohlavia na Slovensku. Priemerný vek zúčastnených učiteľov bol 43 rokov, ktorý sa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nelíšil od priemerného veku učiteľov na Slovensku (44 rokov) zapojených do výskumu TALIS (2018).</a:t>
            </a: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Výsledky úrovní kognitívnych zručností učiteľov zobrazené v Tabuľke 1 indikujú, že väčšina zapojených učiteľov dosiahla v sledovaných kognitívnych oblastiach priaznivé výsledky, ktoré neboli štatisticky rozlíšiteľné medzi mužmi a ženami.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čitateľskej a matematickej gramotnosti, boli merané úrovne zručností na škále od 0 do 5, pričom úroveň 0 predstavuje najnižšiu a 5 najvyššiu úroveň gramotností.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čitateľskej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gramotnosti 52% učiteľov dosiahlo tretiu úroveň a 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27%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štvrtú a piatu úroveň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(OECD 12%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PIAAC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- 7% 8.miesto, 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 18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 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matematickej gramotnosti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41% učiteľov dosiahlo tretiu úroveň a až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52%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učiteľov dosiahlo štvrtú a piatu úroveň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(OECD 12,5 %,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PIAAC 1 – 12,6 %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 32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 schopnosti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riešiť problémy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(na škále úrovní  od 0-3) sa 60% učiteľov umiestnilo na druhej úrovni a 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9%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učiteľov dosiahlo najvyššiu úroveň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(OECD 5,8%,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PIAAC 1 – 4,2% !!!!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najmenej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9%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))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dosiahol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 úroveň má 67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pravdepodobnos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 úspešne odpovedať na testovú úlohu danej úrovne</a:t>
            </a: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6708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1" baseline="0" dirty="0" smtClean="0"/>
              <a:t>Čo sa týka porovnania (rozdielov)  úrovne zručností učiteľov s </a:t>
            </a:r>
            <a:r>
              <a:rPr lang="sk-SK" b="1" baseline="0" dirty="0" err="1" smtClean="0"/>
              <a:t>vš</a:t>
            </a:r>
            <a:r>
              <a:rPr lang="sk-SK" b="1" baseline="0" dirty="0" smtClean="0"/>
              <a:t> vzdelanou populácio</a:t>
            </a:r>
            <a:r>
              <a:rPr lang="sk-SK" baseline="0" dirty="0" smtClean="0"/>
              <a:t>u , ukázalo sa výsledky zapojených učiteľov z PIAAC C </a:t>
            </a:r>
            <a:r>
              <a:rPr lang="sk-SK" baseline="0" dirty="0" err="1" smtClean="0"/>
              <a:t>online</a:t>
            </a:r>
            <a:r>
              <a:rPr lang="sk-SK" baseline="0" dirty="0" smtClean="0"/>
              <a:t> boli v čitateľskej gramotnosti porovnateľné s výsledkami vysokoškolsky vzdelanej populácie z PIAAC 1. cyklu. Iba vo vekových kategóriách 45-54 a 55-56 rokov boli </a:t>
            </a:r>
            <a:r>
              <a:rPr lang="sk-SK" baseline="0" dirty="0" err="1" smtClean="0"/>
              <a:t>signifikantné</a:t>
            </a:r>
            <a:r>
              <a:rPr lang="sk-SK" baseline="0" dirty="0" smtClean="0"/>
              <a:t> rozdiely v čitateľskej gramotnosti medzi učiteľmi a </a:t>
            </a:r>
            <a:r>
              <a:rPr lang="sk-SK" baseline="0" dirty="0" err="1" smtClean="0"/>
              <a:t>vš</a:t>
            </a:r>
            <a:r>
              <a:rPr lang="sk-SK" baseline="0" dirty="0" smtClean="0"/>
              <a:t> vzdelanou populáciou- v prospech učiteľov.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PIAAC  I SR – 274 VS - 295, OECD  273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69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ale výsledky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matematickej gramotnosti a riešení problémov zapojených učiteľov boli štatisticky významne lepšie oproti VŠ vzdelaným respondentom na Slovensku z PIAAC 1 ,</a:t>
            </a:r>
            <a:r>
              <a:rPr lang="sk-SK" sz="1200" b="1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vo všetkých vekových kategóriách.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PIAAC  I SR – 276 VS - 304, OECD  269</a:t>
            </a:r>
          </a:p>
          <a:p>
            <a:endParaRPr lang="sk-SK" sz="12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2540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 riešení problémov</a:t>
            </a:r>
            <a:r>
              <a:rPr lang="sk-SK" baseline="0" dirty="0" smtClean="0"/>
              <a:t> s IKT boli štatisticky významné rozdiely medzi učiteľmi a </a:t>
            </a:r>
            <a:r>
              <a:rPr lang="sk-SK" baseline="0" dirty="0" err="1" smtClean="0"/>
              <a:t>vš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vzdel</a:t>
            </a:r>
            <a:r>
              <a:rPr lang="sk-SK" baseline="0" dirty="0" smtClean="0"/>
              <a:t>. populáciou v prospech učiteľov vo všetkých vekových kategóriách, s tým, že </a:t>
            </a:r>
            <a:r>
              <a:rPr lang="sk-SK" baseline="0" dirty="0" err="1" smtClean="0"/>
              <a:t>najsignifikantnješie</a:t>
            </a:r>
            <a:r>
              <a:rPr lang="sk-SK" baseline="0" dirty="0" smtClean="0"/>
              <a:t> rozdiely medzi učiteľmi a </a:t>
            </a:r>
            <a:r>
              <a:rPr lang="sk-SK" baseline="0" dirty="0" err="1" smtClean="0"/>
              <a:t>vš</a:t>
            </a:r>
            <a:r>
              <a:rPr lang="sk-SK" baseline="0" dirty="0" smtClean="0"/>
              <a:t>. Vzdelanou populáciou sa ukázali práve </a:t>
            </a:r>
            <a:r>
              <a:rPr lang="sk-SK" b="1" baseline="0" dirty="0" smtClean="0"/>
              <a:t>vo vyšších vek. kategóriách </a:t>
            </a:r>
            <a:r>
              <a:rPr lang="sk-SK" baseline="0" dirty="0" smtClean="0"/>
              <a:t>45-54 a  55-65 rokov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PIAAC  I SR – 281 VS - 291, OECD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5956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našej vzorke učiteľov (Obrázok 2) sa manifestovali dominantné osobnostné charakteristiky ako organizovanosť, sebakontrola, spoľahlivosť  a rozhodnosť. Naopak učitelia vyjadrili nižšiu preferenciu čŕt: priateľskosť, prispôsobivosť a zvedavosť.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1303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-V rámci sledovania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súvislostí osobnostných charakteristík s kognitívnymi zručnosťami sa ukázalo, že učitelia s vyššou úrovňou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matem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gramotnosti sa vo väčšej miere ohodnotili ako  zvedaví-  intelektuálne zameraní- teda zaujímajúci sa o vzdelávanie (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opriti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učiteľom s nižšou úrovňou matematickej gramotnosti) a disponujúci intelektuálnou schopnosťou  (schopnosť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rýcheho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spracovávania informácií)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vyśšia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úroveň matematickej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gramotosti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pozitívne súvisela aj s </a:t>
            </a:r>
            <a:r>
              <a:rPr lang="sk-SK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vyššou mierou sebakontroly, </a:t>
            </a:r>
            <a:r>
              <a:rPr lang="sk-SK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zodpoevdnosti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to znamená, že pre učiteľov s vyššou úrovňou matematickej gramotnosti bolo dôležité mať sebadisciplínu a byť zodpovednými. 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Tieto zistenia korešpondujú aj s medzinárodným výskumom -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 ľudia s vyšším kognitívnym potenciálom sú aj vo väčšej miere intelektuálne zameraní a otvorení k význam a získavaniu vedomostí a vzdelávaniu. zahraničné štúdie, navyše uvádzajú, že inteligencia a svedomitosť spolu s výkonom v práci navzájom pozitívne súvisia (Schmidt a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Hunter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1998).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Ďalej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 ukázalo, že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kreativita - v zmysle </a:t>
            </a:r>
            <a:r>
              <a:rPr lang="sk-SK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inovatívnosti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nesúviseli s nameranými kognitívnymi zručnosťami učiteľov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 našich analýzach sa súvis kreativity (z dimenzie Otvorenosť novým výzvam) nepreukázal ani s matematickou ani s čitateľskou gramotnosťou. Vysvetlením môže byť fakt, že kreativita ktorá charakterizuje hlavne tvorivosť, predstavivosť a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inovatívnosť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nesúvisí s daným typom meraných kognitívnych zručností, ktoré sledujú hlavne funkčné kompetencie a nadobudnuté, naučené vedomosti (v rôznych kontextoch). Niekoľko autorov dokonca tvrdí, že kreativita nevyžaduje vysokú úroveň inteligencie a práve vysoké skóre v kognitívnych performačných testoch ( akými sú IQ testy)  má na črtu kreativity skôr negatívny účinok </a:t>
            </a:r>
            <a:r>
              <a:rPr lang="sk-SK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Karwowski</a:t>
            </a:r>
            <a:r>
              <a:rPr lang="sk-SK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a </a:t>
            </a:r>
            <a:r>
              <a:rPr lang="sk-SK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Gralewski</a:t>
            </a:r>
            <a:r>
              <a:rPr lang="sk-SK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(2013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Okrem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toho sa ukázalo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že učitelia s nižšou úrovňou gramotnosti sa ohodnotili ako viac spoločenskí a priateľskí, ako učitelia s vyššou úrovňou gramotností.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-Analýzy z prezentovaných dát ukázali negatívny vzťah čŕt asertivity a priateľskosti (patriace pod dimenziu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Extraverziu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so všetkými kognitívnymi zručnosťami. Tento výsledok bol manifestovaný aj na heterogénnej dospelej populácii v štúdii autorky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Rammsted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(2016),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ktorá vysvetľuje, že práve introverti majú vyššiu mieru kognitívnych zručností.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Autori Graham a 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Lachman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(2014) podobne poukázali na negatívnu koreláciu medzi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Extraverziou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asertivitou) a testami merajúcimi kritické uvažovanie. </a:t>
            </a: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k-SK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849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Rovnako</a:t>
            </a:r>
            <a:r>
              <a:rPr lang="sk-SK" baseline="0" dirty="0" smtClean="0"/>
              <a:t> ako matematická gramotnosť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71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Tu</a:t>
            </a:r>
            <a:r>
              <a:rPr lang="sk-SK" baseline="0" dirty="0" smtClean="0"/>
              <a:t> sa navyše ukázal záporný vzťah kreativity a schopnosti riešenia problémov s IKT. To znamená, že učitelia s vyššou úrovňou schopnosti riešenia problémov s IKT sa </a:t>
            </a:r>
            <a:r>
              <a:rPr lang="sk-SK" baseline="0" dirty="0" err="1" smtClean="0"/>
              <a:t>ohodotili</a:t>
            </a:r>
            <a:r>
              <a:rPr lang="sk-SK" baseline="0" dirty="0" smtClean="0"/>
              <a:t> ako menej kreatívni a inovatívni.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65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Všetky</a:t>
            </a:r>
            <a:r>
              <a:rPr lang="sk-SK" baseline="0" dirty="0" smtClean="0"/>
              <a:t> kognitívne zručnosti </a:t>
            </a:r>
            <a:r>
              <a:rPr lang="sk-SK" b="1" baseline="0" dirty="0" smtClean="0"/>
              <a:t>pozitívne súviseli </a:t>
            </a:r>
            <a:r>
              <a:rPr lang="sk-SK" baseline="0" dirty="0" smtClean="0"/>
              <a:t>s intelektuálnou schopnosťou, zvedavosťou- záujmom o vzdelávanie a spoľahlivosťou a sebadisciplínou</a:t>
            </a:r>
          </a:p>
          <a:p>
            <a:r>
              <a:rPr lang="sk-SK" baseline="0" dirty="0" smtClean="0"/>
              <a:t>Všetky kognitívne zručnosti naopak </a:t>
            </a:r>
            <a:r>
              <a:rPr lang="sk-SK" b="1" baseline="0" dirty="0" smtClean="0"/>
              <a:t>záporne súviseli </a:t>
            </a:r>
            <a:r>
              <a:rPr lang="sk-SK" baseline="0" dirty="0" smtClean="0"/>
              <a:t>s priateľskosťou a  </a:t>
            </a:r>
            <a:r>
              <a:rPr lang="sk-SK" baseline="0" dirty="0" err="1" smtClean="0"/>
              <a:t>spoločenskostou</a:t>
            </a:r>
            <a:r>
              <a:rPr lang="sk-SK" baseline="0" dirty="0" smtClean="0"/>
              <a:t> a navyše schopnosť riešenia problémov s IKT negatívne súvisela s kreativitou</a:t>
            </a:r>
          </a:p>
          <a:p>
            <a:r>
              <a:rPr lang="sk-SK" baseline="0" dirty="0" smtClean="0"/>
              <a:t>Niektoré osobnostné charakteristiky ako ambicióznosť, plánovitosť, </a:t>
            </a:r>
            <a:r>
              <a:rPr lang="sk-SK" baseline="0" dirty="0" err="1" smtClean="0"/>
              <a:t>organizovaniosť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lídrovstvo</a:t>
            </a:r>
            <a:r>
              <a:rPr lang="sk-SK" baseline="0" dirty="0" smtClean="0"/>
              <a:t>, vyrovnanosť nesúviseli s úrovňami kognitívnych zručností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>
                <a:solidFill>
                  <a:prstClr val="black"/>
                </a:solidFill>
              </a:rPr>
              <a:pPr/>
              <a:t>19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1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sk-SK" sz="1200" dirty="0" smtClean="0"/>
              <a:t> </a:t>
            </a:r>
            <a:r>
              <a:rPr lang="sk-SK" sz="1200" b="1" dirty="0" smtClean="0"/>
              <a:t>príprava a realizácia 2. cyklu medzinárodného programu merania kompetencií dospelých OECD PIAAC</a:t>
            </a:r>
            <a:r>
              <a:rPr lang="sk-SK" sz="1200" dirty="0" smtClean="0"/>
              <a:t>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>
                <a:solidFill>
                  <a:prstClr val="black"/>
                </a:solidFill>
              </a:rPr>
              <a:pPr/>
              <a:t>2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18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Vekové</a:t>
            </a:r>
            <a:r>
              <a:rPr lang="sk-SK" baseline="0" dirty="0" smtClean="0"/>
              <a:t> rozdiely v osobnostných charakteristikách v kategórii učiteľov do 30 rokov v porovnaní s učiteľmi do 50 rokov vychádzajú podobne ako porovnanie vekovej kategórie učiteľov do 34 rokov s učiteľmi do 55 rokov s tým, že organizovanosť a plánovitosť nie je </a:t>
            </a:r>
            <a:r>
              <a:rPr lang="sk-SK" baseline="0" dirty="0" err="1" smtClean="0"/>
              <a:t>signifikantná</a:t>
            </a:r>
            <a:r>
              <a:rPr lang="sk-SK" baseline="0" dirty="0" smtClean="0"/>
              <a:t> medzi 30 a 50 ročnými učiteľmi, </a:t>
            </a:r>
            <a:r>
              <a:rPr lang="sk-SK" baseline="0" dirty="0" err="1" smtClean="0"/>
              <a:t>kdežto</a:t>
            </a:r>
            <a:r>
              <a:rPr lang="sk-SK" baseline="0" dirty="0" smtClean="0"/>
              <a:t> medzi 34 a 55 ročnými sa ukazuje v danej kategórii významný rozdiel.</a:t>
            </a:r>
          </a:p>
          <a:p>
            <a:endParaRPr lang="sk-SK" baseline="0" dirty="0" smtClean="0"/>
          </a:p>
          <a:p>
            <a:r>
              <a:rPr lang="sk-SK" sz="1200" b="1" dirty="0" smtClean="0"/>
              <a:t>do 30 rokov 8%, od 30-49rokov 68%, nad 50 rokov 24%</a:t>
            </a:r>
            <a:endParaRPr lang="sk-SK" b="1" baseline="0" dirty="0" smtClean="0"/>
          </a:p>
          <a:p>
            <a:r>
              <a:rPr lang="sk-SK" b="1" baseline="0" dirty="0" err="1" smtClean="0"/>
              <a:t>Signifikantné</a:t>
            </a:r>
            <a:r>
              <a:rPr lang="sk-SK" b="1" baseline="0" dirty="0" smtClean="0"/>
              <a:t> rozdiely sa manifestovali v zvýraznených osobnostných črtách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0134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Rozloženie: </a:t>
            </a:r>
            <a:r>
              <a:rPr lang="sk-SK" sz="1200" dirty="0" smtClean="0"/>
              <a:t>do 30 rokov </a:t>
            </a:r>
            <a:r>
              <a:rPr lang="sk-SK" sz="1200" b="1" dirty="0" smtClean="0"/>
              <a:t>8%</a:t>
            </a:r>
            <a:r>
              <a:rPr lang="sk-SK" sz="1200" dirty="0" smtClean="0"/>
              <a:t>, od 30-49rokov </a:t>
            </a:r>
            <a:r>
              <a:rPr lang="sk-SK" sz="1200" b="1" dirty="0" smtClean="0"/>
              <a:t>68%</a:t>
            </a:r>
            <a:r>
              <a:rPr lang="sk-SK" sz="1200" dirty="0" smtClean="0"/>
              <a:t>, nad 50 rokov </a:t>
            </a:r>
            <a:r>
              <a:rPr lang="sk-SK" sz="1200" b="1" dirty="0" smtClean="0"/>
              <a:t>24%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podľa TALIS</a:t>
            </a:r>
          </a:p>
          <a:p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Signifikantné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rozdiely sa manifestovali nasledovne:</a:t>
            </a:r>
          </a:p>
          <a:p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Najstarší učitelia (v najstaršej 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vekovek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kategóri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prejavili 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signifikantne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významne vyššiu preferenciu osobnostných 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črt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spoľahlivosť, sebadisciplína, spolupráca a kreativita oproti mladším učiteľom </a:t>
            </a:r>
          </a:p>
          <a:p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(do 30 rokov a 30-49 rokov). Tento výsledok môže byť podmienený bohatšími pedagogickými skúsenosťami starších pedagógov, ktorí  majú viac osvojenú spoluprácu s kolegami a pre ktorých ej dôležité  byť spoľahlivosť , a disponovať sebakontrolu- sebadisciplínou. Naopak pre najmladších učiteľov bolo štatisticky významne dôležité byť 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aserívni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-(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ujkať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 úlohy v práci a byť rozhodní). Ako aj ambiciózni. Tieto výsledky súvisia aj s tým, že učitelia </a:t>
            </a:r>
            <a:r>
              <a:rPr lang="sk-SK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súna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začiatku svojej kariéry ambicióznejší, asertívnejší (energickejší oproti starším kolegom)  a zameraní na svoj rozvoj a seba presadenie sa. </a:t>
            </a:r>
          </a:p>
          <a:p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Môžeme ďalej konštatovať, že preferencie osobnostných čŕt medzi mladšou a staršou generáciou učiteľov zodpovedajú osobnostným profilom rôznych vekových kategórií bežnej populácie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nakoľko sa ukázalo sa, že pre najstarších učiteľov je dôležitá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spoľahlivosť,sebadisciplína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spolupráca a kreativita.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Tento výsledok môže byť daný práve väčšími pracovnými a odbornými skúsenosťami starších kolegov a ich získanou pružnosťou pri zvládaní neúspechov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(ktorí kladú práve dôraz na spoluprácu, sebakontrolu,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spoľahlivsoť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pričom naopak pre najmladších učiteľov bolo naopak dôležité byť ambiciózni a asertívni 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súvisí to aj s tým, že učitelia sú na začiatku svojej kariéry motivovaní,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energickejši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 zameriavajú sa  na svoj rozvoj a seba presadenie sa v práci na škole, ešte nemusia mať osvojenú napr. častú spoluprácu s kolegami, preto k spolupráci ani neprikladajú dôraz v porovnaní so staršími kolegami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52307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skúmaní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gendrových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rozdielov (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Prílohe 9.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osobnostných charakteristík učiteľov sa ukázalo, že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učitelia muži prejavili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väčšiu dominanciu čŕt v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yrovnanos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 (dobré zvládanie zmeny pracovných priorít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zvedavosť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(záujem o vzdelávanie sa),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intelektuálna schopnosť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(schopnosť rýchleho spracovávania informácií a rýchleho rozhodovania sa) a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sebakontrolu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(trpezlivosť, pozornosť, nadhľad, kontrola nad svojou prácou). Učiteľky naopak v ohodnotení svojich osobnostných čŕt ukázali preferenciu charakteristík </a:t>
            </a:r>
            <a:r>
              <a:rPr lang="sk-SK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ambicióznosť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(usilovnosť, pracovitosť, a spoľahlivosť), </a:t>
            </a:r>
            <a:r>
              <a:rPr lang="sk-SK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priateľskosť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(záujem o spoločenské interakcie), </a:t>
            </a:r>
            <a:r>
              <a:rPr lang="sk-SK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spoľahlivos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 (správanie spojené so zmyslom pre zodpovednosť), veľkorysosť (ochota podeliť sa o svoj čas a prostriedky pre pomoc druhým)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 interpretácií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gendrových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rozdielov je potrebné prihliadať na fakt, že rozdiely nenaznačujú to, že ženy a muži majú iba opozitné zastúpenie osobnostných čŕt, ale dôležité je skôr všimnúť si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gendrové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rozdiely v správaní mužov a žien s prihliadnutím na skutočnosť, že muži aj ženy sa môžu vyznačovať prejavmi spojenými so všetkými osobnostnými črtami. To znamená  ak je pre ženy všeobecne dominantná prívetivosť a priateľskosť, to neznamená, že muži týmito črtami vôbec nedisponujú. 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66405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Cieľom predkladanej štúdie bolo poskytnúť obraz o 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dispozíciach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ktoré majú učitelia k dosahovaniu kvalitných pedagogických zručností a kompetencií. Zapojení učitelia disponujú oproti bežnej vysokoškolsky vzdelanej populácii kvalitnými kognitívnymi zručnosťami a osobnostnými charakteristikami. Napriek tomu </a:t>
            </a:r>
            <a:r>
              <a:rPr lang="sk-SK" sz="1200" dirty="0" smtClean="0"/>
              <a:t>kognitívne zručnosti učiteľov najmladšej vekovej kategórie sú porovnateľné so zručnosťami  učiteľov najstaršej vekovej kategórie, čo vypovedá o slabej efektívnosti systému vzdelávania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z hľadiska osobnostných čŕt u učiteľov dominujú charakteristiky, ktoré súvisia</a:t>
            </a:r>
            <a:r>
              <a:rPr lang="sk-SK" sz="1200" baseline="0" dirty="0" smtClean="0"/>
              <a:t> s ich profesiou a vyplývajú z ich profesie ako</a:t>
            </a:r>
            <a:r>
              <a:rPr lang="sk-SK" sz="1200" dirty="0" smtClean="0"/>
              <a:t>: </a:t>
            </a:r>
            <a:r>
              <a:rPr lang="sk-SK" sz="1200" b="1" dirty="0" smtClean="0"/>
              <a:t>organizovanosť, sebakontrola, spoľahlivosť a </a:t>
            </a:r>
            <a:r>
              <a:rPr lang="sk-SK" sz="1200" b="1" dirty="0" err="1" smtClean="0"/>
              <a:t>líderstvo</a:t>
            </a:r>
            <a:r>
              <a:rPr lang="sk-SK" sz="1200" b="1" dirty="0" smtClean="0"/>
              <a:t>. Čo sa týka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preferencie osobnostných čŕt medzi mladšou a staršou generáciou učiteľov,  zodpovedajú osobnostným profilom rôznych vekových kategórií bežnej populácie, nakoľko sa ukázalo sa, že pre najstarších učiteľov je dôležitá organizovanosť, plánovanie a sebakontrola, pričom pre najmladších učiteľov je naopak dôležité byť ambiciózni a 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asertívni.Čo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 týka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gendrových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rozdielov, </a:t>
            </a:r>
            <a:r>
              <a:rPr lang="sk-SK" sz="1200" dirty="0" smtClean="0"/>
              <a:t>učitelia </a:t>
            </a:r>
            <a:r>
              <a:rPr lang="sk-SK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muži</a:t>
            </a:r>
            <a:r>
              <a:rPr lang="sk-SK" sz="1200" dirty="0" smtClean="0"/>
              <a:t> boli dominantný v charakteristikách: </a:t>
            </a:r>
            <a:r>
              <a:rPr lang="sk-SK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zvedavosť a vyrovnanosť</a:t>
            </a:r>
            <a:r>
              <a:rPr lang="sk-SK" sz="1200" dirty="0" smtClean="0"/>
              <a:t>, naopak </a:t>
            </a:r>
            <a:r>
              <a:rPr lang="sk-SK" sz="1200" dirty="0" smtClean="0">
                <a:solidFill>
                  <a:srgbClr val="FF0000"/>
                </a:solidFill>
              </a:rPr>
              <a:t>učiteľky</a:t>
            </a:r>
            <a:r>
              <a:rPr lang="sk-SK" sz="1200" dirty="0" smtClean="0"/>
              <a:t> vyjadrili preferenciu čŕt: </a:t>
            </a:r>
            <a:r>
              <a:rPr lang="sk-SK" sz="1200" dirty="0" smtClean="0">
                <a:solidFill>
                  <a:srgbClr val="FF0000"/>
                </a:solidFill>
              </a:rPr>
              <a:t>usilovnosť, spoľahlivosť a priateľskosť</a:t>
            </a:r>
            <a:r>
              <a:rPr lang="sk-SK" sz="1200" dirty="0" smtClean="0"/>
              <a:t> ,pričom</a:t>
            </a:r>
            <a:r>
              <a:rPr lang="sk-SK" sz="1200" baseline="0" dirty="0" smtClean="0"/>
              <a:t> tieto výsledky sú v súlade s medzinárodným výskumom v bežnej populácii. A zároveň by bolo vhodné navýšiť počet mužov, ktorí disponujú práve inými kvalitami.....</a:t>
            </a:r>
            <a:endParaRPr lang="sk-SK" sz="1200" dirty="0" smtClean="0"/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Analýzy dát ukazujú potrebu zefektívňovania prípravy budúcich učiteľov v rozvíjaní kreativity,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inovatívnosti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zvedavosti,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ktorým učitelia pripísali malý význam a ktoré práve podporujú vnútornú motiváciou k učeniu sa.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Zároveň sa ukázalo, že kognitívne zručnosti súvisia s osobnostnými charakteristikami učiteľov, nakoľko pre kognitívne zručnejších pedagógov bolo dôležité byť spoľahliví, zodpovední s vysokou mierou sebakontroly a intelektuálnej orientácie, čo sú dôležité osobnostné črty patriace k pedagogickým kompetenciám 21. storočia.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7524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Rozloženie: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najmlad</a:t>
            </a:r>
            <a:r>
              <a:rPr lang="sk-SK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šia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veková skupina, 2. 42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</a:t>
            </a:r>
            <a:r>
              <a:rPr lang="en-US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mlad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44 rokov, 3.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starší do 54 rokov, 4.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k-SK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najstarší do 65 rokov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rámci dimenzie svedomitosť sa ukázalo, že preferencia  čŕt organizovanosť, spoľahlivosť a sebakontrola  narastá s vekom. Iba v osobnostnej charakteristike ambicióznosť vyjadrili významnejšiu dominanciu danej črty mladší učitelia oproti najstarším učiteľom. Tento výsledok potvrdzuje zistenia o tom, že mladší učitelia sú na začiatku ich kariéry viac motivovaní, energickejší a ambicióznejší  oproti starším kolegom.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5230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otvorenosť novým výzvam sa ukázal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signifikantný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nárast skóre s vekom v črte kreativita. Z čoho vyplýva, že dominancia črty kreativity bola zastúpená práve vo vekovo staršej kategórii učiteľov. Daný výsledok môže byť spôsobený v závislosti od bohatších pedagogických skúseností práve starších učiteľov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8588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Čo sa týka dimenzie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extraverzie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 položke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lídrovstvo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(charakterizované ako schopnosť ujať sa úlohy v práci, byť asertívni) sa u učiteľov ukázal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signifikantný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pokles preferencie tejto črty s vekom (tak ako na to poukázali aj ostatné výskumné štúdie v bežnej populácii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Donellan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Lucas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2008). Črta priateľskosť- spoločenskosť (ktorá indikuje mieru záujmu o spoločenské interakcie) nebola pedagógmi ( všetkých vekových kategórii)  preferovaná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 vekom tiež nesúvisela.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36267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 dimenzii ochota, ktorá zahrňovala osobnostné charakteristiky veľkorysosť- prívetivosť sa ukázalo, že učitelia všetkých vekových kategórii prejavili  priemernú až nižšiu preferenciu tejto črty, ktorá predstavuje ochotu ľudí podeliť sa o svoj čas a prostriedky. Vekovo výrazné rozdiely sa manifestovali v črte spolupráca (preferencia spolupráce v tímoch), v ktorej najmladší učitelia vyjadrili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menší záujem o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spolupracovanie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tímoch.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52819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dimenzii emocionálna vyrovnanosť charakterizovanej črtami vyrovnanosť (zvládanie pracovných zmien a stres) sa učitelia takmer všetkých vekových kategórii ohodnotili, že sú priemerne schopní zvládať zmeny pracovných priorít  a stres. Iba v najstaršej vekovej kategórii učitelia vyjadrili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signifikantne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nižšiu dominanciu tejto črty oproti mladším kolegom. To znamená, že najstarší učitelia vo veku od 55-65 rokov nemali podľa ich vyjadrenia radi zmeny pracovných priorít a horšie reagovali na stres. V osobnostnej charakteristike optimizmus (pozitívny postoj vyrovnania sa s neúspechmi) sa najmladší učitelia významne v menšej miere ohodnotili ako schopní nastaviť si pozitívny postoj vo vyrovnaní sa s neúspechmi oproti starším učiteľom. Tento výsledok môže byť daný práve väčšími pracovnými a odbornými skúsenosťami starších kolegov a ich získanou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resilienciou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 zvládaniu neúspechov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1835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613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sk-SK" sz="1200" b="1" dirty="0" smtClean="0">
                <a:cs typeface="Arial" panose="020B0604020202020204" pitchFamily="34" charset="0"/>
              </a:rPr>
              <a:t>Program medzinárodného hodnotenia kompetencií dospelých (PIAAC – </a:t>
            </a:r>
            <a:r>
              <a:rPr lang="sk-SK" sz="1200" b="1" dirty="0" err="1" smtClean="0">
                <a:cs typeface="Arial" panose="020B0604020202020204" pitchFamily="34" charset="0"/>
              </a:rPr>
              <a:t>Programme</a:t>
            </a:r>
            <a:r>
              <a:rPr lang="sk-SK" sz="1200" b="1" dirty="0" smtClean="0">
                <a:cs typeface="Arial" panose="020B0604020202020204" pitchFamily="34" charset="0"/>
              </a:rPr>
              <a:t> </a:t>
            </a:r>
            <a:r>
              <a:rPr lang="sk-SK" sz="1200" b="1" dirty="0" err="1" smtClean="0">
                <a:cs typeface="Arial" panose="020B0604020202020204" pitchFamily="34" charset="0"/>
              </a:rPr>
              <a:t>for</a:t>
            </a:r>
            <a:r>
              <a:rPr lang="sk-SK" sz="1200" b="1" dirty="0" smtClean="0">
                <a:cs typeface="Arial" panose="020B0604020202020204" pitchFamily="34" charset="0"/>
              </a:rPr>
              <a:t> </a:t>
            </a:r>
            <a:r>
              <a:rPr lang="sk-SK" sz="1200" b="1" dirty="0" err="1" smtClean="0">
                <a:cs typeface="Arial" panose="020B0604020202020204" pitchFamily="34" charset="0"/>
              </a:rPr>
              <a:t>the</a:t>
            </a:r>
            <a:r>
              <a:rPr lang="sk-SK" sz="1200" b="1" dirty="0" smtClean="0">
                <a:cs typeface="Arial" panose="020B0604020202020204" pitchFamily="34" charset="0"/>
              </a:rPr>
              <a:t> </a:t>
            </a:r>
            <a:r>
              <a:rPr lang="sk-SK" sz="1200" b="1" dirty="0" err="1" smtClean="0">
                <a:cs typeface="Arial" panose="020B0604020202020204" pitchFamily="34" charset="0"/>
              </a:rPr>
              <a:t>International</a:t>
            </a:r>
            <a:r>
              <a:rPr lang="sk-SK" sz="1200" b="1" dirty="0" smtClean="0">
                <a:cs typeface="Arial" panose="020B0604020202020204" pitchFamily="34" charset="0"/>
              </a:rPr>
              <a:t> </a:t>
            </a:r>
            <a:r>
              <a:rPr lang="sk-SK" sz="1200" b="1" dirty="0" err="1" smtClean="0">
                <a:cs typeface="Arial" panose="020B0604020202020204" pitchFamily="34" charset="0"/>
              </a:rPr>
              <a:t>Assessment</a:t>
            </a:r>
            <a:r>
              <a:rPr lang="sk-SK" sz="1200" b="1" dirty="0" smtClean="0">
                <a:cs typeface="Arial" panose="020B0604020202020204" pitchFamily="34" charset="0"/>
              </a:rPr>
              <a:t> </a:t>
            </a:r>
            <a:r>
              <a:rPr lang="sk-SK" sz="1200" b="1" dirty="0" err="1" smtClean="0">
                <a:cs typeface="Arial" panose="020B0604020202020204" pitchFamily="34" charset="0"/>
              </a:rPr>
              <a:t>of</a:t>
            </a:r>
            <a:r>
              <a:rPr lang="sk-SK" sz="1200" b="1" dirty="0" smtClean="0">
                <a:cs typeface="Arial" panose="020B0604020202020204" pitchFamily="34" charset="0"/>
              </a:rPr>
              <a:t> </a:t>
            </a:r>
            <a:r>
              <a:rPr lang="sk-SK" sz="1200" b="1" dirty="0" err="1" smtClean="0">
                <a:cs typeface="Arial" panose="020B0604020202020204" pitchFamily="34" charset="0"/>
              </a:rPr>
              <a:t>Adult</a:t>
            </a:r>
            <a:r>
              <a:rPr lang="sk-SK" sz="1200" b="1" dirty="0" smtClean="0">
                <a:cs typeface="Arial" panose="020B0604020202020204" pitchFamily="34" charset="0"/>
              </a:rPr>
              <a:t> </a:t>
            </a:r>
            <a:r>
              <a:rPr lang="sk-SK" sz="1200" b="1" dirty="0" err="1" smtClean="0">
                <a:cs typeface="Arial" panose="020B0604020202020204" pitchFamily="34" charset="0"/>
              </a:rPr>
              <a:t>Competencies</a:t>
            </a:r>
            <a:r>
              <a:rPr lang="sk-SK" sz="1200" b="1" dirty="0" smtClean="0">
                <a:cs typeface="Arial" panose="020B0604020202020204" pitchFamily="34" charset="0"/>
              </a:rPr>
              <a:t>) </a:t>
            </a:r>
            <a:r>
              <a:rPr lang="sk-SK" sz="1200" dirty="0" smtClean="0">
                <a:cs typeface="Arial" panose="020B0604020202020204" pitchFamily="34" charset="0"/>
              </a:rPr>
              <a:t>je najväčší a najkomplexnejší výskum zameraný na mapovanie a hodnotenie úrovne kompetencií dospelých, prebiehajúci pod záštitou OECD za účasti takmer 40 krajín sveta. </a:t>
            </a:r>
          </a:p>
          <a:p>
            <a:pPr marL="0" indent="0" algn="just">
              <a:buFont typeface="Arial" charset="0"/>
              <a:buNone/>
            </a:pPr>
            <a:r>
              <a:rPr lang="sk-SK" sz="1200" dirty="0" smtClean="0">
                <a:cs typeface="Arial" panose="020B0604020202020204" pitchFamily="34" charset="0"/>
              </a:rPr>
              <a:t>PIAAC overuje schopnosti a zručnosti dospelých, ktoré sú nevyhnutné pre ich uplatnenie sa v práci a v každodennom živote, ako napr. čítanie s porozumením, vyhľadávanie informácií predovšetkým v elektronickej podobe, využívanie IKT a schopnosť riešiť úlohy v technologicky vyspelom prostredí. </a:t>
            </a:r>
          </a:p>
          <a:p>
            <a:pPr marL="0" indent="0" algn="just">
              <a:buFont typeface="Arial" charset="0"/>
              <a:buNone/>
            </a:pPr>
            <a:r>
              <a:rPr lang="sk-SK" sz="1200" b="1" dirty="0" smtClean="0">
                <a:cs typeface="Arial" panose="020B0604020202020204" pitchFamily="34" charset="0"/>
              </a:rPr>
              <a:t>Ide v poradí o druhé meranie, ktoré, </a:t>
            </a:r>
            <a:r>
              <a:rPr lang="sk-SK" sz="1200" dirty="0" smtClean="0">
                <a:cs typeface="Arial" panose="020B0604020202020204" pitchFamily="34" charset="0"/>
              </a:rPr>
              <a:t>pri zachovaní metodiky a trendov z I. cyklu zberu dát (PIAAC I.),  </a:t>
            </a:r>
            <a:r>
              <a:rPr lang="sk-SK" sz="1200" b="1" dirty="0" smtClean="0">
                <a:cs typeface="Arial" panose="020B0604020202020204" pitchFamily="34" charset="0"/>
              </a:rPr>
              <a:t>umožní analyzovať aj</a:t>
            </a:r>
            <a:r>
              <a:rPr lang="sk-SK" sz="12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trendy a vývoj v porovnaní s rokom 2013.</a:t>
            </a:r>
            <a:r>
              <a:rPr lang="sk-SK" sz="1200" dirty="0" smtClean="0"/>
              <a:t> </a:t>
            </a:r>
          </a:p>
          <a:p>
            <a:pPr marL="0" indent="0" algn="just">
              <a:buFont typeface="Arial" charset="0"/>
              <a:buNone/>
            </a:pPr>
            <a:r>
              <a:rPr lang="sk-SK" sz="1200" dirty="0" smtClean="0"/>
              <a:t>Slovenská republika považuje realizáciu projektu Medzinárodné hodnotenie kľúčových kompetencií dospelých za jednu zo svojich </a:t>
            </a:r>
            <a:r>
              <a:rPr lang="sk-SK" sz="1200" b="1" dirty="0" smtClean="0">
                <a:solidFill>
                  <a:schemeClr val="accent6">
                    <a:lumMod val="75000"/>
                  </a:schemeClr>
                </a:solidFill>
              </a:rPr>
              <a:t>priorít, </a:t>
            </a:r>
            <a:r>
              <a:rPr lang="sk-SK" sz="1200" dirty="0" smtClean="0"/>
              <a:t>pretože</a:t>
            </a:r>
            <a:r>
              <a:rPr lang="sk-SK" sz="1200" b="1" dirty="0" smtClean="0"/>
              <a:t>:  </a:t>
            </a:r>
          </a:p>
          <a:p>
            <a:pPr marL="0" indent="0" algn="just">
              <a:buFont typeface="Arial" charset="0"/>
              <a:buNone/>
            </a:pPr>
            <a:r>
              <a:rPr lang="sk-SK" sz="1200" b="1" dirty="0" smtClean="0"/>
              <a:t>-</a:t>
            </a:r>
            <a:endParaRPr lang="sk-SK" sz="1200" dirty="0" smtClean="0">
              <a:solidFill>
                <a:schemeClr val="bg1"/>
              </a:solidFill>
            </a:endParaRPr>
          </a:p>
          <a:p>
            <a:pPr algn="just"/>
            <a:r>
              <a:rPr lang="sk-SK" sz="1200" dirty="0" smtClean="0">
                <a:solidFill>
                  <a:schemeClr val="bg1"/>
                </a:solidFill>
              </a:rPr>
              <a:t>Získané dáta prinesú nesmierne cenný a reprezentatívny zdroj informácií o aktuálnej situácií v oblasti kľúčových kompetencií slovenskej populácie, ako aj postavenie Slovenskej republiky </a:t>
            </a:r>
          </a:p>
          <a:p>
            <a:pPr algn="just"/>
            <a:r>
              <a:rPr lang="sk-SK" sz="1200" dirty="0" smtClean="0">
                <a:solidFill>
                  <a:schemeClr val="bg1"/>
                </a:solidFill>
              </a:rPr>
              <a:t>medzi ostatnými zúčastnenými krajinami</a:t>
            </a:r>
          </a:p>
          <a:p>
            <a:pPr algn="just"/>
            <a:r>
              <a:rPr lang="sk-SK" sz="1200" dirty="0" smtClean="0">
                <a:solidFill>
                  <a:schemeClr val="bg1"/>
                </a:solidFill>
              </a:rPr>
              <a:t>Umožní  analýzy trendov a vývoja  na základe dát z predchádzajúceho, prvého cyklu výskumu  PIAAC z roku 2013.</a:t>
            </a:r>
            <a:endParaRPr lang="sk-SK" sz="12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zistiť do akej miery </a:t>
            </a:r>
            <a:r>
              <a:rPr lang="sk-SK" sz="1200" b="1" dirty="0" smtClean="0">
                <a:solidFill>
                  <a:schemeClr val="accent6">
                    <a:lumMod val="75000"/>
                  </a:schemeClr>
                </a:solidFill>
              </a:rPr>
              <a:t>sú systémy vzdelávania úspešné </a:t>
            </a:r>
            <a:r>
              <a:rPr lang="sk-SK" sz="1200" dirty="0" smtClean="0"/>
              <a:t>v sprostredkúvaní potrebných kompetencií a ako je možné </a:t>
            </a:r>
            <a:r>
              <a:rPr lang="sk-SK" sz="1200" b="1" dirty="0" smtClean="0">
                <a:solidFill>
                  <a:schemeClr val="accent6">
                    <a:lumMod val="75000"/>
                  </a:schemeClr>
                </a:solidFill>
              </a:rPr>
              <a:t>zvýšiť efektívnosť vzdelávacích politík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  <a:p>
            <a:pPr algn="just"/>
            <a:endParaRPr lang="sk-SK" sz="1200" dirty="0" smtClean="0">
              <a:solidFill>
                <a:schemeClr val="bg1"/>
              </a:solidFill>
            </a:endParaRPr>
          </a:p>
          <a:p>
            <a:pPr algn="just"/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76216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skúmaní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gendrových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rozdielov (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Prílohe 9.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osobnostných charakteristík učiteľov sa ukázalo, že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učitelia muži prejavili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väčšiu dominanciu čŕt v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yrovnanos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ť (dobré zvládanie zmeny pracovných priorít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zvedavosť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(záujem o vzdelávanie sa),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intelektuálna schopnosť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(schopnosť rýchleho spracovávania informácií a rýchleho rozhodovania sa) a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sebakontrolu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(trpezlivosť, pozornosť, nadhľad, kontrola nad svojou prácou). Učiteľky naopak v ohodnotení svojich osobnostných čŕt ukázali preferenciu charakteristík ambicióznosť (usilovnosť, pracovitosť, a spoľahlivosť),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priateľskosť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(záujem o spoločenské interakcie), spoľahlivosť (správanie spojené so zmyslom pre zodpovednosť), veľkorysosť (ochota podeliť sa o svoj čas a prostriedky pre pomoc druhým)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 interpretácií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gendrových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rozdielov je potrebné prihliadať na fakt, že rozdiely nenaznačujú to, že ženy a muži majú iba opozitné zastúpenie osobnostných čŕt, ale dôležité je skôr všimnúť si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gendrové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rozdiely v správaní mužov a žien s prihliadnutím na skutočnosť, že muži aj ženy sa môžu vyznačovať prejavmi spojenými so všetkými osobnostnými črtami. To znamená  ak je pre ženy všeobecne dominantná prívetivosť a priateľskosť, to neznamená, že muži týmito črtami vôbec nedisponujú. 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66405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</a:t>
            </a:r>
            <a:r>
              <a:rPr lang="sk-SK" baseline="0" dirty="0" smtClean="0"/>
              <a:t> rámci sledovania súvislosti so spokojnosťou so životom a osobnostnými charakteristikami sa </a:t>
            </a:r>
            <a:r>
              <a:rPr lang="sk-SK" baseline="0" dirty="0" err="1" smtClean="0"/>
              <a:t>ukázalo,že</a:t>
            </a:r>
            <a:endParaRPr lang="sk-SK" baseline="0" dirty="0" smtClean="0"/>
          </a:p>
          <a:p>
            <a:endParaRPr lang="sk-SK" baseline="0" dirty="0" smtClean="0"/>
          </a:p>
          <a:p>
            <a:r>
              <a:rPr lang="sk-SK" baseline="0" dirty="0" smtClean="0"/>
              <a:t>vysoká miera (subjektívnej) </a:t>
            </a:r>
            <a:r>
              <a:rPr lang="sk-SK" baseline="0" dirty="0" err="1" smtClean="0"/>
              <a:t>spokojniosti</a:t>
            </a:r>
            <a:r>
              <a:rPr lang="sk-SK" baseline="0" dirty="0" smtClean="0"/>
              <a:t> so životom súvisí s: </a:t>
            </a:r>
            <a:r>
              <a:rPr lang="sk-SK" b="1" baseline="0" dirty="0" smtClean="0"/>
              <a:t>organizovanosťou, </a:t>
            </a:r>
            <a:r>
              <a:rPr lang="sk-SK" baseline="0" dirty="0" smtClean="0"/>
              <a:t>ktoré patria pod dimenziu Svedomitosť. </a:t>
            </a:r>
          </a:p>
          <a:p>
            <a:r>
              <a:rPr lang="sk-SK" baseline="0" dirty="0" smtClean="0"/>
              <a:t>Ďalej pre učiteľov s vysokou mierou spokojnosti so životom bola dôležitá </a:t>
            </a:r>
            <a:r>
              <a:rPr lang="sk-SK" b="1" baseline="0" dirty="0" smtClean="0"/>
              <a:t>spolupráca a optimizmus  aj vyrovnanosť (patriace pod Emocionálnu vyrovnanosť)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664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Tmavým – to,</a:t>
            </a:r>
            <a:r>
              <a:rPr lang="sk-SK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čo meriame v projekte; </a:t>
            </a:r>
          </a:p>
          <a:p>
            <a:r>
              <a:rPr lang="sk-SK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Svetlým – to, čo využívame</a:t>
            </a:r>
            <a:endParaRPr lang="sk-SK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>
                <a:solidFill>
                  <a:prstClr val="black"/>
                </a:solidFill>
              </a:rPr>
              <a:pPr/>
              <a:t>4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93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Hlavným cieľom projektu je </a:t>
            </a:r>
            <a:r>
              <a:rPr lang="sk-SK" b="1" dirty="0" smtClean="0"/>
              <a:t>prispieť k zvýšeniu kvality a efektívnosti celoživotného vzdelávania</a:t>
            </a:r>
            <a:r>
              <a:rPr lang="sk-SK" dirty="0" smtClean="0"/>
              <a:t> získaním a vyhodnotením relevantných dát o úrovni kompetencií (čitateľská, matematická gramotnosť a adaptívne riešenie problémov) dospelej populácie na celom území Slovenska. </a:t>
            </a:r>
          </a:p>
          <a:p>
            <a:endParaRPr lang="sk-SK" dirty="0" smtClean="0"/>
          </a:p>
          <a:p>
            <a:r>
              <a:rPr lang="sk-SK" dirty="0" smtClean="0"/>
              <a:t>Cieľ</a:t>
            </a:r>
            <a:r>
              <a:rPr lang="sk-SK" baseline="0" dirty="0" smtClean="0"/>
              <a:t> – otestovať populáciu ako na tom je a na základe toho definovať stratégie v oblasti vzdelávania.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>
                <a:solidFill>
                  <a:prstClr val="black"/>
                </a:solidFill>
              </a:rPr>
              <a:pPr/>
              <a:t>5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2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713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Kognitívny test, ktorý zisťuje úroveň kognitívnych zručností učiteľov sa skladá z 87 položiek a delí sa na tri moduly: 1. Čitateľská gramotnosť obsahuje 40 položiek, 2. Matematická gramotnosť má 38 úloh a 3. Riešenie problémov má 9 zadaní. 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Položky PIAAC </a:t>
            </a:r>
            <a:r>
              <a:rPr lang="sk-SK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vychádzajú z položiek merania 1. cyklu PIAAC (PIAAC 1), no v </a:t>
            </a:r>
            <a:r>
              <a:rPr lang="sk-SK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nástroji je pridaných 42% nových položiek tak, aby </a:t>
            </a:r>
            <a:r>
              <a:rPr lang="sk-SK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obtiažnosť</a:t>
            </a:r>
            <a:r>
              <a:rPr lang="sk-S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jednotlivých modulov bola porovnateľná s testovaním PIAAC 1. Zadania z oblasti pochopenia čítaného textu a riešenia problémov sú v plnej miere prevzaté z PIAAC 1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Jednotlivé úrovne boli zvolené na základe práce expertných skupín v oblasti gramotností, matematiky a riešenia problémov v technicky vyspelom prostredí, pozostávajúcich z expertov v oblasti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psychometriky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návrhu testov a ich hodnotenia. Títo zadefinovali jednotlivé úrovne pre rozsah výsledkov od 0 do 500 bodov a priradili úrovniam jednotlivé znalosti a zručnosti.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Každá úroveň je rozdelená na základe znalostí a zručností potrebných pre vypracovanie úloh v rámci danej úrovne. Každá úroveň je definovaná tak, aby s rastúcim stupňom obsahovala zložitejšie zadania. Úroveň menšia ako 1 definuje najnižšiu úroveň odbornosti, nasledujúce úrovne postupne vyjadrujú vyššie odborné znalosti. </a:t>
            </a:r>
          </a:p>
          <a:p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PIAAC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svojim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obsahovým zložením a dizajnom je podobný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kogitívnym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performačným testom ,v ktorých existuje správna odpoveď a náročnosti úloh sa graduje podľa toho čí odpovedá správne/nesprávne</a:t>
            </a: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Čitateľská gramotnosť: zistiť správnu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informáciu z textu písaného rôznym štýlom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Matematická </a:t>
            </a:r>
            <a:r>
              <a:rPr lang="sk-S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gramotsoť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vypočítať cenu produktu v zľave, kúpiť cenovo najvýhodnejší lístok do divadla, porovnať informácie v grafoch a vyvodiť nejaký záver</a:t>
            </a:r>
          </a:p>
          <a:p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Schopnosť riešenia problémov s IKT: kúpiť letenku, usporiadať emaily podľa priority, vybrať si správnu web stránku na nájdenie vhodnej informácie</a:t>
            </a: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237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súvislosti s týmto zámerom sledujeme u učiteľov niekoľko ďalších nekognitívnych faktorov spomedzi ktorých uvádzame osobnostné charakteristiky pedagógov, ktoré súvisia s kognitívnymi zručnosťami pedagógov a sú relevantné vzhľadom ku  kvalite vykonávania pedagogickej profesie (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Rammsted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al., 2016).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Osobnostné charakteristiky participantov boli sledované štandardizovaným psychologickým dotazníkom z nekognitívneho modulu. Dotazník ponúkal z každej zo 104 dvojíc tvrdení na výber jedno, ktoré učitelia vyberali podľa vlastnej preferencie. Výsledkom bolo vytvorenie 13 osobnostných charakteristík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usilovnosť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organizovanosť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spoľahlivosť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disciplína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asertivita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priateľskosť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prívetivosť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spolupráca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vyrovnanos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optimizmus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kreativita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intelektuálnosť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zvedavosť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z nich 5 osobnostných dimenzií (svedomitosť,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extraverzia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ochota, emocionálna vyrovnanosť a otvorenosť novým výzvam).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1807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0107-48AF-4FA0-89B1-FD317D7BC2B9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61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6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4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9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6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3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3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7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3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3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9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5. 11. 2019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&#268;l&#225;nok%20kognit&#237;vny%20potenci&#225;l/pdf-%20pr&#237;lohy/Pr&#237;loha%205.1%20short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&#268;l&#225;nok%20kognit&#237;vny%20potenci&#225;l/pdf-%20pr&#237;lohy/Pr&#237;loha%207.1%20short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filip.gallee@nucem.sk" TargetMode="External"/><Relationship Id="rId7" Type="http://schemas.openxmlformats.org/officeDocument/2006/relationships/hyperlink" Target="https://www.nucem.sk/sk/merania/medzinarodne-merania/piaac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piaacsk/" TargetMode="External"/><Relationship Id="rId5" Type="http://schemas.openxmlformats.org/officeDocument/2006/relationships/hyperlink" Target="mailto:olga.zelmanova@nucem.sk" TargetMode="External"/><Relationship Id="rId4" Type="http://schemas.openxmlformats.org/officeDocument/2006/relationships/hyperlink" Target="mailto:zuzana.wirtz@nucem.sk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28596" y="5013176"/>
            <a:ext cx="8286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F79646">
                    <a:lumMod val="75000"/>
                  </a:srgbClr>
                </a:solidFill>
              </a:rPr>
              <a:t>PRVÉ VÝSLEDKY VÝSKUMU VZDELÁVANIE A ZRUČNOSTI ONLINE (PIAAC Online)</a:t>
            </a:r>
          </a:p>
        </p:txBody>
      </p:sp>
    </p:spTree>
    <p:extLst>
      <p:ext uri="{BB962C8B-B14F-4D97-AF65-F5344CB8AC3E}">
        <p14:creationId xmlns:p14="http://schemas.microsoft.com/office/powerpoint/2010/main" val="3711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1. etapa PIAAC 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</a:rPr>
              <a:t>online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– učitelia ISCED 2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k-SK" sz="1800" dirty="0"/>
              <a:t>V novembri roku 2018 </a:t>
            </a:r>
            <a:r>
              <a:rPr lang="sk-SK" sz="1800" dirty="0" smtClean="0"/>
              <a:t>bolo </a:t>
            </a:r>
            <a:r>
              <a:rPr lang="sk-SK" sz="1800" dirty="0"/>
              <a:t>oslovených vyše 2000 učiteľov 2. stupňa ZŠ (ISCED 2</a:t>
            </a:r>
            <a:r>
              <a:rPr lang="sk-SK" sz="1800" dirty="0" smtClean="0"/>
              <a:t>) z ktorých prejavilo záujem </a:t>
            </a:r>
            <a:r>
              <a:rPr lang="sk-SK" sz="1800" b="1" dirty="0" smtClean="0"/>
              <a:t>670 osôb</a:t>
            </a:r>
            <a:r>
              <a:rPr lang="sk-SK" sz="1800" dirty="0" smtClean="0"/>
              <a:t>, z toho bolo 18</a:t>
            </a:r>
            <a:r>
              <a:rPr lang="sk-SK" sz="1800" dirty="0"/>
              <a:t>% mužov a 82% </a:t>
            </a:r>
            <a:r>
              <a:rPr lang="sk-SK" sz="1800" dirty="0" smtClean="0"/>
              <a:t>žien</a:t>
            </a:r>
          </a:p>
          <a:p>
            <a:pPr>
              <a:spcBef>
                <a:spcPts val="0"/>
              </a:spcBef>
            </a:pPr>
            <a:r>
              <a:rPr lang="sk-SK" sz="1800" b="1" dirty="0"/>
              <a:t>p</a:t>
            </a:r>
            <a:r>
              <a:rPr lang="sk-SK" sz="1800" b="1" dirty="0" smtClean="0"/>
              <a:t>riemerný </a:t>
            </a:r>
            <a:r>
              <a:rPr lang="sk-SK" sz="1800" b="1" dirty="0"/>
              <a:t>vek </a:t>
            </a:r>
            <a:r>
              <a:rPr lang="sk-SK" sz="1800" dirty="0"/>
              <a:t>zúčastnených učiteľov bol </a:t>
            </a:r>
            <a:r>
              <a:rPr lang="sk-SK" sz="1800" b="1" dirty="0"/>
              <a:t>43 </a:t>
            </a:r>
            <a:r>
              <a:rPr lang="sk-SK" sz="1800" b="1" dirty="0" smtClean="0"/>
              <a:t>rokov</a:t>
            </a:r>
          </a:p>
          <a:p>
            <a:pPr>
              <a:spcBef>
                <a:spcPts val="0"/>
              </a:spcBef>
            </a:pPr>
            <a:r>
              <a:rPr lang="sk-SK" sz="1800" dirty="0" smtClean="0"/>
              <a:t>Rozloženie vzorky: do 30 rokov 8%, od 30-49rokov 68%, nad 50 rokov 24% </a:t>
            </a:r>
          </a:p>
          <a:p>
            <a:pPr>
              <a:spcBef>
                <a:spcPts val="0"/>
              </a:spcBef>
            </a:pPr>
            <a:endParaRPr lang="sk-SK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sk-SK" sz="1800" dirty="0" smtClean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780928"/>
            <a:ext cx="6768751" cy="396044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467544" y="6397444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1. etapa PIAAC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online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– učitelia ISCED 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k-SK" sz="1800" b="1" dirty="0" smtClean="0"/>
              <a:t>Úrovne </a:t>
            </a:r>
            <a:r>
              <a:rPr lang="sk-SK" sz="1800" b="1" dirty="0"/>
              <a:t>kognitívnych zručností (čitateľská, matematická gramotnosť a riešenie problémov) </a:t>
            </a:r>
            <a:r>
              <a:rPr lang="sk-SK" sz="1800" b="1" dirty="0" smtClean="0"/>
              <a:t>učiteľov</a:t>
            </a:r>
          </a:p>
          <a:p>
            <a:pPr marL="0" indent="0"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sk-SK" sz="1800" b="1" dirty="0"/>
          </a:p>
          <a:p>
            <a:pPr marL="0" indent="0"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sk-SK" sz="1800" dirty="0" smtClean="0"/>
          </a:p>
          <a:p>
            <a:pPr marL="0" indent="0">
              <a:spcBef>
                <a:spcPts val="0"/>
              </a:spcBef>
              <a:buNone/>
            </a:pPr>
            <a:endParaRPr lang="sk-SK" sz="1800" dirty="0"/>
          </a:p>
          <a:p>
            <a:pPr marL="0" indent="0">
              <a:spcBef>
                <a:spcPts val="0"/>
              </a:spcBef>
              <a:buNone/>
            </a:pPr>
            <a:endParaRPr lang="sk-SK" sz="18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276486"/>
              </p:ext>
            </p:extLst>
          </p:nvPr>
        </p:nvGraphicFramePr>
        <p:xfrm>
          <a:off x="539552" y="1844824"/>
          <a:ext cx="7272808" cy="3800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559"/>
                <a:gridCol w="1027746"/>
                <a:gridCol w="1152241"/>
                <a:gridCol w="1222877"/>
                <a:gridCol w="1430370"/>
                <a:gridCol w="1252015"/>
              </a:tblGrid>
              <a:tr h="1084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effectLst/>
                        </a:rPr>
                        <a:t>čitateľská </a:t>
                      </a:r>
                      <a:r>
                        <a:rPr lang="sk-SK" sz="1400" b="1" dirty="0">
                          <a:effectLst/>
                        </a:rPr>
                        <a:t>gramotnosť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PIAAC </a:t>
                      </a:r>
                      <a:r>
                        <a:rPr lang="sk-SK" sz="1400" dirty="0" err="1">
                          <a:effectLst/>
                        </a:rPr>
                        <a:t>online</a:t>
                      </a:r>
                      <a:r>
                        <a:rPr lang="sk-SK" sz="1400" dirty="0">
                          <a:effectLst/>
                        </a:rPr>
                        <a:t> – Percent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matematická </a:t>
                      </a:r>
                      <a:r>
                        <a:rPr lang="sk-SK" sz="1400" dirty="0">
                          <a:effectLst/>
                        </a:rPr>
                        <a:t>gramotnosť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PIAAC </a:t>
                      </a:r>
                      <a:r>
                        <a:rPr lang="sk-SK" sz="1400" dirty="0" err="1">
                          <a:effectLst/>
                        </a:rPr>
                        <a:t>online</a:t>
                      </a:r>
                      <a:r>
                        <a:rPr lang="sk-SK" sz="1400" dirty="0">
                          <a:effectLst/>
                        </a:rPr>
                        <a:t> - Percent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effectLst/>
                        </a:rPr>
                        <a:t> </a:t>
                      </a:r>
                      <a:r>
                        <a:rPr lang="sk-SK" sz="1400" b="1" dirty="0">
                          <a:effectLst/>
                        </a:rPr>
                        <a:t>riešenie </a:t>
                      </a:r>
                      <a:r>
                        <a:rPr lang="sk-SK" sz="1400" b="1" dirty="0" smtClean="0">
                          <a:effectLst/>
                        </a:rPr>
                        <a:t>problémov s</a:t>
                      </a:r>
                      <a:r>
                        <a:rPr lang="sk-SK" sz="1400" b="1" baseline="0" dirty="0" smtClean="0">
                          <a:effectLst/>
                        </a:rPr>
                        <a:t> IKT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PIAAC </a:t>
                      </a:r>
                      <a:r>
                        <a:rPr lang="sk-SK" sz="1400" dirty="0" err="1">
                          <a:effectLst/>
                        </a:rPr>
                        <a:t>online</a:t>
                      </a:r>
                      <a:r>
                        <a:rPr lang="sk-SK" sz="1400" dirty="0">
                          <a:effectLst/>
                        </a:rPr>
                        <a:t> - Percent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3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  5. 376 a viac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1,70%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5. 376 a viac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5,60%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3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4. &lt;326 - 375&gt;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effectLst/>
                        </a:rPr>
                        <a:t>25,20%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4. &lt;326 - 375&gt;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46,20%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3.  341 a viac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effectLst/>
                        </a:rPr>
                        <a:t>8,90%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</a:tr>
              <a:tr h="433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3. &lt;276 - 325&gt;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52,00%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3. &lt;276 - 325&gt;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41,30%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2. &lt;291 - 340&gt;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59,90%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66"/>
                    </a:solidFill>
                  </a:tcPr>
                </a:tc>
              </a:tr>
              <a:tr h="433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2. &lt;226 - 275&gt;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20,90%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2. &lt;226 - 275&gt;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6,30%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1. &lt;241 - 290&gt;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27,60%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</a:tr>
              <a:tr h="474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1. &lt;176 - 225&gt;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0,20%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1. &lt;176 - 225&gt;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0,60%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>
                          <a:effectLst/>
                        </a:rPr>
                        <a:t>&lt;241 </a:t>
                      </a:r>
                      <a:r>
                        <a:rPr lang="sk-SK" sz="1400" dirty="0">
                          <a:effectLst/>
                        </a:rPr>
                        <a:t>a </a:t>
                      </a:r>
                      <a:r>
                        <a:rPr lang="sk-SK" sz="1400" dirty="0" smtClean="0">
                          <a:effectLst/>
                        </a:rPr>
                        <a:t>menej&gt;</a:t>
                      </a:r>
                      <a:endParaRPr lang="sk-SK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3,50%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</a:tr>
              <a:tr h="474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>
                          <a:effectLst/>
                        </a:rPr>
                        <a:t>&lt;175 </a:t>
                      </a:r>
                      <a:r>
                        <a:rPr lang="sk-SK" sz="1400" dirty="0">
                          <a:effectLst/>
                        </a:rPr>
                        <a:t>a </a:t>
                      </a:r>
                      <a:r>
                        <a:rPr lang="sk-SK" sz="1400" dirty="0" smtClean="0">
                          <a:effectLst/>
                        </a:rPr>
                        <a:t>menej&gt;</a:t>
                      </a:r>
                      <a:endParaRPr lang="sk-SK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0,20%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0. 175 a menej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0,00%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467544" y="5612059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 smtClean="0">
                <a:solidFill>
                  <a:srgbClr val="FF0000"/>
                </a:solidFill>
              </a:rPr>
              <a:t>Priemery krajín OECD (2012):</a:t>
            </a:r>
          </a:p>
          <a:p>
            <a:r>
              <a:rPr lang="sk-SK" sz="1600" dirty="0" smtClean="0"/>
              <a:t>Čitateľská </a:t>
            </a:r>
            <a:r>
              <a:rPr lang="sk-SK" sz="1600" dirty="0"/>
              <a:t>gramotnosť (4. a 5. úroveň) </a:t>
            </a:r>
            <a:r>
              <a:rPr lang="sk-SK" sz="1600" dirty="0">
                <a:solidFill>
                  <a:srgbClr val="FF0000"/>
                </a:solidFill>
              </a:rPr>
              <a:t>12%</a:t>
            </a:r>
            <a:r>
              <a:rPr lang="sk-SK" sz="1600" dirty="0"/>
              <a:t> </a:t>
            </a:r>
          </a:p>
          <a:p>
            <a:r>
              <a:rPr lang="sk-SK" sz="1600" dirty="0"/>
              <a:t>Matematická gramotnosť (4. a 5. úroveň) </a:t>
            </a:r>
            <a:r>
              <a:rPr lang="sk-SK" sz="1600" dirty="0">
                <a:solidFill>
                  <a:srgbClr val="FF0000"/>
                </a:solidFill>
              </a:rPr>
              <a:t>12.5%</a:t>
            </a:r>
          </a:p>
          <a:p>
            <a:r>
              <a:rPr lang="sk-SK" sz="1600" dirty="0"/>
              <a:t>Schopnosť riešenia problémov s IKT (</a:t>
            </a:r>
            <a:r>
              <a:rPr lang="sk-SK" sz="1600" dirty="0" smtClean="0"/>
              <a:t>3. </a:t>
            </a:r>
            <a:r>
              <a:rPr lang="sk-SK" sz="1600" dirty="0"/>
              <a:t>úroveň) </a:t>
            </a:r>
            <a:r>
              <a:rPr lang="sk-SK" sz="1600" dirty="0">
                <a:solidFill>
                  <a:srgbClr val="FF0000"/>
                </a:solidFill>
              </a:rPr>
              <a:t>5.8%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6444208" y="6381302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Čitateľská gramotnosť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6041" y="1163376"/>
            <a:ext cx="8229600" cy="4977683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 smtClean="0"/>
              <a:t>Rozdiely v čitateľskej gramotnosti ZŠ učiteľov z PIAAC </a:t>
            </a:r>
            <a:r>
              <a:rPr lang="sk-SK" sz="1800" b="1" dirty="0" err="1" smtClean="0"/>
              <a:t>online</a:t>
            </a:r>
            <a:r>
              <a:rPr lang="sk-SK" sz="1800" b="1" dirty="0" smtClean="0"/>
              <a:t> </a:t>
            </a:r>
            <a:r>
              <a:rPr lang="sk-SK" sz="1800" b="1" dirty="0"/>
              <a:t>a</a:t>
            </a:r>
            <a:r>
              <a:rPr lang="sk-SK" sz="1800" b="1" dirty="0" smtClean="0"/>
              <a:t> VŠ vzdelaných ľudí z PIAAC I podľa veku </a:t>
            </a:r>
          </a:p>
        </p:txBody>
      </p:sp>
      <p:pic>
        <p:nvPicPr>
          <p:cNvPr id="4" name="Obrázo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5" y="1734691"/>
            <a:ext cx="6593849" cy="44306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ĺžnik 4"/>
          <p:cNvSpPr/>
          <p:nvPr/>
        </p:nvSpPr>
        <p:spPr>
          <a:xfrm>
            <a:off x="432061" y="5879449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1400" b="1" dirty="0" smtClean="0"/>
          </a:p>
          <a:p>
            <a:r>
              <a:rPr lang="sk-SK" sz="1400" b="1" dirty="0" smtClean="0"/>
              <a:t>Čitateľská gramotnosť </a:t>
            </a:r>
            <a:r>
              <a:rPr lang="sk-SK" sz="1400" dirty="0"/>
              <a:t>učiteľov z PIAAC </a:t>
            </a:r>
            <a:r>
              <a:rPr lang="sk-SK" sz="1400" dirty="0" err="1"/>
              <a:t>online</a:t>
            </a:r>
            <a:r>
              <a:rPr lang="sk-SK" sz="1400" dirty="0"/>
              <a:t> </a:t>
            </a:r>
            <a:r>
              <a:rPr lang="sk-SK" sz="1400" dirty="0" smtClean="0"/>
              <a:t>bola porovnateľná s VŠ vzdelanými ľuďmi </a:t>
            </a:r>
            <a:r>
              <a:rPr lang="sk-SK" sz="1400" dirty="0"/>
              <a:t>z PIAAC I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/>
              <a:t>Rozdiely v m</a:t>
            </a:r>
            <a:r>
              <a:rPr lang="sk-SK" sz="1800" b="1" dirty="0" smtClean="0"/>
              <a:t>atematickej gramotnosti </a:t>
            </a:r>
            <a:r>
              <a:rPr lang="sk-SK" sz="1800" b="1" dirty="0"/>
              <a:t>ZŠ učiteľov z PIAAC </a:t>
            </a:r>
            <a:r>
              <a:rPr lang="sk-SK" sz="1800" b="1" dirty="0" err="1"/>
              <a:t>online</a:t>
            </a:r>
            <a:r>
              <a:rPr lang="sk-SK" sz="1800" b="1" dirty="0"/>
              <a:t> a VŠ vzdelaných ľudí z PIAAC I podľa veku</a:t>
            </a:r>
          </a:p>
          <a:p>
            <a:pPr marL="0" indent="0">
              <a:buNone/>
            </a:pPr>
            <a:endParaRPr lang="sk-SK" sz="1800" b="1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sz="1800" b="1" dirty="0" smtClean="0">
              <a:hlinkClick r:id="rId3" action="ppaction://hlinkfile"/>
            </a:endParaRPr>
          </a:p>
          <a:p>
            <a:pPr marL="0" indent="0">
              <a:buNone/>
            </a:pPr>
            <a:endParaRPr lang="sk-SK" sz="1800" b="1" dirty="0">
              <a:hlinkClick r:id="rId3" action="ppaction://hlinkfile"/>
            </a:endParaRPr>
          </a:p>
          <a:p>
            <a:pPr marL="0" indent="0">
              <a:buNone/>
            </a:pPr>
            <a:endParaRPr lang="sk-SK" sz="1800" b="1" dirty="0" smtClean="0">
              <a:hlinkClick r:id="rId3" action="ppaction://hlinkfile"/>
            </a:endParaRPr>
          </a:p>
          <a:p>
            <a:pPr marL="0" indent="0">
              <a:buNone/>
            </a:pPr>
            <a:endParaRPr lang="sk-SK" sz="1200" b="1" dirty="0" smtClean="0">
              <a:hlinkClick r:id="rId3" action="ppaction://hlinkfile"/>
            </a:endParaRPr>
          </a:p>
          <a:p>
            <a:pPr marL="0" indent="0">
              <a:buNone/>
            </a:pPr>
            <a:endParaRPr lang="sk-SK" sz="1200" b="1" dirty="0">
              <a:hlinkClick r:id="rId3" action="ppaction://hlinkfile"/>
            </a:endParaRPr>
          </a:p>
          <a:p>
            <a:pPr marL="0" indent="0">
              <a:buNone/>
            </a:pPr>
            <a:endParaRPr lang="sk-SK" sz="1200" b="1" dirty="0" smtClean="0">
              <a:hlinkClick r:id="rId3" action="ppaction://hlinkfile"/>
            </a:endParaRPr>
          </a:p>
          <a:p>
            <a:pPr marL="0" indent="0">
              <a:buNone/>
            </a:pPr>
            <a:endParaRPr lang="sk-SK" sz="1800" dirty="0"/>
          </a:p>
        </p:txBody>
      </p:sp>
      <p:pic>
        <p:nvPicPr>
          <p:cNvPr id="5" name="Obrázo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56" y="1412776"/>
            <a:ext cx="7353944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ĺžnik 3"/>
          <p:cNvSpPr/>
          <p:nvPr/>
        </p:nvSpPr>
        <p:spPr>
          <a:xfrm>
            <a:off x="755576" y="5877272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 smtClean="0"/>
              <a:t>Matematická gramotnosť </a:t>
            </a:r>
            <a:r>
              <a:rPr lang="sk-SK" sz="1400" dirty="0"/>
              <a:t>učiteľov z PIAAC </a:t>
            </a:r>
            <a:r>
              <a:rPr lang="sk-SK" sz="1400" dirty="0" err="1"/>
              <a:t>online</a:t>
            </a:r>
            <a:r>
              <a:rPr lang="sk-SK" sz="1400" dirty="0"/>
              <a:t> </a:t>
            </a:r>
            <a:r>
              <a:rPr lang="sk-SK" sz="1400" dirty="0" smtClean="0"/>
              <a:t>bola </a:t>
            </a:r>
            <a:r>
              <a:rPr lang="sk-SK" sz="1400" b="1" dirty="0" smtClean="0"/>
              <a:t>významne lepšia </a:t>
            </a:r>
            <a:r>
              <a:rPr lang="sk-SK" sz="1400" dirty="0" smtClean="0"/>
              <a:t>v porovnaní s </a:t>
            </a:r>
            <a:r>
              <a:rPr lang="sk-SK" sz="1400" dirty="0"/>
              <a:t>VŠ </a:t>
            </a:r>
            <a:r>
              <a:rPr lang="sk-SK" sz="1400" dirty="0" smtClean="0"/>
              <a:t>vzdelanými ľuďmi z </a:t>
            </a:r>
            <a:r>
              <a:rPr lang="sk-SK" sz="1400" dirty="0"/>
              <a:t>PIAAC I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Matematická gramotnosť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37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124744"/>
            <a:ext cx="8640960" cy="5001419"/>
          </a:xfrm>
        </p:spPr>
        <p:txBody>
          <a:bodyPr/>
          <a:lstStyle/>
          <a:p>
            <a:pPr marL="0" indent="0">
              <a:buNone/>
            </a:pPr>
            <a:r>
              <a:rPr lang="sk-SK" sz="1600" b="1" dirty="0"/>
              <a:t>Rozdiely v Riešení problémov ZŠ učiteľov z PIAAC </a:t>
            </a:r>
            <a:r>
              <a:rPr lang="sk-SK" sz="1600" b="1" dirty="0" err="1"/>
              <a:t>online</a:t>
            </a:r>
            <a:r>
              <a:rPr lang="sk-SK" sz="1600" b="1" dirty="0"/>
              <a:t> a VŠ vzdelaných ľudí z PIAAC I podľa veku </a:t>
            </a:r>
          </a:p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endParaRPr lang="sk-SK" sz="1800" b="1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70" y="1484784"/>
            <a:ext cx="6921281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ĺžnik 4"/>
          <p:cNvSpPr/>
          <p:nvPr/>
        </p:nvSpPr>
        <p:spPr>
          <a:xfrm>
            <a:off x="819070" y="5805264"/>
            <a:ext cx="64892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 smtClean="0"/>
              <a:t>Schopnosť riešenia problémov </a:t>
            </a:r>
            <a:r>
              <a:rPr lang="sk-SK" sz="1400" dirty="0"/>
              <a:t>učiteľov z PIAAC </a:t>
            </a:r>
            <a:r>
              <a:rPr lang="sk-SK" sz="1400" dirty="0" err="1"/>
              <a:t>online</a:t>
            </a:r>
            <a:r>
              <a:rPr lang="sk-SK" sz="1400" dirty="0"/>
              <a:t> bola </a:t>
            </a:r>
            <a:r>
              <a:rPr lang="sk-SK" sz="1400" b="1" dirty="0"/>
              <a:t>významne lepšia </a:t>
            </a:r>
            <a:r>
              <a:rPr lang="sk-SK" sz="1400" dirty="0"/>
              <a:t>v porovnaní s VŠ vzdelanými ľuďmi z PIAAC I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Riešenie problémov s využitím IKT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2847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68036"/>
            <a:ext cx="6912768" cy="495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Osobnostné charakteristiky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31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200" b="1" dirty="0" smtClean="0">
              <a:hlinkClick r:id="rId3" action="ppaction://hlinkfile"/>
            </a:endParaRPr>
          </a:p>
          <a:p>
            <a:pPr marL="0" indent="0">
              <a:buNone/>
            </a:pPr>
            <a:endParaRPr lang="sk-SK" sz="1200" b="1" dirty="0">
              <a:hlinkClick r:id="rId3" action="ppaction://hlinkfile"/>
            </a:endParaRPr>
          </a:p>
          <a:p>
            <a:pPr marL="0" indent="0">
              <a:buNone/>
            </a:pPr>
            <a:endParaRPr lang="sk-SK" sz="1600" b="1" dirty="0"/>
          </a:p>
        </p:txBody>
      </p:sp>
      <p:pic>
        <p:nvPicPr>
          <p:cNvPr id="4" name="Obrázok 3"/>
          <p:cNvPicPr/>
          <p:nvPr/>
        </p:nvPicPr>
        <p:blipFill>
          <a:blip r:embed="rId4"/>
          <a:stretch>
            <a:fillRect/>
          </a:stretch>
        </p:blipFill>
        <p:spPr>
          <a:xfrm>
            <a:off x="899592" y="1556792"/>
            <a:ext cx="7416824" cy="4824536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1691680" y="3429000"/>
            <a:ext cx="1584176" cy="360040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Osobnostné charakteristiky a súvislosti s matematickou gramotnosťou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4721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1412776"/>
            <a:ext cx="6840760" cy="5112568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835696" y="3356992"/>
            <a:ext cx="1512168" cy="432048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Osobnostné charakteristiky a súvislosti s čitateľskou gramotnosťou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112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317755"/>
            <a:ext cx="7632848" cy="5311528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1403648" y="3383470"/>
            <a:ext cx="1584176" cy="590049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Osobnostné charakteristiky a súvislosti s riešením problémov s využitím IKT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8325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67" y="332656"/>
            <a:ext cx="8186766" cy="77809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4900" b="1" dirty="0" smtClean="0">
                <a:solidFill>
                  <a:schemeClr val="accent6">
                    <a:lumMod val="75000"/>
                  </a:schemeClr>
                </a:solidFill>
              </a:rPr>
              <a:t>Zhrnutie korelácií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000" b="1" dirty="0" smtClean="0"/>
              <a:t>Súvislosti osobnostných </a:t>
            </a:r>
            <a:r>
              <a:rPr lang="sk-SK" sz="2000" b="1" dirty="0"/>
              <a:t>charakteristík s</a:t>
            </a:r>
            <a:r>
              <a:rPr lang="sk-SK" sz="2000" b="1" dirty="0" smtClean="0"/>
              <a:t> </a:t>
            </a:r>
            <a:r>
              <a:rPr lang="sk-SK" sz="2000" b="1" dirty="0"/>
              <a:t>k</a:t>
            </a:r>
            <a:r>
              <a:rPr lang="sk-SK" sz="2000" b="1" dirty="0" smtClean="0"/>
              <a:t>ognitívnymi </a:t>
            </a:r>
            <a:r>
              <a:rPr lang="sk-SK" sz="2000" b="1" dirty="0"/>
              <a:t>výsledky</a:t>
            </a:r>
            <a:endParaRPr lang="sk-SK" sz="2000" b="1" dirty="0" smtClean="0"/>
          </a:p>
        </p:txBody>
      </p:sp>
      <p:sp>
        <p:nvSpPr>
          <p:cNvPr id="6" name="Bublina v tvare zaobleného obdĺžnika 5"/>
          <p:cNvSpPr/>
          <p:nvPr/>
        </p:nvSpPr>
        <p:spPr>
          <a:xfrm>
            <a:off x="653485" y="1620336"/>
            <a:ext cx="2179323" cy="612648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pozitívna korelácia</a:t>
            </a:r>
            <a:endParaRPr lang="sk-SK" dirty="0"/>
          </a:p>
        </p:txBody>
      </p:sp>
      <p:sp>
        <p:nvSpPr>
          <p:cNvPr id="8" name="Bublina v tvare zaobleného obdĺžnika 7"/>
          <p:cNvSpPr/>
          <p:nvPr/>
        </p:nvSpPr>
        <p:spPr>
          <a:xfrm>
            <a:off x="658390" y="2924944"/>
            <a:ext cx="2200531" cy="612648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neutrálny </a:t>
            </a:r>
            <a:r>
              <a:rPr lang="sk-SK" dirty="0" smtClean="0"/>
              <a:t>súvis</a:t>
            </a:r>
            <a:endParaRPr lang="sk-SK" dirty="0"/>
          </a:p>
        </p:txBody>
      </p:sp>
      <p:sp>
        <p:nvSpPr>
          <p:cNvPr id="10" name="Bublina v tvare zaobleného obdĺžnika 9"/>
          <p:cNvSpPr/>
          <p:nvPr/>
        </p:nvSpPr>
        <p:spPr>
          <a:xfrm>
            <a:off x="664484" y="4509120"/>
            <a:ext cx="2194438" cy="612648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negatívna korelácia</a:t>
            </a:r>
            <a:endParaRPr lang="sk-SK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70693"/>
              </p:ext>
            </p:extLst>
          </p:nvPr>
        </p:nvGraphicFramePr>
        <p:xfrm>
          <a:off x="3059832" y="1320262"/>
          <a:ext cx="5688632" cy="1261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</a:tblGrid>
              <a:tr h="452554">
                <a:tc>
                  <a:txBody>
                    <a:bodyPr/>
                    <a:lstStyle/>
                    <a:p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Intelektuálna schopnosť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4265">
                <a:tc>
                  <a:txBody>
                    <a:bodyPr/>
                    <a:lstStyle/>
                    <a:p>
                      <a:r>
                        <a:rPr lang="sk-SK" b="0" i="0" baseline="0" dirty="0" smtClean="0"/>
                        <a:t>Zvedavosť</a:t>
                      </a:r>
                      <a:endParaRPr lang="sk-SK" b="0" i="0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4265">
                <a:tc>
                  <a:txBody>
                    <a:bodyPr/>
                    <a:lstStyle/>
                    <a:p>
                      <a:r>
                        <a:rPr lang="sk-SK" b="0" i="0" baseline="0" dirty="0" smtClean="0"/>
                        <a:t>Spoľahlivosť, Sebadisciplína</a:t>
                      </a:r>
                      <a:endParaRPr lang="sk-SK" b="0" i="0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06737"/>
              </p:ext>
            </p:extLst>
          </p:nvPr>
        </p:nvGraphicFramePr>
        <p:xfrm>
          <a:off x="3203848" y="4444604"/>
          <a:ext cx="56166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Priateľskosť, spoločenskosť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Inovatívnosť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52177"/>
              </p:ext>
            </p:extLst>
          </p:nvPr>
        </p:nvGraphicFramePr>
        <p:xfrm>
          <a:off x="3110732" y="2924944"/>
          <a:ext cx="568863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Ambicióznosť, Plánovitosť, </a:t>
                      </a:r>
                      <a:r>
                        <a:rPr lang="sk-SK" b="0" baseline="0" dirty="0" err="1" smtClean="0">
                          <a:solidFill>
                            <a:schemeClr val="tx1"/>
                          </a:solidFill>
                        </a:rPr>
                        <a:t>Lídrovstvo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, Veľkorysosť, Spolupráca, Vyrovnanosť, Optimizmus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4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07504" y="188640"/>
            <a:ext cx="388843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3600" b="1" dirty="0" smtClean="0">
                <a:solidFill>
                  <a:prstClr val="white"/>
                </a:solidFill>
                <a:cs typeface="Arial" charset="0"/>
              </a:rPr>
              <a:t>Národný projekt</a:t>
            </a:r>
          </a:p>
          <a:p>
            <a:pPr>
              <a:defRPr/>
            </a:pPr>
            <a:endParaRPr lang="sk-SK" sz="3600" b="1" dirty="0">
              <a:solidFill>
                <a:prstClr val="white"/>
              </a:solidFill>
              <a:cs typeface="Arial" charset="0"/>
            </a:endParaRPr>
          </a:p>
          <a:p>
            <a:pPr>
              <a:defRPr/>
            </a:pPr>
            <a:r>
              <a:rPr lang="sk-SK" sz="3600" dirty="0" smtClean="0">
                <a:solidFill>
                  <a:prstClr val="white"/>
                </a:solidFill>
                <a:cs typeface="Arial" charset="0"/>
              </a:rPr>
              <a:t>Medzinárodné </a:t>
            </a:r>
            <a:r>
              <a:rPr lang="sk-SK" sz="3600" dirty="0">
                <a:solidFill>
                  <a:prstClr val="white"/>
                </a:solidFill>
                <a:cs typeface="Arial" charset="0"/>
              </a:rPr>
              <a:t>hodnotenie kľúčových kompetencií dospelých (PIAAC</a:t>
            </a:r>
            <a:r>
              <a:rPr lang="sk-SK" sz="3600" dirty="0" smtClean="0">
                <a:solidFill>
                  <a:prstClr val="white"/>
                </a:solidFill>
                <a:cs typeface="Arial" charset="0"/>
              </a:rPr>
              <a:t>)</a:t>
            </a:r>
            <a:endParaRPr lang="sk-SK" sz="3600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995936" y="692696"/>
            <a:ext cx="51480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Obdobie realizácie: </a:t>
            </a:r>
          </a:p>
          <a:p>
            <a:pPr lvl="1"/>
            <a:r>
              <a:rPr lang="sk-SK" dirty="0" smtClean="0"/>
              <a:t>08/2018 – 07/2023</a:t>
            </a:r>
          </a:p>
          <a:p>
            <a:endParaRPr lang="sk-SK" dirty="0" smtClean="0"/>
          </a:p>
          <a:p>
            <a:r>
              <a:rPr lang="sk-SK" b="1" dirty="0" smtClean="0"/>
              <a:t>Aktivity NP: </a:t>
            </a:r>
          </a:p>
          <a:p>
            <a:pPr marL="800100" lvl="1" indent="-342900">
              <a:buAutoNum type="arabicPeriod"/>
            </a:pPr>
            <a:r>
              <a:rPr lang="sk-SK" dirty="0" smtClean="0">
                <a:solidFill>
                  <a:prstClr val="black"/>
                </a:solidFill>
              </a:rPr>
              <a:t>Realizácia </a:t>
            </a:r>
            <a:r>
              <a:rPr lang="sk-SK" dirty="0">
                <a:solidFill>
                  <a:prstClr val="black"/>
                </a:solidFill>
              </a:rPr>
              <a:t>medzinárodného merania OECD PIAAC a získanie trendových </a:t>
            </a:r>
            <a:r>
              <a:rPr lang="sk-SK" dirty="0" smtClean="0">
                <a:solidFill>
                  <a:prstClr val="black"/>
                </a:solidFill>
              </a:rPr>
              <a:t>údajov</a:t>
            </a:r>
          </a:p>
          <a:p>
            <a:pPr marL="800100" lvl="1" indent="-342900">
              <a:buAutoNum type="arabicPeriod"/>
            </a:pPr>
            <a:r>
              <a:rPr lang="sk-SK" dirty="0" smtClean="0">
                <a:solidFill>
                  <a:prstClr val="black"/>
                </a:solidFill>
              </a:rPr>
              <a:t>Analýzy </a:t>
            </a:r>
            <a:r>
              <a:rPr lang="sk-SK" dirty="0">
                <a:solidFill>
                  <a:prstClr val="black"/>
                </a:solidFill>
              </a:rPr>
              <a:t>dát PIAAC pre potreby zmien v systéme celoživotného vzdelávania v SR</a:t>
            </a:r>
          </a:p>
          <a:p>
            <a:pPr marL="285750" indent="-285750">
              <a:buFontTx/>
              <a:buChar char="-"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chemeClr val="bg1"/>
                </a:solidFill>
                <a:cs typeface="Arial" charset="0"/>
              </a:rPr>
              <a:t>EDUMETRIA 7.11.2019</a:t>
            </a:r>
            <a:endParaRPr lang="sk-SK" sz="14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0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Porovnanie osobnostných čŕt</a:t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podľa veku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sk-SK" sz="1800" dirty="0" smtClean="0"/>
              <a:t> </a:t>
            </a:r>
            <a:endParaRPr lang="sk-SK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479586" cy="472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251520" y="6421400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Osobnostné črty podľa veku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36367"/>
            <a:ext cx="691276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Rodové rozdiely medzi učiteľmi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12879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Zhrnutie prvých výsledkov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sk-SK" sz="1800" b="1" dirty="0"/>
              <a:t>učitelia majú </a:t>
            </a:r>
            <a:r>
              <a:rPr lang="sk-SK" sz="1800" dirty="0"/>
              <a:t>oproti bežnej </a:t>
            </a:r>
            <a:r>
              <a:rPr lang="sk-SK" sz="1800" dirty="0" smtClean="0"/>
              <a:t>VŠ vzdelanej populácii </a:t>
            </a:r>
            <a:r>
              <a:rPr lang="sk-SK" sz="1800" b="1" dirty="0" smtClean="0"/>
              <a:t>kvalitný </a:t>
            </a:r>
            <a:r>
              <a:rPr lang="sk-SK" sz="1800" b="1" dirty="0"/>
              <a:t>kognitívny </a:t>
            </a:r>
            <a:r>
              <a:rPr lang="sk-SK" sz="1800" b="1" dirty="0" smtClean="0"/>
              <a:t>potenciál</a:t>
            </a:r>
          </a:p>
          <a:p>
            <a:r>
              <a:rPr lang="sk-SK" sz="1800" dirty="0" smtClean="0"/>
              <a:t>z hľadiska osobnostných čŕt u učiteľov dominujú charakteristiky: </a:t>
            </a:r>
            <a:r>
              <a:rPr lang="sk-SK" sz="1800" b="1" dirty="0" smtClean="0"/>
              <a:t>organizovanosť, sebakontrola, spoľahlivosť a </a:t>
            </a:r>
            <a:r>
              <a:rPr lang="sk-SK" sz="1800" b="1" dirty="0" err="1" smtClean="0"/>
              <a:t>líderstvo</a:t>
            </a:r>
            <a:endParaRPr lang="sk-SK" sz="18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1800" b="1" dirty="0" smtClean="0"/>
              <a:t>pre </a:t>
            </a:r>
            <a:r>
              <a:rPr lang="sk-SK" sz="1800" b="1" dirty="0"/>
              <a:t>najstarších učiteľov </a:t>
            </a:r>
            <a:r>
              <a:rPr lang="sk-SK" sz="1800" dirty="0" smtClean="0"/>
              <a:t>bola </a:t>
            </a:r>
            <a:r>
              <a:rPr lang="sk-SK" sz="1800" dirty="0"/>
              <a:t>dôležitá </a:t>
            </a:r>
            <a:r>
              <a:rPr lang="sk-SK" sz="1800" b="1" dirty="0" smtClean="0"/>
              <a:t>spoľahlivosť, sebadisciplína, spolupráca</a:t>
            </a:r>
            <a:r>
              <a:rPr lang="sk-SK" sz="1800" dirty="0"/>
              <a:t> </a:t>
            </a:r>
            <a:r>
              <a:rPr lang="sk-SK" sz="1800" dirty="0" smtClean="0"/>
              <a:t>a </a:t>
            </a:r>
            <a:r>
              <a:rPr lang="sk-SK" sz="1800" b="1" dirty="0" smtClean="0"/>
              <a:t>kreativita</a:t>
            </a:r>
            <a:r>
              <a:rPr lang="sk-SK" sz="1800" dirty="0" smtClean="0"/>
              <a:t> </a:t>
            </a:r>
            <a:r>
              <a:rPr lang="sk-SK" sz="1800" dirty="0"/>
              <a:t>pričom pre </a:t>
            </a:r>
            <a:r>
              <a:rPr lang="sk-SK" sz="1800" b="1" dirty="0"/>
              <a:t>najmladších učiteľov </a:t>
            </a:r>
            <a:r>
              <a:rPr lang="sk-SK" sz="1800" dirty="0" smtClean="0"/>
              <a:t>bolo </a:t>
            </a:r>
            <a:r>
              <a:rPr lang="sk-SK" sz="1800" dirty="0"/>
              <a:t>naopak dôležité </a:t>
            </a:r>
            <a:r>
              <a:rPr lang="sk-SK" sz="1800" b="1" dirty="0"/>
              <a:t>byť </a:t>
            </a:r>
            <a:r>
              <a:rPr lang="sk-SK" sz="1800" b="1" dirty="0" smtClean="0"/>
              <a:t>rozhodní, byť lídrami a ambiciózni</a:t>
            </a:r>
            <a:endParaRPr lang="sk-SK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1800" dirty="0" smtClean="0"/>
              <a:t>učitelia </a:t>
            </a:r>
            <a:r>
              <a:rPr lang="sk-SK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muži</a:t>
            </a:r>
            <a:r>
              <a:rPr lang="sk-SK" sz="1800" dirty="0" smtClean="0"/>
              <a:t> boli dominantní v charakteristikách: </a:t>
            </a:r>
            <a:r>
              <a:rPr lang="sk-SK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zvedavosť a vyrovnanosť</a:t>
            </a:r>
            <a:r>
              <a:rPr lang="sk-SK" sz="1800" dirty="0"/>
              <a:t>,</a:t>
            </a:r>
            <a:r>
              <a:rPr lang="sk-SK" sz="1800" dirty="0" smtClean="0"/>
              <a:t> naopak </a:t>
            </a:r>
            <a:r>
              <a:rPr lang="sk-SK" sz="1800" dirty="0" smtClean="0">
                <a:solidFill>
                  <a:srgbClr val="FF0000"/>
                </a:solidFill>
              </a:rPr>
              <a:t>učiteľky</a:t>
            </a:r>
            <a:r>
              <a:rPr lang="sk-SK" sz="1800" dirty="0" smtClean="0"/>
              <a:t> vyjadrili preferenciu čŕt: </a:t>
            </a:r>
            <a:r>
              <a:rPr lang="sk-SK" sz="1800" dirty="0" smtClean="0">
                <a:solidFill>
                  <a:srgbClr val="FF0000"/>
                </a:solidFill>
              </a:rPr>
              <a:t>usilovnosť, spoľahlivosť a priateľskosť</a:t>
            </a:r>
            <a:r>
              <a:rPr lang="sk-SK" sz="1800" dirty="0" smtClean="0"/>
              <a:t> </a:t>
            </a:r>
          </a:p>
          <a:p>
            <a:r>
              <a:rPr lang="sk-SK" sz="1800" b="1" dirty="0" smtClean="0"/>
              <a:t>kognitívne </a:t>
            </a:r>
            <a:r>
              <a:rPr lang="sk-SK" sz="1800" b="1" dirty="0"/>
              <a:t>zručnosti súvisia </a:t>
            </a:r>
            <a:r>
              <a:rPr lang="sk-SK" sz="1800" dirty="0"/>
              <a:t>s </a:t>
            </a:r>
            <a:r>
              <a:rPr lang="sk-SK" sz="1800" b="1" dirty="0"/>
              <a:t>osobnostnými charakteristikami učiteľov</a:t>
            </a:r>
            <a:r>
              <a:rPr lang="sk-SK" sz="1800" dirty="0"/>
              <a:t>, nakoľko pre kognitívne zručnejších pedagógov bolo dôležité byť spoľahliví, </a:t>
            </a:r>
            <a:r>
              <a:rPr lang="sk-SK" sz="1800" dirty="0" smtClean="0"/>
              <a:t>zodpovední, zvedaví, s</a:t>
            </a:r>
            <a:r>
              <a:rPr lang="sk-SK" sz="1800" dirty="0"/>
              <a:t> vysokou mierou </a:t>
            </a:r>
            <a:r>
              <a:rPr lang="sk-SK" sz="1800" dirty="0" smtClean="0"/>
              <a:t>sebadisciplíny </a:t>
            </a:r>
            <a:r>
              <a:rPr lang="sk-SK" sz="1800" dirty="0"/>
              <a:t>a intelektuálnej </a:t>
            </a:r>
            <a:r>
              <a:rPr lang="sk-SK" sz="1800" dirty="0" smtClean="0"/>
              <a:t>orientácie</a:t>
            </a:r>
          </a:p>
          <a:p>
            <a:r>
              <a:rPr lang="sk-SK" sz="1800" dirty="0" smtClean="0"/>
              <a:t>je </a:t>
            </a:r>
            <a:r>
              <a:rPr lang="sk-SK" sz="1800" dirty="0"/>
              <a:t>potrebné zefektívňovať prípravu učiteľov aj pri ďalšom vzdelávaní  podporovať a rozvíjať ich </a:t>
            </a:r>
            <a:r>
              <a:rPr lang="sk-SK" sz="1800" b="1" dirty="0"/>
              <a:t>kreativitu a zvedavosť, t.j. otvorenosť novým </a:t>
            </a:r>
            <a:r>
              <a:rPr lang="sk-SK" sz="1800" b="1" dirty="0" smtClean="0"/>
              <a:t>výzvam, </a:t>
            </a:r>
          </a:p>
          <a:p>
            <a:r>
              <a:rPr lang="sk-SK" sz="1800" dirty="0" smtClean="0"/>
              <a:t>Je potrebné zvýšiť podiel</a:t>
            </a:r>
            <a:r>
              <a:rPr lang="sk-SK" sz="1800" b="1" dirty="0" smtClean="0"/>
              <a:t> mladých </a:t>
            </a:r>
            <a:r>
              <a:rPr lang="sk-SK" sz="1800" dirty="0" smtClean="0"/>
              <a:t>učiteľov a </a:t>
            </a:r>
            <a:r>
              <a:rPr lang="sk-SK" sz="1800" b="1" dirty="0" smtClean="0"/>
              <a:t>mužov v školstve</a:t>
            </a:r>
            <a:endParaRPr lang="sk-SK" sz="1800" b="1" dirty="0"/>
          </a:p>
          <a:p>
            <a:pPr marL="0" indent="0">
              <a:buNone/>
            </a:pPr>
            <a:endParaRPr lang="sk-SK" sz="1800" dirty="0" smtClean="0"/>
          </a:p>
          <a:p>
            <a:endParaRPr lang="sk-SK" sz="1800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78617" y="476672"/>
            <a:ext cx="8186766" cy="2592288"/>
          </a:xfrm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sk-SK" sz="4000" dirty="0" smtClean="0"/>
              <a:t>Ďakujeme za Vašu pozornosť!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323528" y="2924944"/>
            <a:ext cx="84969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charset="0"/>
              <a:buNone/>
            </a:pPr>
            <a:r>
              <a:rPr lang="sk-SK" sz="2000" dirty="0" err="1" smtClean="0">
                <a:solidFill>
                  <a:prstClr val="black"/>
                </a:solidFill>
                <a:hlinkClick r:id="rId3"/>
              </a:rPr>
              <a:t>filip.gallee@nucem.sk</a:t>
            </a:r>
            <a:r>
              <a:rPr lang="sk-SK" sz="2000" dirty="0" smtClean="0">
                <a:solidFill>
                  <a:prstClr val="black"/>
                </a:solidFill>
              </a:rPr>
              <a:t> - </a:t>
            </a:r>
            <a:r>
              <a:rPr lang="sk-SK" sz="2000" dirty="0" err="1" smtClean="0">
                <a:solidFill>
                  <a:prstClr val="black"/>
                </a:solidFill>
                <a:hlinkClick r:id="rId4"/>
              </a:rPr>
              <a:t>zuzana.wirtz@nucem.sk</a:t>
            </a:r>
            <a:r>
              <a:rPr lang="sk-SK" sz="2000" dirty="0" smtClean="0">
                <a:solidFill>
                  <a:prstClr val="black"/>
                </a:solidFill>
              </a:rPr>
              <a:t> - </a:t>
            </a:r>
            <a:r>
              <a:rPr lang="sk-SK" sz="2000" dirty="0" err="1" smtClean="0">
                <a:solidFill>
                  <a:prstClr val="black"/>
                </a:solidFill>
                <a:hlinkClick r:id="rId5"/>
              </a:rPr>
              <a:t>olga.zelmanova@nucem.sk</a:t>
            </a:r>
            <a:endParaRPr lang="sk-SK" sz="20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</a:pPr>
            <a:endParaRPr lang="sk-SK" sz="20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</a:pPr>
            <a:endParaRPr lang="sk-SK" sz="2000" dirty="0">
              <a:solidFill>
                <a:prstClr val="black"/>
              </a:solidFill>
            </a:endParaRPr>
          </a:p>
          <a:p>
            <a:r>
              <a:rPr lang="sk-SK" sz="2000" dirty="0">
                <a:solidFill>
                  <a:prstClr val="black"/>
                </a:solidFill>
                <a:hlinkClick r:id="rId6"/>
              </a:rPr>
              <a:t>https://www.facebook.com/piaacsk</a:t>
            </a:r>
            <a:r>
              <a:rPr lang="sk-SK" sz="2000" dirty="0" smtClean="0">
                <a:solidFill>
                  <a:prstClr val="black"/>
                </a:solidFill>
                <a:hlinkClick r:id="rId6"/>
              </a:rPr>
              <a:t>/</a:t>
            </a:r>
            <a:endParaRPr lang="sk-SK" sz="2000" dirty="0" smtClean="0">
              <a:solidFill>
                <a:prstClr val="black"/>
              </a:solidFill>
            </a:endParaRPr>
          </a:p>
          <a:p>
            <a:r>
              <a:rPr lang="sk-SK" sz="2000" dirty="0" smtClean="0">
                <a:solidFill>
                  <a:prstClr val="black"/>
                </a:solidFill>
                <a:hlinkClick r:id="rId7"/>
              </a:rPr>
              <a:t>https</a:t>
            </a:r>
            <a:r>
              <a:rPr lang="sk-SK" sz="2000" dirty="0">
                <a:solidFill>
                  <a:prstClr val="black"/>
                </a:solidFill>
                <a:hlinkClick r:id="rId7"/>
              </a:rPr>
              <a:t>://www.nucem.sk/sk/merania/medzinarodne-merania/piaac</a:t>
            </a:r>
            <a:endParaRPr lang="sk-SK" sz="2000" dirty="0">
              <a:solidFill>
                <a:prstClr val="black"/>
              </a:solidFill>
            </a:endParaRPr>
          </a:p>
          <a:p>
            <a:endParaRPr lang="sk-SK" dirty="0">
              <a:solidFill>
                <a:prstClr val="black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chemeClr val="bg1"/>
                </a:solidFill>
                <a:cs typeface="Arial" charset="0"/>
              </a:rPr>
              <a:t>EDUMETRIA 7.11.2019</a:t>
            </a:r>
            <a:endParaRPr lang="sk-SK" sz="14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5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Doplnkové </a:t>
            </a:r>
            <a:r>
              <a:rPr lang="sk-SK" dirty="0" err="1"/>
              <a:t>slidy</a:t>
            </a:r>
            <a:r>
              <a:rPr lang="sk-SK" dirty="0"/>
              <a:t/>
            </a:r>
            <a:br>
              <a:rPr lang="sk-SK" dirty="0"/>
            </a:br>
            <a:r>
              <a:rPr lang="sk-SK" dirty="0" err="1"/>
              <a:t>back</a:t>
            </a:r>
            <a:r>
              <a:rPr lang="sk-SK" dirty="0"/>
              <a:t> </a:t>
            </a:r>
            <a:r>
              <a:rPr lang="sk-SK" dirty="0" err="1"/>
              <a:t>up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15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Svedomitosť podľa veku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9" y="1700808"/>
            <a:ext cx="777686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Otvorenosť výzvam podľa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veku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1124744"/>
            <a:ext cx="7920879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</a:rPr>
              <a:t>Extraverzia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podľa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veku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5616" y="1412776"/>
            <a:ext cx="698477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Ochota podľa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veku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2" y="1484784"/>
            <a:ext cx="655272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 fontAlgn="auto">
              <a:spcAft>
                <a:spcPts val="0"/>
              </a:spcAft>
            </a:pPr>
            <a:r>
              <a:rPr lang="sk-SK" b="1" dirty="0" smtClean="0">
                <a:solidFill>
                  <a:srgbClr val="F79646">
                    <a:lumMod val="75000"/>
                  </a:srgbClr>
                </a:solidFill>
              </a:rPr>
              <a:t>Čo je PIAAC?</a:t>
            </a:r>
            <a:endParaRPr lang="sk-SK" b="1" dirty="0">
              <a:solidFill>
                <a:srgbClr val="F79646">
                  <a:lumMod val="75000"/>
                </a:srgbClr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382658"/>
              </p:ext>
            </p:extLst>
          </p:nvPr>
        </p:nvGraphicFramePr>
        <p:xfrm>
          <a:off x="0" y="908720"/>
          <a:ext cx="9144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107504" y="6475295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Emocionálna vyrovnanosť podľa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veku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5616" y="1556792"/>
            <a:ext cx="712879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/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Osobnostné charakteristiky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488554"/>
              </p:ext>
            </p:extLst>
          </p:nvPr>
        </p:nvGraphicFramePr>
        <p:xfrm>
          <a:off x="827585" y="476672"/>
          <a:ext cx="7848872" cy="6054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3"/>
                <a:gridCol w="1656184"/>
                <a:gridCol w="4896545"/>
              </a:tblGrid>
              <a:tr h="59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Osobnostné</a:t>
                      </a:r>
                      <a:r>
                        <a:rPr lang="sk-SK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dimenzie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Osobnostné charakteristiky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Popis charakteristík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50524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Svedomitosť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Usilovnosť, Ambicióznosť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správanie </a:t>
                      </a:r>
                      <a:r>
                        <a:rPr lang="sk-SK" sz="1000" dirty="0">
                          <a:effectLst/>
                        </a:rPr>
                        <a:t>sa </a:t>
                      </a:r>
                      <a:r>
                        <a:rPr lang="sk-SK" sz="1000" dirty="0" smtClean="0">
                          <a:effectLst/>
                        </a:rPr>
                        <a:t>v</a:t>
                      </a:r>
                      <a:r>
                        <a:rPr lang="sk-SK" sz="1000" baseline="0" dirty="0" smtClean="0">
                          <a:effectLst/>
                        </a:rPr>
                        <a:t> </a:t>
                      </a:r>
                      <a:r>
                        <a:rPr lang="sk-SK" sz="1000" dirty="0" smtClean="0">
                          <a:effectLst/>
                        </a:rPr>
                        <a:t>práci</a:t>
                      </a:r>
                      <a:r>
                        <a:rPr lang="sk-SK" sz="1000" dirty="0">
                          <a:effectLst/>
                        </a:rPr>
                        <a:t>, ktorá smeruje k určitým cieľom. Ľudia, ktorí sú svedomití zvyknú byť označovaní ako pracovití, ambiciózni a spoľahliví.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Organizovanosť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správanie </a:t>
                      </a:r>
                      <a:r>
                        <a:rPr lang="sk-SK" sz="1000" dirty="0">
                          <a:effectLst/>
                        </a:rPr>
                        <a:t>spojené s udržiavaním poriadku vecí a tiež so schopnosťou plánovania pracovných úloh a aktivít.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Spoľahlivosť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správanie </a:t>
                      </a:r>
                      <a:r>
                        <a:rPr lang="sk-SK" sz="1000" dirty="0">
                          <a:effectLst/>
                        </a:rPr>
                        <a:t>spojené so zmyslom pre osobnú zodpovednosť. Vysoko spoľahliví ľudia vyvíjajú maximálne úsilie pre dodržanie sľubov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Osobná disciplína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trpezlivosť, pozornosť </a:t>
                      </a:r>
                      <a:r>
                        <a:rPr lang="sk-SK" sz="1000" dirty="0">
                          <a:effectLst/>
                        </a:rPr>
                        <a:t>a </a:t>
                      </a:r>
                      <a:r>
                        <a:rPr lang="sk-SK" sz="1000" dirty="0" smtClean="0">
                          <a:effectLst/>
                        </a:rPr>
                        <a:t>nadhľad. </a:t>
                      </a:r>
                      <a:r>
                        <a:rPr lang="sk-SK" sz="1000" dirty="0">
                          <a:effectLst/>
                        </a:rPr>
                        <a:t>Ľudia s vysokou mierou osobnej disciplíny si udržujú kontrolu nad svojou prácou.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effectLst/>
                        </a:rPr>
                        <a:t>Extraverzia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Asertivita, </a:t>
                      </a:r>
                      <a:r>
                        <a:rPr lang="sk-SK" sz="1400" dirty="0" err="1">
                          <a:effectLst/>
                        </a:rPr>
                        <a:t>Líderstvo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schopnosť </a:t>
                      </a:r>
                      <a:r>
                        <a:rPr lang="sk-SK" sz="1000" dirty="0">
                          <a:effectLst/>
                        </a:rPr>
                        <a:t>ujať sa vedúcej úlohy v práci. Asertívni ľudia sú zvyčajne direktívni, rozhodní a sú prirodzenými lídrami.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5052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Priateľskosť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 </a:t>
                      </a:r>
                      <a:r>
                        <a:rPr lang="sk-SK" sz="1000" dirty="0">
                          <a:effectLst/>
                        </a:rPr>
                        <a:t>indikuje mieru záujmu o spoločenské interakcie. Priateľskí ľudia sa zvyčajne zaujímajú na stretnutiach o nových spolupracovníkov a používajú svoje schopnosti pre zlepšenie prostredia v organizácii.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Ochota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Prívetivosť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ochota </a:t>
                      </a:r>
                      <a:r>
                        <a:rPr lang="sk-SK" sz="1000" dirty="0">
                          <a:effectLst/>
                        </a:rPr>
                        <a:t>podeliť sa o svoj čas a prostriedky pre pomoc iným. Prívetiví ľudia sú nápomocní iným pri ich práci.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Spolupráca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Spolupráca je vlastná ľuďom, ktorí sú považovaní za dôveryhodných a spolupracujúcich. Spolupracujúci ľudia ľahko a dobre pracujú v tímoch.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Emocionálna vyrovnanosť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Vyrovnanosť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uvoľnenosť </a:t>
                      </a:r>
                      <a:r>
                        <a:rPr lang="sk-SK" sz="1000" dirty="0">
                          <a:effectLst/>
                        </a:rPr>
                        <a:t>a </a:t>
                      </a:r>
                      <a:r>
                        <a:rPr lang="sk-SK" sz="1000" dirty="0" smtClean="0">
                          <a:effectLst/>
                        </a:rPr>
                        <a:t>bezstarostnosť. </a:t>
                      </a:r>
                      <a:r>
                        <a:rPr lang="sk-SK" sz="1000" dirty="0">
                          <a:effectLst/>
                        </a:rPr>
                        <a:t>Vyrovnaní ľudia dobre zvládajú zmeny pracovných priorít a stres.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7893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Optimizmus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schopnosť </a:t>
                      </a:r>
                      <a:r>
                        <a:rPr lang="sk-SK" sz="1000" dirty="0">
                          <a:effectLst/>
                        </a:rPr>
                        <a:t>pozitívneho postoja a vyrovnania sa s neúspechmi. Optimistickí ľudia zvyknú poskytovať dobrú spätnú väzbu v práci.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3006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Otvorenosť novým výzvam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Kreativita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Kreativita určuje mieru tvorivosti a predstavivosti. Kreatívni ľudia sú zvyčajne v práci inovatívni.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5052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Intelektuálne zameranie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schopnosť </a:t>
                      </a:r>
                      <a:r>
                        <a:rPr lang="sk-SK" sz="1000" dirty="0">
                          <a:effectLst/>
                        </a:rPr>
                        <a:t>spracovávania informácií a rýchleho rozhodovania. Intelektuálne orientovaní ľudia sú inými vnímaní ako nositelia znalostí.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5052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Záujem 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baseline="0" dirty="0" smtClean="0">
                          <a:effectLst/>
                        </a:rPr>
                        <a:t> v</a:t>
                      </a:r>
                      <a:r>
                        <a:rPr lang="sk-SK" sz="1000" dirty="0" smtClean="0">
                          <a:effectLst/>
                        </a:rPr>
                        <a:t>nímavé </a:t>
                      </a:r>
                      <a:r>
                        <a:rPr lang="sk-SK" sz="1000" dirty="0">
                          <a:effectLst/>
                        </a:rPr>
                        <a:t>a </a:t>
                      </a:r>
                      <a:r>
                        <a:rPr lang="sk-SK" sz="1000" dirty="0" smtClean="0">
                          <a:effectLst/>
                        </a:rPr>
                        <a:t>zvedavé správanie. Zvedaví </a:t>
                      </a:r>
                      <a:r>
                        <a:rPr lang="sk-SK" sz="1000" dirty="0">
                          <a:effectLst/>
                        </a:rPr>
                        <a:t>ľudia, v pozitívnom zmysle, sa zaujímajú o vzdelávanie a v práci navštevujú školenia tréningy.</a:t>
                      </a:r>
                      <a:endParaRPr lang="sk-S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0" y="562075"/>
            <a:ext cx="184731" cy="57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1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Rodové rozdiely medzi učiteľmi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00200"/>
            <a:ext cx="684075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9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Osobnostné črty a spokojnosť so životom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488832" cy="48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Šípka doprava 2"/>
          <p:cNvSpPr/>
          <p:nvPr/>
        </p:nvSpPr>
        <p:spPr>
          <a:xfrm>
            <a:off x="755576" y="2276872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>
            <a:off x="683568" y="4293096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6"/>
          <p:cNvSpPr/>
          <p:nvPr/>
        </p:nvSpPr>
        <p:spPr>
          <a:xfrm>
            <a:off x="1763688" y="4581128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ípka doprava 7"/>
          <p:cNvSpPr/>
          <p:nvPr/>
        </p:nvSpPr>
        <p:spPr>
          <a:xfrm>
            <a:off x="2123728" y="4005064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96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958295" y="2856746"/>
            <a:ext cx="105200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100" b="1" dirty="0" smtClean="0">
                <a:solidFill>
                  <a:prstClr val="white"/>
                </a:solidFill>
              </a:rPr>
              <a:t>900 PZ</a:t>
            </a:r>
            <a:endParaRPr lang="sk-SK" sz="1100" b="1" dirty="0">
              <a:solidFill>
                <a:prstClr val="white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205587"/>
              </p:ext>
            </p:extLst>
          </p:nvPr>
        </p:nvGraphicFramePr>
        <p:xfrm>
          <a:off x="134650" y="1424260"/>
          <a:ext cx="8643937" cy="524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Nadpis 1"/>
          <p:cNvSpPr txBox="1">
            <a:spLocks/>
          </p:cNvSpPr>
          <p:nvPr/>
        </p:nvSpPr>
        <p:spPr bwMode="auto">
          <a:xfrm>
            <a:off x="500034" y="274638"/>
            <a:ext cx="81867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b="1" dirty="0">
                <a:solidFill>
                  <a:srgbClr val="F79646">
                    <a:lumMod val="75000"/>
                  </a:srgbClr>
                </a:solidFill>
              </a:rPr>
              <a:t>Základné</a:t>
            </a:r>
            <a:r>
              <a:rPr lang="sk-SK" b="1" dirty="0" smtClean="0">
                <a:solidFill>
                  <a:srgbClr val="F79646">
                    <a:lumMod val="75000"/>
                  </a:srgbClr>
                </a:solidFill>
              </a:rPr>
              <a:t> prvky NP</a:t>
            </a:r>
          </a:p>
        </p:txBody>
      </p:sp>
      <p:sp>
        <p:nvSpPr>
          <p:cNvPr id="4" name="Left-Right Arrow 3"/>
          <p:cNvSpPr/>
          <p:nvPr/>
        </p:nvSpPr>
        <p:spPr>
          <a:xfrm rot="2700000">
            <a:off x="5137318" y="2512239"/>
            <a:ext cx="1570853" cy="416604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prstClr val="white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 rot="2700000">
            <a:off x="2507837" y="5147506"/>
            <a:ext cx="1570853" cy="416604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prstClr val="white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 rot="8100000">
            <a:off x="2507837" y="2518025"/>
            <a:ext cx="1570853" cy="416604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prstClr val="white"/>
              </a:solidFill>
            </a:endParaRPr>
          </a:p>
        </p:txBody>
      </p:sp>
      <p:pic>
        <p:nvPicPr>
          <p:cNvPr id="21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52013" y="4309981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42175" y="1151880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17375" y="4371448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58295" y="4680272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292080" y="513744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prstClr val="black"/>
                </a:solidFill>
              </a:rPr>
              <a:t>Dospelí 16-65 rokov</a:t>
            </a:r>
            <a:endParaRPr lang="sk-SK" sz="14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115" y="4797152"/>
            <a:ext cx="1868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prstClr val="black"/>
                </a:solidFill>
              </a:rPr>
              <a:t>Mladí vo veku 15 rokov</a:t>
            </a:r>
            <a:endParaRPr lang="sk-SK" sz="14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2280" y="4892395"/>
            <a:ext cx="2076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prstClr val="black"/>
                </a:solidFill>
              </a:rPr>
              <a:t>Pedagogickí zamestnanci</a:t>
            </a:r>
            <a:endParaRPr lang="sk-SK" sz="14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63614" y="1609055"/>
            <a:ext cx="2076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prstClr val="black"/>
                </a:solidFill>
              </a:rPr>
              <a:t>Pedagogickí zamestnanci</a:t>
            </a:r>
            <a:endParaRPr lang="sk-SK" sz="1400" u="sng" dirty="0">
              <a:solidFill>
                <a:prstClr val="black"/>
              </a:solidFill>
            </a:endParaRPr>
          </a:p>
        </p:txBody>
      </p:sp>
      <p:sp>
        <p:nvSpPr>
          <p:cNvPr id="16" name="Left-Right Arrow 16"/>
          <p:cNvSpPr/>
          <p:nvPr/>
        </p:nvSpPr>
        <p:spPr>
          <a:xfrm rot="5400000">
            <a:off x="4369154" y="5106633"/>
            <a:ext cx="465068" cy="212114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prstClr val="white"/>
              </a:solidFill>
            </a:endParaRPr>
          </a:p>
        </p:txBody>
      </p:sp>
      <p:sp>
        <p:nvSpPr>
          <p:cNvPr id="18" name="Left-Right Arrow 16"/>
          <p:cNvSpPr/>
          <p:nvPr/>
        </p:nvSpPr>
        <p:spPr>
          <a:xfrm rot="5400000">
            <a:off x="4369154" y="2750689"/>
            <a:ext cx="465068" cy="212114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prstClr val="white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1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3"/>
          <p:cNvGrpSpPr/>
          <p:nvPr/>
        </p:nvGrpSpPr>
        <p:grpSpPr>
          <a:xfrm>
            <a:off x="740837" y="1295958"/>
            <a:ext cx="2734118" cy="4806077"/>
            <a:chOff x="3429000" y="971550"/>
            <a:chExt cx="2051123" cy="3605497"/>
          </a:xfrm>
        </p:grpSpPr>
        <p:grpSp>
          <p:nvGrpSpPr>
            <p:cNvPr id="16" name="Group 43"/>
            <p:cNvGrpSpPr/>
            <p:nvPr/>
          </p:nvGrpSpPr>
          <p:grpSpPr>
            <a:xfrm>
              <a:off x="3429000" y="971550"/>
              <a:ext cx="1921136" cy="1921136"/>
              <a:chOff x="2438400" y="1581150"/>
              <a:chExt cx="2671482" cy="2671482"/>
            </a:xfrm>
            <a:effectLst>
              <a:outerShdw blurRad="101600" dir="8580000" sy="23000" kx="-1200000" algn="bl" rotWithShape="0">
                <a:prstClr val="black">
                  <a:alpha val="20000"/>
                </a:prstClr>
              </a:outerShdw>
            </a:effectLst>
            <a:scene3d>
              <a:camera prst="perspectiveRelaxedModerately"/>
              <a:lightRig rig="chilly" dir="t"/>
            </a:scene3d>
          </p:grpSpPr>
          <p:sp>
            <p:nvSpPr>
              <p:cNvPr id="18" name="Oval 34"/>
              <p:cNvSpPr/>
              <p:nvPr/>
            </p:nvSpPr>
            <p:spPr>
              <a:xfrm>
                <a:off x="2438400" y="1581150"/>
                <a:ext cx="2671482" cy="2671482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sp3d prstMaterial="plastic">
                <a:bevelT w="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95"/>
                <a:endParaRPr lang="en-US" sz="2399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35"/>
              <p:cNvSpPr/>
              <p:nvPr/>
            </p:nvSpPr>
            <p:spPr>
              <a:xfrm>
                <a:off x="2683249" y="1825999"/>
                <a:ext cx="2181785" cy="21817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sp3d prstMaterial="plastic">
                <a:bevelT w="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95"/>
                <a:endParaRPr lang="en-US" sz="2399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36"/>
              <p:cNvSpPr/>
              <p:nvPr/>
            </p:nvSpPr>
            <p:spPr>
              <a:xfrm>
                <a:off x="2892519" y="2035269"/>
                <a:ext cx="1763245" cy="1763245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p3d prstMaterial="plastic">
                <a:bevelT w="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95"/>
                <a:endParaRPr lang="en-US" sz="2399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40"/>
              <p:cNvSpPr/>
              <p:nvPr/>
            </p:nvSpPr>
            <p:spPr>
              <a:xfrm>
                <a:off x="3140169" y="2282919"/>
                <a:ext cx="1267945" cy="1267945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p3d prstMaterial="plastic">
                <a:bevelT w="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95"/>
                <a:endParaRPr lang="en-US" sz="2399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41"/>
              <p:cNvSpPr/>
              <p:nvPr/>
            </p:nvSpPr>
            <p:spPr>
              <a:xfrm>
                <a:off x="3355041" y="2497791"/>
                <a:ext cx="838200" cy="838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sp3d prstMaterial="plastic">
                <a:bevelT w="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95"/>
                <a:endParaRPr lang="en-US" sz="2399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42"/>
              <p:cNvSpPr/>
              <p:nvPr/>
            </p:nvSpPr>
            <p:spPr>
              <a:xfrm>
                <a:off x="3545541" y="2688291"/>
                <a:ext cx="4572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sp3d prstMaterial="plastic">
                <a:bevelT w="0" h="190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95"/>
                <a:endParaRPr lang="en-US" sz="2399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Freeform 18"/>
            <p:cNvSpPr/>
            <p:nvPr/>
          </p:nvSpPr>
          <p:spPr>
            <a:xfrm flipV="1">
              <a:off x="3451410" y="1962150"/>
              <a:ext cx="2028713" cy="2614897"/>
            </a:xfrm>
            <a:custGeom>
              <a:avLst/>
              <a:gdLst>
                <a:gd name="connsiteX0" fmla="*/ 0 w 1888003"/>
                <a:gd name="connsiteY0" fmla="*/ 3246999 h 4191000"/>
                <a:gd name="connsiteX1" fmla="*/ 254153 w 1888003"/>
                <a:gd name="connsiteY1" fmla="*/ 3246999 h 4191000"/>
                <a:gd name="connsiteX2" fmla="*/ 254153 w 1888003"/>
                <a:gd name="connsiteY2" fmla="*/ 0 h 4191000"/>
                <a:gd name="connsiteX3" fmla="*/ 1633850 w 1888003"/>
                <a:gd name="connsiteY3" fmla="*/ 0 h 4191000"/>
                <a:gd name="connsiteX4" fmla="*/ 1633850 w 1888003"/>
                <a:gd name="connsiteY4" fmla="*/ 3246999 h 4191000"/>
                <a:gd name="connsiteX5" fmla="*/ 1888003 w 1888003"/>
                <a:gd name="connsiteY5" fmla="*/ 3246999 h 4191000"/>
                <a:gd name="connsiteX6" fmla="*/ 944002 w 1888003"/>
                <a:gd name="connsiteY6" fmla="*/ 4191000 h 4191000"/>
                <a:gd name="connsiteX7" fmla="*/ 0 w 1888003"/>
                <a:gd name="connsiteY7" fmla="*/ 3246999 h 4191000"/>
                <a:gd name="connsiteX0" fmla="*/ 279247 w 2167250"/>
                <a:gd name="connsiteY0" fmla="*/ 3266049 h 4210050"/>
                <a:gd name="connsiteX1" fmla="*/ 533400 w 2167250"/>
                <a:gd name="connsiteY1" fmla="*/ 3266049 h 4210050"/>
                <a:gd name="connsiteX2" fmla="*/ 0 w 2167250"/>
                <a:gd name="connsiteY2" fmla="*/ 0 h 4210050"/>
                <a:gd name="connsiteX3" fmla="*/ 1913097 w 2167250"/>
                <a:gd name="connsiteY3" fmla="*/ 19050 h 4210050"/>
                <a:gd name="connsiteX4" fmla="*/ 1913097 w 2167250"/>
                <a:gd name="connsiteY4" fmla="*/ 3266049 h 4210050"/>
                <a:gd name="connsiteX5" fmla="*/ 2167250 w 2167250"/>
                <a:gd name="connsiteY5" fmla="*/ 3266049 h 4210050"/>
                <a:gd name="connsiteX6" fmla="*/ 1223249 w 2167250"/>
                <a:gd name="connsiteY6" fmla="*/ 4210050 h 4210050"/>
                <a:gd name="connsiteX7" fmla="*/ 279247 w 2167250"/>
                <a:gd name="connsiteY7" fmla="*/ 3266049 h 4210050"/>
                <a:gd name="connsiteX0" fmla="*/ 279247 w 2675097"/>
                <a:gd name="connsiteY0" fmla="*/ 3266049 h 4210050"/>
                <a:gd name="connsiteX1" fmla="*/ 533400 w 2675097"/>
                <a:gd name="connsiteY1" fmla="*/ 3266049 h 4210050"/>
                <a:gd name="connsiteX2" fmla="*/ 0 w 2675097"/>
                <a:gd name="connsiteY2" fmla="*/ 0 h 4210050"/>
                <a:gd name="connsiteX3" fmla="*/ 2675097 w 2675097"/>
                <a:gd name="connsiteY3" fmla="*/ 19050 h 4210050"/>
                <a:gd name="connsiteX4" fmla="*/ 1913097 w 2675097"/>
                <a:gd name="connsiteY4" fmla="*/ 3266049 h 4210050"/>
                <a:gd name="connsiteX5" fmla="*/ 2167250 w 2675097"/>
                <a:gd name="connsiteY5" fmla="*/ 3266049 h 4210050"/>
                <a:gd name="connsiteX6" fmla="*/ 1223249 w 2675097"/>
                <a:gd name="connsiteY6" fmla="*/ 4210050 h 4210050"/>
                <a:gd name="connsiteX7" fmla="*/ 279247 w 2675097"/>
                <a:gd name="connsiteY7" fmla="*/ 3266049 h 4210050"/>
                <a:gd name="connsiteX0" fmla="*/ 50647 w 2675097"/>
                <a:gd name="connsiteY0" fmla="*/ 3266049 h 4210050"/>
                <a:gd name="connsiteX1" fmla="*/ 533400 w 2675097"/>
                <a:gd name="connsiteY1" fmla="*/ 3266049 h 4210050"/>
                <a:gd name="connsiteX2" fmla="*/ 0 w 2675097"/>
                <a:gd name="connsiteY2" fmla="*/ 0 h 4210050"/>
                <a:gd name="connsiteX3" fmla="*/ 2675097 w 2675097"/>
                <a:gd name="connsiteY3" fmla="*/ 19050 h 4210050"/>
                <a:gd name="connsiteX4" fmla="*/ 1913097 w 2675097"/>
                <a:gd name="connsiteY4" fmla="*/ 3266049 h 4210050"/>
                <a:gd name="connsiteX5" fmla="*/ 2167250 w 2675097"/>
                <a:gd name="connsiteY5" fmla="*/ 3266049 h 4210050"/>
                <a:gd name="connsiteX6" fmla="*/ 1223249 w 2675097"/>
                <a:gd name="connsiteY6" fmla="*/ 4210050 h 4210050"/>
                <a:gd name="connsiteX7" fmla="*/ 50647 w 2675097"/>
                <a:gd name="connsiteY7" fmla="*/ 3266049 h 4210050"/>
                <a:gd name="connsiteX0" fmla="*/ 50647 w 2675097"/>
                <a:gd name="connsiteY0" fmla="*/ 3266049 h 4210050"/>
                <a:gd name="connsiteX1" fmla="*/ 533400 w 2675097"/>
                <a:gd name="connsiteY1" fmla="*/ 3266049 h 4210050"/>
                <a:gd name="connsiteX2" fmla="*/ 0 w 2675097"/>
                <a:gd name="connsiteY2" fmla="*/ 0 h 4210050"/>
                <a:gd name="connsiteX3" fmla="*/ 2675097 w 2675097"/>
                <a:gd name="connsiteY3" fmla="*/ 19050 h 4210050"/>
                <a:gd name="connsiteX4" fmla="*/ 1913097 w 2675097"/>
                <a:gd name="connsiteY4" fmla="*/ 3266049 h 4210050"/>
                <a:gd name="connsiteX5" fmla="*/ 2319650 w 2675097"/>
                <a:gd name="connsiteY5" fmla="*/ 3266049 h 4210050"/>
                <a:gd name="connsiteX6" fmla="*/ 1223249 w 2675097"/>
                <a:gd name="connsiteY6" fmla="*/ 4210050 h 4210050"/>
                <a:gd name="connsiteX7" fmla="*/ 50647 w 2675097"/>
                <a:gd name="connsiteY7" fmla="*/ 3266049 h 42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5097" h="4210050">
                  <a:moveTo>
                    <a:pt x="50647" y="3266049"/>
                  </a:moveTo>
                  <a:lnTo>
                    <a:pt x="533400" y="3266049"/>
                  </a:lnTo>
                  <a:lnTo>
                    <a:pt x="0" y="0"/>
                  </a:lnTo>
                  <a:lnTo>
                    <a:pt x="2675097" y="19050"/>
                  </a:lnTo>
                  <a:lnTo>
                    <a:pt x="1913097" y="3266049"/>
                  </a:lnTo>
                  <a:lnTo>
                    <a:pt x="2319650" y="3266049"/>
                  </a:lnTo>
                  <a:lnTo>
                    <a:pt x="1223249" y="4210050"/>
                  </a:lnTo>
                  <a:lnTo>
                    <a:pt x="50647" y="3266049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t" rotWithShape="0">
                <a:prstClr val="black">
                  <a:alpha val="66000"/>
                </a:prstClr>
              </a:outerShdw>
            </a:effectLst>
            <a:scene3d>
              <a:camera prst="perspectiveRelaxed" fov="6000000"/>
              <a:lightRig rig="flat" dir="t"/>
            </a:scene3d>
            <a:sp3d prstMaterial="powder">
              <a:bevelT w="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895"/>
              <a:endParaRPr lang="en-US" sz="2399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3707904" y="1003027"/>
            <a:ext cx="5184576" cy="4851947"/>
          </a:xfrm>
        </p:spPr>
        <p:txBody>
          <a:bodyPr>
            <a:no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</a:pPr>
            <a:endParaRPr lang="sk-SK" sz="1800" dirty="0" smtClean="0">
              <a:cs typeface="Arial" panose="020B0604020202020204" pitchFamily="34" charset="0"/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sk-SK" sz="1800" b="1" dirty="0">
                <a:cs typeface="Arial" panose="020B0604020202020204" pitchFamily="34" charset="0"/>
              </a:rPr>
              <a:t>Prispieť k zvýšeniu kvality a efektívnosti celoživotného </a:t>
            </a:r>
            <a:r>
              <a:rPr lang="sk-SK" sz="1800" b="1" dirty="0" smtClean="0">
                <a:cs typeface="Arial" panose="020B0604020202020204" pitchFamily="34" charset="0"/>
              </a:rPr>
              <a:t>vzdelávania. </a:t>
            </a:r>
            <a:endParaRPr lang="sk-SK" sz="1800" b="1" dirty="0">
              <a:cs typeface="Arial" panose="020B0604020202020204" pitchFamily="34" charset="0"/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sk-SK" sz="1800" dirty="0" smtClean="0">
                <a:cs typeface="Arial" panose="020B0604020202020204" pitchFamily="34" charset="0"/>
              </a:rPr>
              <a:t>Získať </a:t>
            </a:r>
            <a:r>
              <a:rPr lang="sk-SK" sz="1800" b="1" dirty="0">
                <a:cs typeface="Arial" panose="020B0604020202020204" pitchFamily="34" charset="0"/>
              </a:rPr>
              <a:t>objektívnu spätnú </a:t>
            </a:r>
            <a:r>
              <a:rPr lang="sk-SK" sz="1800" b="1" dirty="0" smtClean="0">
                <a:cs typeface="Arial" panose="020B0604020202020204" pitchFamily="34" charset="0"/>
              </a:rPr>
              <a:t>väzbu a zhodnotiť vývoj:</a:t>
            </a:r>
          </a:p>
          <a:p>
            <a:pPr lvl="1" algn="just">
              <a:buClr>
                <a:schemeClr val="accent6">
                  <a:lumMod val="75000"/>
                </a:schemeClr>
              </a:buClr>
            </a:pPr>
            <a:r>
              <a:rPr lang="sk-SK" sz="1700" b="1" dirty="0" smtClean="0">
                <a:cs typeface="Arial" panose="020B0604020202020204" pitchFamily="34" charset="0"/>
              </a:rPr>
              <a:t>úrovne kompetencií </a:t>
            </a:r>
            <a:r>
              <a:rPr lang="sk-SK" sz="1700" b="1" dirty="0">
                <a:cs typeface="Arial" panose="020B0604020202020204" pitchFamily="34" charset="0"/>
              </a:rPr>
              <a:t>dospelých</a:t>
            </a:r>
            <a:r>
              <a:rPr lang="sk-SK" sz="1700" dirty="0">
                <a:cs typeface="Arial" panose="020B0604020202020204" pitchFamily="34" charset="0"/>
              </a:rPr>
              <a:t> pracujúcich v rámci celej </a:t>
            </a:r>
            <a:r>
              <a:rPr lang="sk-SK" sz="1700" dirty="0" smtClean="0">
                <a:cs typeface="Arial" panose="020B0604020202020204" pitchFamily="34" charset="0"/>
              </a:rPr>
              <a:t>populácie SR, </a:t>
            </a:r>
            <a:r>
              <a:rPr lang="sk-SK" sz="1700" dirty="0">
                <a:cs typeface="Arial" panose="020B0604020202020204" pitchFamily="34" charset="0"/>
              </a:rPr>
              <a:t>ktoré sú </a:t>
            </a:r>
            <a:r>
              <a:rPr lang="sk-SK" sz="1700" b="1" dirty="0">
                <a:cs typeface="Arial" panose="020B0604020202020204" pitchFamily="34" charset="0"/>
              </a:rPr>
              <a:t>potrebné pre uplatnenie sa v modernej spoločnosti</a:t>
            </a:r>
            <a:r>
              <a:rPr lang="sk-SK" sz="1700" dirty="0">
                <a:cs typeface="Arial" panose="020B0604020202020204" pitchFamily="34" charset="0"/>
              </a:rPr>
              <a:t> a na neustále sa meniacom trhu </a:t>
            </a:r>
            <a:r>
              <a:rPr lang="sk-SK" sz="1700" dirty="0" smtClean="0">
                <a:cs typeface="Arial" panose="020B0604020202020204" pitchFamily="34" charset="0"/>
              </a:rPr>
              <a:t>práce;</a:t>
            </a:r>
          </a:p>
          <a:p>
            <a:pPr lvl="1" algn="just">
              <a:buClr>
                <a:schemeClr val="accent6">
                  <a:lumMod val="75000"/>
                </a:schemeClr>
              </a:buClr>
            </a:pPr>
            <a:r>
              <a:rPr lang="sk-SK" sz="1700" b="1" dirty="0" smtClean="0">
                <a:cs typeface="Arial" panose="020B0604020202020204" pitchFamily="34" charset="0"/>
              </a:rPr>
              <a:t>úrovne kompetencií</a:t>
            </a:r>
            <a:r>
              <a:rPr lang="sk-SK" sz="1700" dirty="0" smtClean="0">
                <a:cs typeface="Arial" panose="020B0604020202020204" pitchFamily="34" charset="0"/>
              </a:rPr>
              <a:t> pedagogických zamestnancov (PIAAC Online) s </a:t>
            </a:r>
            <a:r>
              <a:rPr lang="sk-SK" sz="1700" dirty="0">
                <a:cs typeface="Arial" panose="020B0604020202020204" pitchFamily="34" charset="0"/>
              </a:rPr>
              <a:t>cieľom </a:t>
            </a:r>
            <a:r>
              <a:rPr lang="sk-SK" sz="1700" b="1" dirty="0" smtClean="0">
                <a:cs typeface="Arial" panose="020B0604020202020204" pitchFamily="34" charset="0"/>
              </a:rPr>
              <a:t>pomôcť</a:t>
            </a:r>
            <a:r>
              <a:rPr lang="sk-SK" sz="1700" dirty="0" smtClean="0">
                <a:cs typeface="Arial" panose="020B0604020202020204" pitchFamily="34" charset="0"/>
              </a:rPr>
              <a:t> </a:t>
            </a:r>
            <a:r>
              <a:rPr lang="sk-SK" sz="1700" dirty="0">
                <a:cs typeface="Arial" panose="020B0604020202020204" pitchFamily="34" charset="0"/>
              </a:rPr>
              <a:t>učiteľom </a:t>
            </a:r>
            <a:r>
              <a:rPr lang="sk-SK" sz="1700" b="1" dirty="0">
                <a:cs typeface="Arial" panose="020B0604020202020204" pitchFamily="34" charset="0"/>
              </a:rPr>
              <a:t>pri zlepšovaní kvality</a:t>
            </a:r>
            <a:r>
              <a:rPr lang="sk-SK" sz="1700" dirty="0">
                <a:cs typeface="Arial" panose="020B0604020202020204" pitchFamily="34" charset="0"/>
              </a:rPr>
              <a:t> v systéme </a:t>
            </a:r>
            <a:r>
              <a:rPr lang="sk-SK" sz="1700" b="1" dirty="0">
                <a:cs typeface="Arial" panose="020B0604020202020204" pitchFamily="34" charset="0"/>
              </a:rPr>
              <a:t>vzdelávania</a:t>
            </a:r>
            <a:r>
              <a:rPr lang="sk-SK" sz="1700" dirty="0" smtClean="0">
                <a:cs typeface="Arial" panose="020B0604020202020204" pitchFamily="34" charset="0"/>
              </a:rPr>
              <a:t>.</a:t>
            </a:r>
            <a:endParaRPr lang="sk-SK" sz="1400" dirty="0">
              <a:cs typeface="Arial" panose="020B0604020202020204" pitchFamily="34" charset="0"/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sk-SK" sz="1800" dirty="0">
                <a:cs typeface="Arial" panose="020B0604020202020204" pitchFamily="34" charset="0"/>
              </a:rPr>
              <a:t>Na základe analýzy vplyvu výchovy a vzdelávania na rozvoj kompetencií </a:t>
            </a:r>
            <a:r>
              <a:rPr lang="sk-SK" sz="1800" b="1" dirty="0">
                <a:cs typeface="Arial" panose="020B0604020202020204" pitchFamily="34" charset="0"/>
              </a:rPr>
              <a:t>efektívne a kvalitne nastaviť vhodné stratégie v oblasti </a:t>
            </a:r>
            <a:r>
              <a:rPr lang="sk-SK" sz="1800" b="1" dirty="0" smtClean="0">
                <a:cs typeface="Arial" panose="020B0604020202020204" pitchFamily="34" charset="0"/>
              </a:rPr>
              <a:t>vzdelávania.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500034" y="274638"/>
            <a:ext cx="81867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F79646">
                    <a:lumMod val="75000"/>
                  </a:srgbClr>
                </a:solidFill>
              </a:rPr>
              <a:t>Ciele NP</a:t>
            </a:r>
          </a:p>
        </p:txBody>
      </p:sp>
      <p:pic>
        <p:nvPicPr>
          <p:cNvPr id="9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22337" y="4653136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19935" y="5070599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48430" y="5070599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6620" y="4653136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audacityinc.files.wordpress.com/2010/04/wordofmouth_ico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50951" y="5070599"/>
            <a:ext cx="405793" cy="76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BlokTextu 28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0360" y="188640"/>
            <a:ext cx="8229600" cy="792088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PIAAC 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</a:rPr>
              <a:t>online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877272"/>
          </a:xfrm>
        </p:spPr>
        <p:txBody>
          <a:bodyPr/>
          <a:lstStyle/>
          <a:p>
            <a:pPr lvl="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sk-SK" sz="1800" dirty="0" smtClean="0"/>
              <a:t>Štandardizovaný nástroj na hodnotenie kompetencií ľudí vo veku od 16 do 65 rokov v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kognitívnych a nekognitívnych </a:t>
            </a:r>
            <a:r>
              <a:rPr lang="sk-SK" sz="1800" dirty="0" smtClean="0"/>
              <a:t>oblastiach, vypracovaný OECD</a:t>
            </a:r>
          </a:p>
          <a:p>
            <a:pPr lvl="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sk-SK" sz="1800" dirty="0" smtClean="0"/>
              <a:t>Nástroj pozostáva z nasledovných blokov </a:t>
            </a:r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 smtClean="0"/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/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 smtClean="0"/>
          </a:p>
          <a:p>
            <a:pPr marL="457200" lvl="0" indent="-4572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sk-SK" sz="1800" dirty="0"/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 smtClean="0"/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/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r>
              <a:rPr lang="sk-SK" sz="18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sk-SK" sz="1800" dirty="0" smtClean="0"/>
              <a:t> </a:t>
            </a:r>
            <a:r>
              <a:rPr lang="sk-SK" sz="1800" dirty="0"/>
              <a:t>Položky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vychádzajú  z merania I. cyklu PIAAC</a:t>
            </a:r>
            <a:r>
              <a:rPr lang="sk-SK" sz="1800" dirty="0"/>
              <a:t>, no v PIAAC </a:t>
            </a:r>
            <a:r>
              <a:rPr lang="sk-SK" sz="1800" dirty="0" err="1"/>
              <a:t>online</a:t>
            </a:r>
            <a:r>
              <a:rPr lang="sk-SK" sz="1800" dirty="0"/>
              <a:t> je pridaných 40% nových položiek tak aby </a:t>
            </a:r>
            <a:r>
              <a:rPr lang="sk-SK" sz="1800" dirty="0" err="1" smtClean="0"/>
              <a:t>obtiažnosť</a:t>
            </a:r>
            <a:r>
              <a:rPr lang="sk-SK" sz="1800" dirty="0" smtClean="0"/>
              <a:t> </a:t>
            </a:r>
            <a:r>
              <a:rPr lang="sk-SK" sz="1800" dirty="0"/>
              <a:t>úloh bola porovnateľná </a:t>
            </a:r>
            <a:r>
              <a:rPr lang="sk-SK" sz="1800" dirty="0" smtClean="0"/>
              <a:t>s PIAAC I.  </a:t>
            </a:r>
            <a:endParaRPr lang="sk-SK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r>
              <a:rPr lang="sk-SK" sz="18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sk-SK" sz="1800" dirty="0" smtClean="0"/>
              <a:t> Jedná sa o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adaptívny test</a:t>
            </a:r>
            <a:r>
              <a:rPr lang="sk-SK" sz="1800" dirty="0" smtClean="0"/>
              <a:t>, v ktorom sú zadania a ich náročnosť pridelené podľa toho s akou úspešnosťou participant odpovie v úvodných otázkach</a:t>
            </a:r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sk-SK" sz="1800" dirty="0" smtClean="0"/>
              <a:t>. </a:t>
            </a:r>
            <a:r>
              <a:rPr lang="sk-SK" sz="1800" b="1" dirty="0" smtClean="0"/>
              <a:t>Cieľom výskumu</a:t>
            </a:r>
            <a:r>
              <a:rPr lang="sk-SK" sz="1800" dirty="0" smtClean="0"/>
              <a:t>: sledovanie úrovne </a:t>
            </a:r>
            <a:r>
              <a:rPr lang="sk-SK" sz="1800" b="1" dirty="0"/>
              <a:t>kognitívnych zručností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pedagógov</a:t>
            </a:r>
            <a:r>
              <a:rPr lang="sk-SK" sz="1800" dirty="0"/>
              <a:t> + sledovanie </a:t>
            </a:r>
            <a:r>
              <a:rPr lang="sk-SK" sz="1800" b="1" dirty="0"/>
              <a:t>nekognitívnych  </a:t>
            </a:r>
            <a:r>
              <a:rPr lang="sk-SK" sz="1800" b="1" dirty="0" smtClean="0"/>
              <a:t>faktorov              odporúčania </a:t>
            </a:r>
            <a:r>
              <a:rPr lang="sk-SK" sz="1800" b="1" dirty="0"/>
              <a:t>k zefektívneniu vzdelávania</a:t>
            </a:r>
            <a:r>
              <a:rPr lang="sk-SK" sz="1800" dirty="0"/>
              <a:t> učiteľov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/>
          </a:p>
          <a:p>
            <a:pPr marL="0" lvl="0" indent="0" algn="just">
              <a:buClr>
                <a:schemeClr val="accent6">
                  <a:lumMod val="75000"/>
                </a:schemeClr>
              </a:buClr>
              <a:buNone/>
            </a:pPr>
            <a:endParaRPr lang="sk-SK" sz="18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24561531"/>
              </p:ext>
            </p:extLst>
          </p:nvPr>
        </p:nvGraphicFramePr>
        <p:xfrm>
          <a:off x="1403648" y="1916832"/>
          <a:ext cx="4248471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Šípka doprava 12"/>
          <p:cNvSpPr/>
          <p:nvPr/>
        </p:nvSpPr>
        <p:spPr>
          <a:xfrm>
            <a:off x="4016894" y="580526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720080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PIAAC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online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: prehľad kognitívnych zručností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5015031" y="1212850"/>
            <a:ext cx="3665862" cy="1760477"/>
            <a:chOff x="548490" y="1324760"/>
            <a:chExt cx="4032448" cy="1680869"/>
          </a:xfrm>
        </p:grpSpPr>
        <p:sp>
          <p:nvSpPr>
            <p:cNvPr id="3" name="TextBox 2"/>
            <p:cNvSpPr txBox="1"/>
            <p:nvPr/>
          </p:nvSpPr>
          <p:spPr>
            <a:xfrm>
              <a:off x="548490" y="1865966"/>
              <a:ext cx="4032448" cy="113966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sk-SK" sz="1200" dirty="0" smtClean="0">
                  <a:cs typeface="Arial" panose="020B0604020202020204" pitchFamily="34" charset="0"/>
                </a:rPr>
                <a:t>-zistiť krátku informáciu  </a:t>
              </a:r>
              <a:r>
                <a:rPr lang="sk-SK" sz="1200" dirty="0"/>
                <a:t>z krátkeho textu o známych </a:t>
              </a:r>
              <a:r>
                <a:rPr lang="sk-SK" sz="1200" dirty="0" smtClean="0"/>
                <a:t>témach</a:t>
              </a:r>
            </a:p>
            <a:p>
              <a:r>
                <a:rPr lang="sk-SK" sz="1200" dirty="0" smtClean="0"/>
                <a:t>-porovnať, </a:t>
              </a:r>
              <a:r>
                <a:rPr lang="sk-SK" sz="1200" dirty="0"/>
                <a:t>posúdiť informácie a urobiť z </a:t>
              </a:r>
              <a:r>
                <a:rPr lang="sk-SK" sz="1200" dirty="0" smtClean="0"/>
                <a:t>nich záver</a:t>
              </a:r>
            </a:p>
            <a:p>
              <a:r>
                <a:rPr lang="sk-SK" sz="1200" dirty="0" smtClean="0"/>
                <a:t>-</a:t>
              </a:r>
              <a:r>
                <a:rPr lang="sk-SK" sz="1200" dirty="0"/>
                <a:t>zhrnutie </a:t>
              </a:r>
              <a:r>
                <a:rPr lang="sk-SK" sz="1200" dirty="0" smtClean="0"/>
                <a:t>informácií </a:t>
              </a:r>
              <a:r>
                <a:rPr lang="sk-SK" sz="1200" dirty="0"/>
                <a:t>v textoch napísaných rôznymi štýlmi, ktoré </a:t>
              </a:r>
              <a:r>
                <a:rPr lang="sk-SK" sz="1200" dirty="0" smtClean="0"/>
                <a:t>obsahujú rozporuplné </a:t>
              </a:r>
              <a:r>
                <a:rPr lang="sk-SK" sz="1200" dirty="0"/>
                <a:t>informácie</a:t>
              </a:r>
            </a:p>
            <a:p>
              <a:endParaRPr lang="sk-SK" sz="1200" dirty="0"/>
            </a:p>
            <a:p>
              <a:endParaRPr lang="sk-SK" sz="1200" dirty="0"/>
            </a:p>
            <a:p>
              <a:endParaRPr lang="en-US" sz="1200" dirty="0"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05031" y="1865967"/>
              <a:ext cx="3884617" cy="1102793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7642" y="1324760"/>
              <a:ext cx="653107" cy="531559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9512" y="1106751"/>
            <a:ext cx="4058533" cy="1879447"/>
            <a:chOff x="457200" y="1162054"/>
            <a:chExt cx="4032448" cy="1906906"/>
          </a:xfrm>
        </p:grpSpPr>
        <p:sp>
          <p:nvSpPr>
            <p:cNvPr id="11" name="TextBox 10"/>
            <p:cNvSpPr txBox="1"/>
            <p:nvPr/>
          </p:nvSpPr>
          <p:spPr>
            <a:xfrm>
              <a:off x="457200" y="1979922"/>
              <a:ext cx="4032448" cy="10759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/>
              <a:r>
                <a:rPr lang="sk-SK" sz="1200" b="1" dirty="0" smtClean="0"/>
                <a:t>schopnosť </a:t>
              </a:r>
              <a:r>
                <a:rPr lang="sk-SK" sz="1200" b="1" dirty="0"/>
                <a:t>pochopenia, vyhodnotenia a použitia písaného textu </a:t>
              </a:r>
              <a:r>
                <a:rPr lang="sk-SK" sz="1200" dirty="0"/>
                <a:t>v spoločenskom styku, pre dosiahnutie požadovaných cieľov a pre rozvoj vedomostí a vlastného </a:t>
              </a:r>
              <a:r>
                <a:rPr lang="sk-SK" sz="1200" dirty="0" smtClean="0"/>
                <a:t>potenciálu.</a:t>
              </a:r>
              <a:endParaRPr lang="sk-SK" sz="1200" dirty="0"/>
            </a:p>
            <a:p>
              <a:endParaRPr lang="en-US" sz="1200" dirty="0"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1844824"/>
              <a:ext cx="4032448" cy="1224136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47642" y="1258353"/>
              <a:ext cx="613159" cy="58647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dirty="0" smtClean="0"/>
                <a:t>1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00749" y="1162054"/>
              <a:ext cx="3165658" cy="682769"/>
            </a:xfrm>
            <a:prstGeom prst="rect">
              <a:avLst/>
            </a:prstGeom>
            <a:solidFill>
              <a:srgbClr val="99FFCC"/>
            </a:solidFill>
          </p:spPr>
          <p:txBody>
            <a:bodyPr wrap="square" rtlCol="0">
              <a:noAutofit/>
            </a:bodyPr>
            <a:lstStyle/>
            <a:p>
              <a:pPr lvl="0"/>
              <a:r>
                <a:rPr lang="sk-SK" b="1" dirty="0"/>
                <a:t>Čitateľská </a:t>
              </a:r>
              <a:r>
                <a:rPr lang="sk-SK" b="1" dirty="0" smtClean="0"/>
                <a:t>gramotnosť </a:t>
              </a:r>
            </a:p>
            <a:p>
              <a:pPr lvl="0"/>
              <a:r>
                <a:rPr lang="sk-SK" b="1" dirty="0" smtClean="0"/>
                <a:t>40 </a:t>
              </a:r>
              <a:r>
                <a:rPr lang="sk-SK" b="1" dirty="0"/>
                <a:t>položiek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15031" y="3081578"/>
            <a:ext cx="3665862" cy="1651997"/>
            <a:chOff x="457200" y="1297678"/>
            <a:chExt cx="4032448" cy="1771282"/>
          </a:xfrm>
        </p:grpSpPr>
        <p:sp>
          <p:nvSpPr>
            <p:cNvPr id="18" name="TextBox 17"/>
            <p:cNvSpPr txBox="1"/>
            <p:nvPr/>
          </p:nvSpPr>
          <p:spPr>
            <a:xfrm>
              <a:off x="523792" y="1829172"/>
              <a:ext cx="3874566" cy="123978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sk-SK" sz="1200" dirty="0" smtClean="0"/>
                <a:t>-zvládnuť základnú aritmetiku v známych situáciách (používanie percent, pomerov)</a:t>
              </a:r>
            </a:p>
            <a:p>
              <a:r>
                <a:rPr lang="sk-SK" sz="1200" dirty="0" smtClean="0"/>
                <a:t>-pochopiť matematické informácie v tabuľke alebo interpretovať graf</a:t>
              </a:r>
            </a:p>
            <a:p>
              <a:r>
                <a:rPr lang="sk-SK" sz="1200" dirty="0" smtClean="0"/>
                <a:t>-porozumieť </a:t>
              </a:r>
              <a:r>
                <a:rPr lang="sk-SK" sz="1200" dirty="0"/>
                <a:t>komplexným </a:t>
              </a:r>
              <a:r>
                <a:rPr lang="sk-SK" sz="1200" dirty="0" smtClean="0"/>
                <a:t>zadaniam, abstraktným </a:t>
              </a:r>
              <a:r>
                <a:rPr lang="sk-SK" sz="1200" dirty="0"/>
                <a:t>a </a:t>
              </a:r>
              <a:r>
                <a:rPr lang="sk-SK" sz="1200" dirty="0" smtClean="0"/>
                <a:t>matematickým </a:t>
              </a:r>
              <a:r>
                <a:rPr lang="sk-SK" sz="1200" dirty="0"/>
                <a:t>a štatistickým pojmom</a:t>
              </a:r>
            </a:p>
            <a:p>
              <a:endParaRPr lang="sk-SK" sz="1200" dirty="0"/>
            </a:p>
            <a:p>
              <a:endParaRPr lang="sk-SK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7200" y="1844824"/>
              <a:ext cx="3941158" cy="1224136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56351" y="1297678"/>
              <a:ext cx="676349" cy="610489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dirty="0" smtClean="0"/>
                <a:t>2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23990" y="1306834"/>
              <a:ext cx="3165658" cy="45647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sk-SK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Príklad matematika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79512" y="3057220"/>
            <a:ext cx="4065179" cy="1676355"/>
            <a:chOff x="17951" y="1224968"/>
            <a:chExt cx="4471697" cy="1843992"/>
          </a:xfrm>
        </p:grpSpPr>
        <p:sp>
          <p:nvSpPr>
            <p:cNvPr id="25" name="TextBox 24"/>
            <p:cNvSpPr txBox="1"/>
            <p:nvPr/>
          </p:nvSpPr>
          <p:spPr>
            <a:xfrm>
              <a:off x="17951" y="1992981"/>
              <a:ext cx="4471697" cy="10759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/>
              <a:r>
                <a:rPr lang="sk-SK" sz="1200" dirty="0"/>
                <a:t>schopnosť </a:t>
              </a:r>
              <a:r>
                <a:rPr lang="sk-SK" sz="1200" b="1" dirty="0"/>
                <a:t>pochopenia, použitia a interpretácie matematických informácií pre ich použitie v rôznych situáciách bežného života</a:t>
              </a:r>
              <a:r>
                <a:rPr lang="sk-SK" sz="1200" dirty="0"/>
                <a:t>. Uchádzači zodpovedajú 20 otázok, ktoré sú rozdelené do dvoch častí</a:t>
              </a:r>
              <a:r>
                <a:rPr lang="sk-SK" sz="1400" dirty="0"/>
                <a:t>.</a:t>
              </a:r>
              <a:endParaRPr lang="en-US" sz="1400" dirty="0"/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951" y="1856400"/>
              <a:ext cx="4471697" cy="1212558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3772" y="1224968"/>
              <a:ext cx="653107" cy="653108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dirty="0" smtClean="0"/>
                <a:t>2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50952" y="1251762"/>
              <a:ext cx="3165658" cy="58973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noAutofit/>
            </a:bodyPr>
            <a:lstStyle/>
            <a:p>
              <a:pPr lvl="0"/>
              <a:r>
                <a:rPr lang="sk-SK" b="1" dirty="0"/>
                <a:t>Matematika</a:t>
              </a:r>
            </a:p>
            <a:p>
              <a:pPr lvl="0"/>
              <a:r>
                <a:rPr lang="sk-SK" b="1" dirty="0"/>
                <a:t>38 úloh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015032" y="4883260"/>
            <a:ext cx="3696134" cy="1930118"/>
            <a:chOff x="400660" y="1160688"/>
            <a:chExt cx="4065747" cy="2038582"/>
          </a:xfrm>
        </p:grpSpPr>
        <p:sp>
          <p:nvSpPr>
            <p:cNvPr id="32" name="TextBox 31"/>
            <p:cNvSpPr txBox="1"/>
            <p:nvPr/>
          </p:nvSpPr>
          <p:spPr>
            <a:xfrm>
              <a:off x="467251" y="1602125"/>
              <a:ext cx="3874567" cy="159714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sk-SK" sz="1200" dirty="0" smtClean="0"/>
            </a:p>
            <a:p>
              <a:r>
                <a:rPr lang="sk-SK" sz="1200" dirty="0" smtClean="0"/>
                <a:t>-jednoduché operácie </a:t>
              </a:r>
              <a:r>
                <a:rPr lang="sk-SK" sz="1200" dirty="0"/>
                <a:t>v užívateľsky ústretovom </a:t>
              </a:r>
              <a:r>
                <a:rPr lang="sk-SK" sz="1200" dirty="0" smtClean="0"/>
                <a:t>prostredí</a:t>
              </a:r>
            </a:p>
            <a:p>
              <a:r>
                <a:rPr lang="sk-SK" sz="1200" dirty="0" smtClean="0"/>
                <a:t>-používanie neznámych počítačových programov </a:t>
              </a:r>
              <a:r>
                <a:rPr lang="sk-SK" sz="1200" dirty="0"/>
                <a:t>podobné tým, na ktoré sú </a:t>
              </a:r>
              <a:r>
                <a:rPr lang="sk-SK" sz="1200" dirty="0" smtClean="0"/>
                <a:t>zvyknutí</a:t>
              </a:r>
            </a:p>
            <a:p>
              <a:r>
                <a:rPr lang="sk-SK" sz="1200" dirty="0" smtClean="0"/>
                <a:t>-používanie neznámych počítačových programov </a:t>
              </a:r>
              <a:r>
                <a:rPr lang="sk-SK" sz="1200" dirty="0"/>
                <a:t>na riešenie zložitejších úloh </a:t>
              </a:r>
            </a:p>
            <a:p>
              <a:endParaRPr lang="sk-SK" sz="1200" dirty="0"/>
            </a:p>
            <a:p>
              <a:endParaRPr lang="sk-SK" sz="12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0660" y="1782219"/>
              <a:ext cx="3941159" cy="1286742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23051" y="1160688"/>
              <a:ext cx="629867" cy="573781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dirty="0" smtClean="0"/>
                <a:t>3</a:t>
              </a: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00749" y="1311638"/>
              <a:ext cx="3165658" cy="45647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Hypotheses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9512" y="4823507"/>
            <a:ext cx="4044051" cy="1796529"/>
            <a:chOff x="41192" y="1085658"/>
            <a:chExt cx="4448456" cy="2102587"/>
          </a:xfrm>
        </p:grpSpPr>
        <p:sp>
          <p:nvSpPr>
            <p:cNvPr id="39" name="TextBox 38"/>
            <p:cNvSpPr txBox="1"/>
            <p:nvPr/>
          </p:nvSpPr>
          <p:spPr>
            <a:xfrm>
              <a:off x="41192" y="1763309"/>
              <a:ext cx="4448456" cy="142493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/>
              <a:endParaRPr lang="sk-SK" sz="1200" dirty="0" smtClean="0"/>
            </a:p>
            <a:p>
              <a:pPr lvl="0"/>
              <a:r>
                <a:rPr lang="sk-SK" sz="1200" dirty="0" smtClean="0"/>
                <a:t>Schopnosť </a:t>
              </a:r>
              <a:r>
                <a:rPr lang="sk-SK" sz="1200" dirty="0"/>
                <a:t>súvisiaca s využitím technológií pre riešenie problémov a vykonávanie zložitých úloh. </a:t>
              </a:r>
              <a:r>
                <a:rPr lang="sk-SK" sz="1200" b="1" dirty="0"/>
                <a:t>Nejde o zisťovanie </a:t>
              </a:r>
              <a:r>
                <a:rPr lang="sk-SK" sz="1200" b="1" dirty="0" smtClean="0"/>
                <a:t>počítačových </a:t>
              </a:r>
              <a:r>
                <a:rPr lang="sk-SK" sz="1200" b="1" dirty="0"/>
                <a:t>zručností, ale </a:t>
              </a:r>
              <a:r>
                <a:rPr lang="sk-SK" sz="1200" b="1" dirty="0" smtClean="0"/>
                <a:t>o </a:t>
              </a:r>
              <a:r>
                <a:rPr lang="sk-SK" sz="1200" b="1" dirty="0"/>
                <a:t>schopnosť fungovania v digitálnom svete v rámci riešenia problémov, s ktorými sa užívatelia technológií stretávajú v bežnom </a:t>
              </a:r>
              <a:r>
                <a:rPr lang="sk-SK" sz="1200" b="1" dirty="0" smtClean="0"/>
                <a:t>živote</a:t>
              </a:r>
              <a:r>
                <a:rPr lang="sk-SK" sz="1200" dirty="0" smtClean="0"/>
                <a:t>.</a:t>
              </a:r>
              <a:endParaRPr lang="en-US" sz="1200" dirty="0"/>
            </a:p>
            <a:p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1192" y="1844302"/>
              <a:ext cx="4414379" cy="1300492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77763" y="1085658"/>
              <a:ext cx="653107" cy="705735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1400" dirty="0" smtClean="0"/>
                <a:t>3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74194" y="1184894"/>
              <a:ext cx="3165658" cy="665097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noAutofit/>
            </a:bodyPr>
            <a:lstStyle/>
            <a:p>
              <a:pPr lvl="0"/>
              <a:r>
                <a:rPr lang="sk-SK" b="1" dirty="0"/>
                <a:t>Riešenie problémov s využitím </a:t>
              </a:r>
              <a:r>
                <a:rPr lang="sk-SK" b="1" dirty="0" smtClean="0"/>
                <a:t>IKT 9 zadaní</a:t>
              </a:r>
              <a:endParaRPr lang="sk-SK" b="1" dirty="0"/>
            </a:p>
          </p:txBody>
        </p:sp>
      </p:grpSp>
      <p:sp>
        <p:nvSpPr>
          <p:cNvPr id="59" name="TextBox 13"/>
          <p:cNvSpPr txBox="1"/>
          <p:nvPr/>
        </p:nvSpPr>
        <p:spPr>
          <a:xfrm>
            <a:off x="5720031" y="1106751"/>
            <a:ext cx="2877871" cy="67293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noAutofit/>
          </a:bodyPr>
          <a:lstStyle/>
          <a:p>
            <a:pPr lvl="0"/>
            <a:r>
              <a:rPr lang="sk-SK" b="1" dirty="0" smtClean="0"/>
              <a:t>Príklad - Čitateľská </a:t>
            </a:r>
            <a:r>
              <a:rPr lang="sk-SK" b="1" dirty="0"/>
              <a:t>gramotnosť</a:t>
            </a:r>
            <a:r>
              <a:rPr lang="sk-SK" b="1" dirty="0" smtClean="0"/>
              <a:t> </a:t>
            </a:r>
          </a:p>
        </p:txBody>
      </p:sp>
      <p:sp>
        <p:nvSpPr>
          <p:cNvPr id="61" name="TextBox 41"/>
          <p:cNvSpPr txBox="1"/>
          <p:nvPr/>
        </p:nvSpPr>
        <p:spPr>
          <a:xfrm>
            <a:off x="5720032" y="4883260"/>
            <a:ext cx="2877872" cy="59332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noAutofit/>
          </a:bodyPr>
          <a:lstStyle/>
          <a:p>
            <a:pPr lvl="0"/>
            <a:r>
              <a:rPr lang="sk-SK" b="1" dirty="0" smtClean="0"/>
              <a:t>Príklad – Riešenie problémov</a:t>
            </a:r>
            <a:endParaRPr lang="sk-SK" b="1" dirty="0"/>
          </a:p>
        </p:txBody>
      </p:sp>
      <p:sp>
        <p:nvSpPr>
          <p:cNvPr id="62" name="TextBox 27"/>
          <p:cNvSpPr txBox="1"/>
          <p:nvPr/>
        </p:nvSpPr>
        <p:spPr>
          <a:xfrm>
            <a:off x="5720032" y="3057220"/>
            <a:ext cx="2877870" cy="5200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lvl="0"/>
            <a:r>
              <a:rPr lang="sk-SK" b="1" dirty="0" smtClean="0"/>
              <a:t>Príklad - Matematika</a:t>
            </a:r>
            <a:endParaRPr lang="sk-SK" b="1" dirty="0"/>
          </a:p>
        </p:txBody>
      </p:sp>
      <p:sp>
        <p:nvSpPr>
          <p:cNvPr id="65" name="Šípka doprava 64"/>
          <p:cNvSpPr/>
          <p:nvPr/>
        </p:nvSpPr>
        <p:spPr>
          <a:xfrm>
            <a:off x="4283968" y="2293656"/>
            <a:ext cx="648072" cy="199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6" name="Šípka doprava 65"/>
          <p:cNvSpPr/>
          <p:nvPr/>
        </p:nvSpPr>
        <p:spPr>
          <a:xfrm>
            <a:off x="4283968" y="4144875"/>
            <a:ext cx="648072" cy="199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7" name="Šípka doprava 66"/>
          <p:cNvSpPr/>
          <p:nvPr/>
        </p:nvSpPr>
        <p:spPr>
          <a:xfrm>
            <a:off x="4283968" y="5960316"/>
            <a:ext cx="648072" cy="199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BlokTextu 50"/>
          <p:cNvSpPr txBox="1"/>
          <p:nvPr/>
        </p:nvSpPr>
        <p:spPr>
          <a:xfrm>
            <a:off x="2969" y="6550025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088"/>
          </a:xfrm>
        </p:spPr>
        <p:txBody>
          <a:bodyPr/>
          <a:lstStyle/>
          <a:p>
            <a:pPr algn="l"/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PIAAC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online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nekognitívne - osobnostné charakteristiky</a:t>
            </a:r>
            <a:endParaRPr lang="sk-SK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/>
              <a:t>Osobnostné charakteristiky </a:t>
            </a:r>
            <a:r>
              <a:rPr lang="sk-SK" sz="1800" dirty="0" smtClean="0"/>
              <a:t>boli </a:t>
            </a:r>
            <a:r>
              <a:rPr lang="sk-SK" sz="1800" dirty="0"/>
              <a:t>sledované </a:t>
            </a:r>
            <a:r>
              <a:rPr lang="sk-SK" sz="1800" b="1" dirty="0"/>
              <a:t>štandardizovaným psychologickým dotazníkom </a:t>
            </a:r>
            <a:r>
              <a:rPr lang="sk-SK" sz="1800" dirty="0"/>
              <a:t>z nekognitívneho </a:t>
            </a:r>
            <a:r>
              <a:rPr lang="sk-SK" sz="1800" dirty="0" smtClean="0"/>
              <a:t>modulu </a:t>
            </a:r>
          </a:p>
          <a:p>
            <a:pPr marL="0" indent="0">
              <a:buNone/>
            </a:pPr>
            <a:endParaRPr lang="sk-SK" sz="1800" dirty="0" smtClean="0"/>
          </a:p>
          <a:p>
            <a:r>
              <a:rPr lang="sk-SK" sz="1800" dirty="0"/>
              <a:t>Dotazník ponúkal z každej </a:t>
            </a:r>
            <a:r>
              <a:rPr lang="sk-SK" sz="1800" b="1" dirty="0"/>
              <a:t>zo 104 dvojíc </a:t>
            </a:r>
            <a:r>
              <a:rPr lang="sk-SK" sz="1800" dirty="0"/>
              <a:t>tvrdení na </a:t>
            </a:r>
            <a:r>
              <a:rPr lang="sk-SK" sz="1800" b="1" dirty="0"/>
              <a:t>výber jedno</a:t>
            </a:r>
            <a:r>
              <a:rPr lang="sk-SK" sz="1800" dirty="0"/>
              <a:t>, ktoré učitelia vyberali </a:t>
            </a:r>
            <a:r>
              <a:rPr lang="sk-SK" sz="1800" b="1" dirty="0"/>
              <a:t>podľa vlastnej </a:t>
            </a:r>
            <a:r>
              <a:rPr lang="sk-SK" sz="1800" b="1" dirty="0" smtClean="0"/>
              <a:t>preferencie</a:t>
            </a:r>
          </a:p>
          <a:p>
            <a:pPr marL="0" indent="0">
              <a:buNone/>
            </a:pPr>
            <a:endParaRPr lang="sk-SK" sz="1800" dirty="0" smtClean="0"/>
          </a:p>
          <a:p>
            <a:r>
              <a:rPr lang="sk-SK" sz="1800" dirty="0"/>
              <a:t>Výsledkom bolo vytvorenie </a:t>
            </a:r>
            <a:r>
              <a:rPr lang="sk-SK" sz="1800" b="1" dirty="0"/>
              <a:t>13 osobnostných charakteristík </a:t>
            </a:r>
            <a:r>
              <a:rPr lang="sk-SK" sz="1800" b="1" dirty="0" smtClean="0"/>
              <a:t> a 5 </a:t>
            </a:r>
            <a:r>
              <a:rPr lang="sk-SK" sz="1800" b="1" dirty="0"/>
              <a:t>osobnostných </a:t>
            </a:r>
            <a:r>
              <a:rPr lang="sk-SK" sz="1800" b="1" dirty="0" smtClean="0"/>
              <a:t>dimenzií</a:t>
            </a:r>
            <a:endParaRPr lang="sk-SK" sz="1800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043"/>
            <a:ext cx="8229600" cy="288032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Osobnostné charakteristiky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280956"/>
              </p:ext>
            </p:extLst>
          </p:nvPr>
        </p:nvGraphicFramePr>
        <p:xfrm>
          <a:off x="2483768" y="800056"/>
          <a:ext cx="5544616" cy="5675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540"/>
                <a:gridCol w="3300076"/>
              </a:tblGrid>
              <a:tr h="564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Osobnostné</a:t>
                      </a:r>
                      <a:r>
                        <a:rPr lang="sk-SK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dimenzie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Osobnostné charakteristiky</a:t>
                      </a:r>
                      <a:endParaRPr lang="sk-SK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667" marR="55667" marT="0" marB="0"/>
                </a:tc>
              </a:tr>
              <a:tr h="479767">
                <a:tc rowSpan="4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Svedomitosť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effectLst/>
                        </a:rPr>
                        <a:t>Usilovnosť, Ambicióznosť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Organizovanosť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Spoľahlivosť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Osobná disciplína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 smtClean="0">
                          <a:effectLst/>
                        </a:rPr>
                        <a:t>Extraverzia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Asertivita, </a:t>
                      </a:r>
                      <a:r>
                        <a:rPr lang="sk-SK" sz="1600" b="0" dirty="0" err="1">
                          <a:effectLst/>
                        </a:rPr>
                        <a:t>Líderstvo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4797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Priateľskosť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Ochota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Prívetivosť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Spolupráca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Emocionálna vyrovnanosť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Vyrovnanosť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598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Optimizmus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313418">
                <a:tc rowSpan="3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effectLst/>
                      </a:endParaRPr>
                    </a:p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</a:rPr>
                        <a:t>Otvorenosť </a:t>
                      </a:r>
                      <a:r>
                        <a:rPr lang="sk-SK" sz="1800" dirty="0">
                          <a:effectLst/>
                        </a:rPr>
                        <a:t>novým výzvam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Kreativita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4797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Intelektuálne zameranie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  <a:tr h="47976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Záujem 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67" marR="55667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0" y="562075"/>
            <a:ext cx="184731" cy="57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1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67544" y="6321308"/>
            <a:ext cx="2643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t>EDUMETRIA 7.11.2019</a:t>
            </a:r>
            <a:endParaRPr lang="sk-SK" sz="14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8469</TotalTime>
  <Words>2403</Words>
  <Application>Microsoft Office PowerPoint</Application>
  <PresentationFormat>Prezentácia na obrazovke (4:3)</PresentationFormat>
  <Paragraphs>449</Paragraphs>
  <Slides>33</Slides>
  <Notes>31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4" baseType="lpstr">
      <vt:lpstr>3_Motív Office</vt:lpstr>
      <vt:lpstr>Prezentácia programu PowerPoint</vt:lpstr>
      <vt:lpstr>Prezentácia programu PowerPoint</vt:lpstr>
      <vt:lpstr>Čo je PIAAC?</vt:lpstr>
      <vt:lpstr>Prezentácia programu PowerPoint</vt:lpstr>
      <vt:lpstr>Prezentácia programu PowerPoint</vt:lpstr>
      <vt:lpstr>PIAAC online</vt:lpstr>
      <vt:lpstr>PIAAC online: prehľad kognitívnych zručností</vt:lpstr>
      <vt:lpstr>PIAAC online: nekognitívne - osobnostné charakteristiky</vt:lpstr>
      <vt:lpstr>Osobnostné charakteristiky</vt:lpstr>
      <vt:lpstr>1. etapa PIAAC online – učitelia ISCED 2</vt:lpstr>
      <vt:lpstr>1. etapa PIAAC online – učitelia ISCED 2</vt:lpstr>
      <vt:lpstr>Čitateľská gramotnosť</vt:lpstr>
      <vt:lpstr>Matematická gramotnosť</vt:lpstr>
      <vt:lpstr>Riešenie problémov s využitím IKT</vt:lpstr>
      <vt:lpstr>Osobnostné charakteristiky</vt:lpstr>
      <vt:lpstr>Osobnostné charakteristiky a súvislosti s matematickou gramotnosťou</vt:lpstr>
      <vt:lpstr>Osobnostné charakteristiky a súvislosti s čitateľskou gramotnosťou</vt:lpstr>
      <vt:lpstr>Osobnostné charakteristiky a súvislosti s riešením problémov s využitím IKT</vt:lpstr>
      <vt:lpstr>Zhrnutie korelácií Súvislosti osobnostných charakteristík s kognitívnymi výsledky</vt:lpstr>
      <vt:lpstr>Porovnanie osobnostných čŕt podľa veku</vt:lpstr>
      <vt:lpstr>Osobnostné črty podľa veku</vt:lpstr>
      <vt:lpstr>Rodové rozdiely medzi učiteľmi</vt:lpstr>
      <vt:lpstr>Zhrnutie prvých výsledkov</vt:lpstr>
      <vt:lpstr>Prezentácia programu PowerPoint</vt:lpstr>
      <vt:lpstr>Prezentácia programu PowerPoint</vt:lpstr>
      <vt:lpstr>Svedomitosť podľa veku</vt:lpstr>
      <vt:lpstr>Otvorenosť výzvam podľa veku</vt:lpstr>
      <vt:lpstr>Extraverzia podľa veku</vt:lpstr>
      <vt:lpstr>Ochota podľa veku</vt:lpstr>
      <vt:lpstr>Emocionálna vyrovnanosť podľa veku</vt:lpstr>
      <vt:lpstr>Osobnostné charakteristiky</vt:lpstr>
      <vt:lpstr>Rodové rozdiely medzi učiteľmi</vt:lpstr>
      <vt:lpstr>Osobnostné črty a spokojnosť so životom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Lacikova</dc:creator>
  <cp:lastModifiedBy>Zuzana Wirtz</cp:lastModifiedBy>
  <cp:revision>815</cp:revision>
  <cp:lastPrinted>2019-11-04T12:46:12Z</cp:lastPrinted>
  <dcterms:created xsi:type="dcterms:W3CDTF">2019-01-30T13:41:20Z</dcterms:created>
  <dcterms:modified xsi:type="dcterms:W3CDTF">2019-11-05T11:04:26Z</dcterms:modified>
</cp:coreProperties>
</file>