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charts/chart8.xml" ContentType="application/vnd.openxmlformats-officedocument.drawingml.chart+xml"/>
  <Override PartName="/ppt/theme/themeOverride5.xml" ContentType="application/vnd.openxmlformats-officedocument.themeOverride+xml"/>
  <Override PartName="/ppt/charts/chart9.xml" ContentType="application/vnd.openxmlformats-officedocument.drawingml.chart+xml"/>
  <Override PartName="/ppt/theme/themeOverride6.xml" ContentType="application/vnd.openxmlformats-officedocument.themeOverride+xml"/>
  <Override PartName="/ppt/charts/chart10.xml" ContentType="application/vnd.openxmlformats-officedocument.drawingml.chart+xml"/>
  <Override PartName="/ppt/theme/themeOverride7.xml" ContentType="application/vnd.openxmlformats-officedocument.themeOverride+xml"/>
  <Override PartName="/ppt/charts/chart11.xml" ContentType="application/vnd.openxmlformats-officedocument.drawingml.chart+xml"/>
  <Override PartName="/ppt/theme/themeOverride8.xml" ContentType="application/vnd.openxmlformats-officedocument.themeOverride+xml"/>
  <Override PartName="/ppt/charts/chart12.xml" ContentType="application/vnd.openxmlformats-officedocument.drawingml.chart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27" r:id="rId1"/>
  </p:sldMasterIdLst>
  <p:notesMasterIdLst>
    <p:notesMasterId r:id="rId27"/>
  </p:notesMasterIdLst>
  <p:handoutMasterIdLst>
    <p:handoutMasterId r:id="rId28"/>
  </p:handoutMasterIdLst>
  <p:sldIdLst>
    <p:sldId id="256" r:id="rId2"/>
    <p:sldId id="455" r:id="rId3"/>
    <p:sldId id="467" r:id="rId4"/>
    <p:sldId id="466" r:id="rId5"/>
    <p:sldId id="468" r:id="rId6"/>
    <p:sldId id="470" r:id="rId7"/>
    <p:sldId id="469" r:id="rId8"/>
    <p:sldId id="471" r:id="rId9"/>
    <p:sldId id="472" r:id="rId10"/>
    <p:sldId id="473" r:id="rId11"/>
    <p:sldId id="478" r:id="rId12"/>
    <p:sldId id="479" r:id="rId13"/>
    <p:sldId id="480" r:id="rId14"/>
    <p:sldId id="474" r:id="rId15"/>
    <p:sldId id="481" r:id="rId16"/>
    <p:sldId id="482" r:id="rId17"/>
    <p:sldId id="484" r:id="rId18"/>
    <p:sldId id="485" r:id="rId19"/>
    <p:sldId id="475" r:id="rId20"/>
    <p:sldId id="477" r:id="rId21"/>
    <p:sldId id="476" r:id="rId22"/>
    <p:sldId id="486" r:id="rId23"/>
    <p:sldId id="487" r:id="rId24"/>
    <p:sldId id="488" r:id="rId25"/>
    <p:sldId id="420" r:id="rId26"/>
  </p:sldIdLst>
  <p:sldSz cx="9144000" cy="6858000" type="screen4x3"/>
  <p:notesSz cx="6797675" cy="9926638"/>
  <p:defaultTextStyle>
    <a:defPPr>
      <a:defRPr lang="sk-SK"/>
    </a:defPPr>
    <a:lvl1pPr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ia bez názvu" id="{FFAA87C6-BF97-4E60-AF9C-FAB25A4F3EC5}">
          <p14:sldIdLst>
            <p14:sldId id="256"/>
            <p14:sldId id="455"/>
            <p14:sldId id="467"/>
            <p14:sldId id="466"/>
            <p14:sldId id="468"/>
            <p14:sldId id="470"/>
            <p14:sldId id="469"/>
            <p14:sldId id="471"/>
            <p14:sldId id="472"/>
            <p14:sldId id="473"/>
            <p14:sldId id="478"/>
            <p14:sldId id="479"/>
            <p14:sldId id="480"/>
            <p14:sldId id="474"/>
            <p14:sldId id="481"/>
            <p14:sldId id="482"/>
            <p14:sldId id="484"/>
            <p14:sldId id="485"/>
            <p14:sldId id="475"/>
            <p14:sldId id="477"/>
            <p14:sldId id="476"/>
            <p14:sldId id="486"/>
            <p14:sldId id="487"/>
            <p14:sldId id="488"/>
            <p14:sldId id="42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ba Habodaszova" initials="LH" lastIdx="1" clrIdx="0">
    <p:extLst>
      <p:ext uri="{19B8F6BF-5375-455C-9EA6-DF929625EA0E}">
        <p15:presenceInfo xmlns:p15="http://schemas.microsoft.com/office/powerpoint/2012/main" userId="33c70228e57d4c8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9ADC"/>
    <a:srgbClr val="6EA92D"/>
    <a:srgbClr val="818386"/>
    <a:srgbClr val="FF7C80"/>
    <a:srgbClr val="FF5050"/>
    <a:srgbClr val="CCFFFF"/>
    <a:srgbClr val="FFFF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2998" autoAdjust="0"/>
  </p:normalViewPr>
  <p:slideViewPr>
    <p:cSldViewPr>
      <p:cViewPr varScale="1">
        <p:scale>
          <a:sx n="123" d="100"/>
          <a:sy n="123" d="100"/>
        </p:scale>
        <p:origin x="148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21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habo\Desktop\Edumetria_prezentaci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mf.mfsr.sk\DfsRoot\ADRESARE\IFP_NEW\4_STRUKTURAL\4_4_Agenda\02_Vzdelavanie\Luba\projekt_SZP_Monitor\Excel\nove%20grafy%20januar%20skola%20online.xlsx" TargetMode="External"/><Relationship Id="rId1" Type="http://schemas.openxmlformats.org/officeDocument/2006/relationships/themeOverride" Target="../theme/themeOverride7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\\mf.mfsr.sk\DfsRoot\ADRESARE\IFP_NEW\4_STRUKTURAL\4_4_Agenda\02_Vzdelavanie\Luba\projekt_SZP_Monitor\Excel\nove%20grafy%20januar%20skola%20online.xlsx" TargetMode="External"/><Relationship Id="rId1" Type="http://schemas.openxmlformats.org/officeDocument/2006/relationships/themeOverride" Target="../theme/themeOverride8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\\mf.mfsr.sk\DfsRoot\ADRESARE\IFP_NEW\4_STRUKTURAL\4_4_Agenda\02_Vzdelavanie\Luba\projekt_SZP_Monitor\Excel\nove%20grafy%20januar%20skola%20online.xlsx" TargetMode="External"/><Relationship Id="rId1" Type="http://schemas.openxmlformats.org/officeDocument/2006/relationships/themeOverride" Target="../theme/themeOverride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habo\Desktop\Edumetria_prezentac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habo\Desktop\Edumetria_prezentaci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habo\Desktop\math%20results.xlsx" TargetMode="External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habo\Desktop\Edumetria_prezentacia.xlsx" TargetMode="External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lhabo\Desktop\Edumetria_prezentacia.xlsx" TargetMode="External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mf.mfsr.sk\DfsRoot\ADRESARE\IFP_NEW\4_STRUKTURAL\4_4_Agenda\02_Vzdelavanie\Luba\projekt_SZP_Monitor\Excel\vzdelanie%20otcov.xlsx" TargetMode="External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mf.mfsr.sk\DfsRoot\ADRESARE\IFP_NEW\4_STRUKTURAL\4_4_Agenda\02_Vzdelavanie\Luba\projekt_SZP_Monitor\Excel\nove%20grafy%20januar%20skola%20online.xlsx" TargetMode="External"/><Relationship Id="rId1" Type="http://schemas.openxmlformats.org/officeDocument/2006/relationships/themeOverride" Target="../theme/themeOverride5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\\mf.mfsr.sk\DfsRoot\ADRESARE\IFP_NEW\4_STRUKTURAL\4_4_Agenda\02_Vzdelavanie\Luba\projekt_SZP_Monitor\Excel\nove%20grafy%20januar%20skola%20online.xlsx" TargetMode="External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n-US" sz="1600" dirty="0"/>
              <a:t>PISA </a:t>
            </a:r>
            <a:r>
              <a:rPr lang="sk-SK" sz="1600" noProof="0" dirty="0"/>
              <a:t>Matematika</a:t>
            </a:r>
          </a:p>
        </c:rich>
      </c:tx>
      <c:layout>
        <c:manualLayout>
          <c:xMode val="edge"/>
          <c:yMode val="edge"/>
          <c:x val="0.38039961139583522"/>
          <c:y val="1.79358602339853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sk-SK"/>
        </a:p>
      </c:txPr>
    </c:title>
    <c:autoTitleDeleted val="0"/>
    <c:plotArea>
      <c:layout>
        <c:manualLayout>
          <c:layoutTarget val="inner"/>
          <c:xMode val="edge"/>
          <c:yMode val="edge"/>
          <c:x val="8.6956219840307603E-2"/>
          <c:y val="0.1208055507956743"/>
          <c:w val="0.89770731995961806"/>
          <c:h val="0.68374723900734191"/>
        </c:manualLayout>
      </c:layout>
      <c:lineChart>
        <c:grouping val="standard"/>
        <c:varyColors val="0"/>
        <c:ser>
          <c:idx val="0"/>
          <c:order val="0"/>
          <c:tx>
            <c:strRef>
              <c:f>'math avg'!$G$7</c:f>
              <c:strCache>
                <c:ptCount val="1"/>
                <c:pt idx="0">
                  <c:v>SK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'math avg'!$H$6:$L$6</c:f>
              <c:numCache>
                <c:formatCode>General</c:formatCode>
                <c:ptCount val="5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  <c:pt idx="3" formatCode="0">
                  <c:v>2012</c:v>
                </c:pt>
                <c:pt idx="4">
                  <c:v>2015</c:v>
                </c:pt>
              </c:numCache>
            </c:numRef>
          </c:cat>
          <c:val>
            <c:numRef>
              <c:f>'math avg'!$H$7:$L$7</c:f>
              <c:numCache>
                <c:formatCode>0</c:formatCode>
                <c:ptCount val="5"/>
                <c:pt idx="0">
                  <c:v>498.18349999999998</c:v>
                </c:pt>
                <c:pt idx="1">
                  <c:v>492.1062</c:v>
                </c:pt>
                <c:pt idx="2">
                  <c:v>496.68340000000001</c:v>
                </c:pt>
                <c:pt idx="3">
                  <c:v>481.6447</c:v>
                </c:pt>
                <c:pt idx="4">
                  <c:v>475.23009999999999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D9E-4AD7-AA05-3D1F6FE6DAD1}"/>
            </c:ext>
          </c:extLst>
        </c:ser>
        <c:ser>
          <c:idx val="1"/>
          <c:order val="1"/>
          <c:tx>
            <c:strRef>
              <c:f>'math avg'!$G$8</c:f>
              <c:strCache>
                <c:ptCount val="1"/>
                <c:pt idx="0">
                  <c:v>V3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'math avg'!$H$6:$L$6</c:f>
              <c:numCache>
                <c:formatCode>General</c:formatCode>
                <c:ptCount val="5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  <c:pt idx="3" formatCode="0">
                  <c:v>2012</c:v>
                </c:pt>
                <c:pt idx="4">
                  <c:v>2015</c:v>
                </c:pt>
              </c:numCache>
            </c:numRef>
          </c:cat>
          <c:val>
            <c:numRef>
              <c:f>'math avg'!$H$8:$L$8</c:f>
              <c:numCache>
                <c:formatCode>0</c:formatCode>
                <c:ptCount val="5"/>
                <c:pt idx="0">
                  <c:v>498.90206666666671</c:v>
                </c:pt>
                <c:pt idx="1">
                  <c:v>498.74176666666671</c:v>
                </c:pt>
                <c:pt idx="2">
                  <c:v>492.59566666666666</c:v>
                </c:pt>
                <c:pt idx="3">
                  <c:v>497.83449999999999</c:v>
                </c:pt>
                <c:pt idx="4">
                  <c:v>491.20853333333326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D9E-4AD7-AA05-3D1F6FE6DAD1}"/>
            </c:ext>
          </c:extLst>
        </c:ser>
        <c:ser>
          <c:idx val="2"/>
          <c:order val="2"/>
          <c:tx>
            <c:strRef>
              <c:f>'math avg'!$G$9</c:f>
              <c:strCache>
                <c:ptCount val="1"/>
                <c:pt idx="0">
                  <c:v>EE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'math avg'!$H$6:$L$6</c:f>
              <c:numCache>
                <c:formatCode>General</c:formatCode>
                <c:ptCount val="5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  <c:pt idx="3" formatCode="0">
                  <c:v>2012</c:v>
                </c:pt>
                <c:pt idx="4">
                  <c:v>2015</c:v>
                </c:pt>
              </c:numCache>
            </c:numRef>
          </c:cat>
          <c:val>
            <c:numRef>
              <c:f>'math avg'!$H$9:$L$9</c:f>
              <c:numCache>
                <c:formatCode>0</c:formatCode>
                <c:ptCount val="5"/>
                <c:pt idx="1">
                  <c:v>514.57550000000003</c:v>
                </c:pt>
                <c:pt idx="2">
                  <c:v>512.10419999999999</c:v>
                </c:pt>
                <c:pt idx="3">
                  <c:v>520.54549999999995</c:v>
                </c:pt>
                <c:pt idx="4">
                  <c:v>519.52909999999997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D9E-4AD7-AA05-3D1F6FE6DA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8172920"/>
        <c:axId val="155621416"/>
      </c:lineChart>
      <c:catAx>
        <c:axId val="78172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sk-SK"/>
          </a:p>
        </c:txPr>
        <c:crossAx val="155621416"/>
        <c:crosses val="autoZero"/>
        <c:auto val="1"/>
        <c:lblAlgn val="ctr"/>
        <c:lblOffset val="100"/>
        <c:noMultiLvlLbl val="0"/>
      </c:catAx>
      <c:valAx>
        <c:axId val="155621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sk-SK"/>
          </a:p>
        </c:txPr>
        <c:crossAx val="78172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>
          <a:latin typeface="Arial Narrow" panose="020B0606020202030204" pitchFamily="34" charset="0"/>
        </a:defRPr>
      </a:pPr>
      <a:endParaRPr lang="sk-SK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417436997626964E-2"/>
          <c:y val="5.5989236111111111E-2"/>
          <c:w val="0.93616132135261021"/>
          <c:h val="0.863362847222222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'Graf 4 uncon'!$B$5</c:f>
              <c:strCache>
                <c:ptCount val="1"/>
                <c:pt idx="0">
                  <c:v>ostatni</c:v>
                </c:pt>
              </c:strCache>
            </c:strRef>
          </c:tx>
          <c:spPr>
            <a:solidFill>
              <a:srgbClr val="2C9ADC"/>
            </a:solidFill>
          </c:spPr>
          <c:invertIfNegative val="0"/>
          <c:cat>
            <c:strRef>
              <c:f>'Graf 4 uncon'!$C$4:$G$4</c:f>
              <c:strCache>
                <c:ptCount val="5"/>
                <c:pt idx="0">
                  <c:v>&lt;16</c:v>
                </c:pt>
                <c:pt idx="1">
                  <c:v>16-37</c:v>
                </c:pt>
                <c:pt idx="2">
                  <c:v>38-62</c:v>
                </c:pt>
                <c:pt idx="3">
                  <c:v>63-81</c:v>
                </c:pt>
                <c:pt idx="4">
                  <c:v>&gt;82</c:v>
                </c:pt>
              </c:strCache>
            </c:strRef>
          </c:cat>
          <c:val>
            <c:numRef>
              <c:f>'Graf 4 uncon'!$C$5:$G$5</c:f>
              <c:numCache>
                <c:formatCode>General</c:formatCode>
                <c:ptCount val="5"/>
                <c:pt idx="0">
                  <c:v>54.86</c:v>
                </c:pt>
                <c:pt idx="1">
                  <c:v>57.18</c:v>
                </c:pt>
                <c:pt idx="2">
                  <c:v>60.8</c:v>
                </c:pt>
                <c:pt idx="3">
                  <c:v>62.1</c:v>
                </c:pt>
                <c:pt idx="4">
                  <c:v>61.13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947-4BFF-8286-240C403ADDEF}"/>
            </c:ext>
          </c:extLst>
        </c:ser>
        <c:ser>
          <c:idx val="2"/>
          <c:order val="1"/>
          <c:tx>
            <c:strRef>
              <c:f>'Graf 4 uncon'!$B$6</c:f>
              <c:strCache>
                <c:ptCount val="1"/>
                <c:pt idx="0">
                  <c:v>MRK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cat>
            <c:strRef>
              <c:f>'Graf 4 uncon'!$C$4:$G$4</c:f>
              <c:strCache>
                <c:ptCount val="5"/>
                <c:pt idx="0">
                  <c:v>&lt;16</c:v>
                </c:pt>
                <c:pt idx="1">
                  <c:v>16-37</c:v>
                </c:pt>
                <c:pt idx="2">
                  <c:v>38-62</c:v>
                </c:pt>
                <c:pt idx="3">
                  <c:v>63-81</c:v>
                </c:pt>
                <c:pt idx="4">
                  <c:v>&gt;82</c:v>
                </c:pt>
              </c:strCache>
            </c:strRef>
          </c:cat>
          <c:val>
            <c:numRef>
              <c:f>'Graf 4 uncon'!$C$6:$G$6</c:f>
              <c:numCache>
                <c:formatCode>General</c:formatCode>
                <c:ptCount val="5"/>
                <c:pt idx="0">
                  <c:v>32.090000000000003</c:v>
                </c:pt>
                <c:pt idx="1">
                  <c:v>35.630000000000003</c:v>
                </c:pt>
                <c:pt idx="2">
                  <c:v>44.4</c:v>
                </c:pt>
                <c:pt idx="3">
                  <c:v>46</c:v>
                </c:pt>
                <c:pt idx="4">
                  <c:v>59.86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947-4BFF-8286-240C403ADDEF}"/>
            </c:ext>
          </c:extLst>
        </c:ser>
        <c:ser>
          <c:idx val="1"/>
          <c:order val="2"/>
          <c:tx>
            <c:strRef>
              <c:f>'Graf 4 uncon'!$B$7</c:f>
              <c:strCache>
                <c:ptCount val="1"/>
                <c:pt idx="0">
                  <c:v>PHN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strRef>
              <c:f>'Graf 4 uncon'!$C$4:$G$4</c:f>
              <c:strCache>
                <c:ptCount val="5"/>
                <c:pt idx="0">
                  <c:v>&lt;16</c:v>
                </c:pt>
                <c:pt idx="1">
                  <c:v>16-37</c:v>
                </c:pt>
                <c:pt idx="2">
                  <c:v>38-62</c:v>
                </c:pt>
                <c:pt idx="3">
                  <c:v>63-81</c:v>
                </c:pt>
                <c:pt idx="4">
                  <c:v>&gt;82</c:v>
                </c:pt>
              </c:strCache>
            </c:strRef>
          </c:cat>
          <c:val>
            <c:numRef>
              <c:f>'Graf 4 uncon'!$C$7:$G$7</c:f>
              <c:numCache>
                <c:formatCode>General</c:formatCode>
                <c:ptCount val="5"/>
                <c:pt idx="0">
                  <c:v>34.270000000000003</c:v>
                </c:pt>
                <c:pt idx="1">
                  <c:v>34.950000000000003</c:v>
                </c:pt>
                <c:pt idx="2">
                  <c:v>39.159999999999997</c:v>
                </c:pt>
                <c:pt idx="3">
                  <c:v>42.02</c:v>
                </c:pt>
                <c:pt idx="4">
                  <c:v>48.41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947-4BFF-8286-240C403ADDEF}"/>
            </c:ext>
          </c:extLst>
        </c:ser>
        <c:ser>
          <c:idx val="3"/>
          <c:order val="3"/>
          <c:tx>
            <c:strRef>
              <c:f>'Graf 4 uncon'!$B$8</c:f>
              <c:strCache>
                <c:ptCount val="1"/>
                <c:pt idx="0">
                  <c:v>PHN/MRK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</c:spPr>
          <c:invertIfNegative val="0"/>
          <c:cat>
            <c:strRef>
              <c:f>'Graf 4 uncon'!$C$4:$G$4</c:f>
              <c:strCache>
                <c:ptCount val="5"/>
                <c:pt idx="0">
                  <c:v>&lt;16</c:v>
                </c:pt>
                <c:pt idx="1">
                  <c:v>16-37</c:v>
                </c:pt>
                <c:pt idx="2">
                  <c:v>38-62</c:v>
                </c:pt>
                <c:pt idx="3">
                  <c:v>63-81</c:v>
                </c:pt>
                <c:pt idx="4">
                  <c:v>&gt;82</c:v>
                </c:pt>
              </c:strCache>
            </c:strRef>
          </c:cat>
          <c:val>
            <c:numRef>
              <c:f>'Graf 4 uncon'!$C$8:$G$8</c:f>
              <c:numCache>
                <c:formatCode>General</c:formatCode>
                <c:ptCount val="5"/>
                <c:pt idx="0">
                  <c:v>26.51</c:v>
                </c:pt>
                <c:pt idx="1">
                  <c:v>23.15</c:v>
                </c:pt>
                <c:pt idx="2">
                  <c:v>22.3</c:v>
                </c:pt>
                <c:pt idx="3">
                  <c:v>17.32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947-4BFF-8286-240C403ADD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161976"/>
        <c:axId val="220162368"/>
      </c:barChart>
      <c:catAx>
        <c:axId val="220161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0162368"/>
        <c:crosses val="autoZero"/>
        <c:auto val="1"/>
        <c:lblAlgn val="ctr"/>
        <c:lblOffset val="100"/>
        <c:noMultiLvlLbl val="0"/>
      </c:catAx>
      <c:valAx>
        <c:axId val="22016236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0" sourceLinked="0"/>
        <c:majorTickMark val="out"/>
        <c:minorTickMark val="none"/>
        <c:tickLblPos val="nextTo"/>
        <c:crossAx val="220161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534650779735908"/>
          <c:y val="3.0046813624378926E-3"/>
          <c:w val="0.72261568277505006"/>
          <c:h val="0.16729933815220707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Arial Narrow" panose="020B0606020202030204" pitchFamily="34" charset="0"/>
        </a:defRPr>
      </a:pPr>
      <a:endParaRPr lang="sk-SK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417436997626964E-2"/>
          <c:y val="5.5989236111111111E-2"/>
          <c:w val="0.93616132135261021"/>
          <c:h val="0.82017044029417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'graf 5 uncon'!$B$3</c:f>
              <c:strCache>
                <c:ptCount val="1"/>
                <c:pt idx="0">
                  <c:v>ostatní</c:v>
                </c:pt>
              </c:strCache>
            </c:strRef>
          </c:tx>
          <c:spPr>
            <a:solidFill>
              <a:srgbClr val="2C9ADC"/>
            </a:solidFill>
          </c:spPr>
          <c:invertIfNegative val="0"/>
          <c:cat>
            <c:strRef>
              <c:f>'graf 5 uncon'!$C$2:$I$2</c:f>
              <c:strCache>
                <c:ptCount val="7"/>
                <c:pt idx="0">
                  <c:v>0%</c:v>
                </c:pt>
                <c:pt idx="1">
                  <c:v>&lt;10%</c:v>
                </c:pt>
                <c:pt idx="2">
                  <c:v>10-20%</c:v>
                </c:pt>
                <c:pt idx="3">
                  <c:v>20-30%</c:v>
                </c:pt>
                <c:pt idx="4">
                  <c:v>30-40%</c:v>
                </c:pt>
                <c:pt idx="5">
                  <c:v>40-50%</c:v>
                </c:pt>
                <c:pt idx="6">
                  <c:v>&gt;50 %</c:v>
                </c:pt>
              </c:strCache>
            </c:strRef>
          </c:cat>
          <c:val>
            <c:numRef>
              <c:f>'graf 5 uncon'!$C$3:$I$3</c:f>
              <c:numCache>
                <c:formatCode>General</c:formatCode>
                <c:ptCount val="7"/>
                <c:pt idx="0">
                  <c:v>59.93</c:v>
                </c:pt>
                <c:pt idx="1">
                  <c:v>59.89</c:v>
                </c:pt>
                <c:pt idx="2">
                  <c:v>56.49</c:v>
                </c:pt>
                <c:pt idx="3">
                  <c:v>51.48</c:v>
                </c:pt>
                <c:pt idx="4">
                  <c:v>52.39</c:v>
                </c:pt>
                <c:pt idx="5">
                  <c:v>50.94</c:v>
                </c:pt>
                <c:pt idx="6">
                  <c:v>45.26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CFA-4D9B-A0A8-592759628590}"/>
            </c:ext>
          </c:extLst>
        </c:ser>
        <c:ser>
          <c:idx val="2"/>
          <c:order val="1"/>
          <c:tx>
            <c:strRef>
              <c:f>'graf 5 uncon'!$B$4</c:f>
              <c:strCache>
                <c:ptCount val="1"/>
                <c:pt idx="0">
                  <c:v>SZP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cat>
            <c:strRef>
              <c:f>'graf 5 uncon'!$C$2:$I$2</c:f>
              <c:strCache>
                <c:ptCount val="7"/>
                <c:pt idx="0">
                  <c:v>0%</c:v>
                </c:pt>
                <c:pt idx="1">
                  <c:v>&lt;10%</c:v>
                </c:pt>
                <c:pt idx="2">
                  <c:v>10-20%</c:v>
                </c:pt>
                <c:pt idx="3">
                  <c:v>20-30%</c:v>
                </c:pt>
                <c:pt idx="4">
                  <c:v>30-40%</c:v>
                </c:pt>
                <c:pt idx="5">
                  <c:v>40-50%</c:v>
                </c:pt>
                <c:pt idx="6">
                  <c:v>&gt;50 %</c:v>
                </c:pt>
              </c:strCache>
            </c:strRef>
          </c:cat>
          <c:val>
            <c:numRef>
              <c:f>'graf 5 uncon'!$C$4:$I$4</c:f>
              <c:numCache>
                <c:formatCode>General</c:formatCode>
                <c:ptCount val="7"/>
                <c:pt idx="1">
                  <c:v>43.54</c:v>
                </c:pt>
                <c:pt idx="2">
                  <c:v>39.4</c:v>
                </c:pt>
                <c:pt idx="3">
                  <c:v>32.26</c:v>
                </c:pt>
                <c:pt idx="4">
                  <c:v>29.24</c:v>
                </c:pt>
                <c:pt idx="5">
                  <c:v>29.94</c:v>
                </c:pt>
                <c:pt idx="6">
                  <c:v>25.35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CFA-4D9B-A0A8-5927596285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163152"/>
        <c:axId val="220163544"/>
      </c:barChart>
      <c:catAx>
        <c:axId val="220163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0163544"/>
        <c:crosses val="autoZero"/>
        <c:auto val="1"/>
        <c:lblAlgn val="ctr"/>
        <c:lblOffset val="100"/>
        <c:noMultiLvlLbl val="0"/>
      </c:catAx>
      <c:valAx>
        <c:axId val="22016354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0" sourceLinked="0"/>
        <c:majorTickMark val="out"/>
        <c:minorTickMark val="none"/>
        <c:tickLblPos val="nextTo"/>
        <c:crossAx val="220163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7377362204724407"/>
          <c:y val="5.334025955088946E-2"/>
          <c:w val="0.31322972222222223"/>
          <c:h val="0.11755468066491688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Arial Narrow" panose="020B0606020202030204" pitchFamily="34" charset="0"/>
        </a:defRPr>
      </a:pPr>
      <a:endParaRPr lang="sk-SK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417436997626964E-2"/>
          <c:y val="5.5989236111111111E-2"/>
          <c:w val="0.9067314085739282"/>
          <c:h val="0.537154457834451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'Graf 6'!$D$6</c:f>
              <c:strCache>
                <c:ptCount val="1"/>
                <c:pt idx="0">
                  <c:v>pred zohľadnením</c:v>
                </c:pt>
              </c:strCache>
            </c:strRef>
          </c:tx>
          <c:spPr>
            <a:solidFill>
              <a:srgbClr val="2C9ADC"/>
            </a:solidFill>
          </c:spPr>
          <c:invertIfNegative val="0"/>
          <c:cat>
            <c:strRef>
              <c:f>'Graf 6'!$C$7:$C$14</c:f>
              <c:strCache>
                <c:ptCount val="8"/>
                <c:pt idx="0">
                  <c:v>BA</c:v>
                </c:pt>
                <c:pt idx="1">
                  <c:v>TN</c:v>
                </c:pt>
                <c:pt idx="2">
                  <c:v>TT</c:v>
                </c:pt>
                <c:pt idx="3">
                  <c:v>NR</c:v>
                </c:pt>
                <c:pt idx="4">
                  <c:v>ZA</c:v>
                </c:pt>
                <c:pt idx="5">
                  <c:v>BB</c:v>
                </c:pt>
                <c:pt idx="6">
                  <c:v>PO</c:v>
                </c:pt>
                <c:pt idx="7">
                  <c:v>KE</c:v>
                </c:pt>
              </c:strCache>
            </c:strRef>
          </c:cat>
          <c:val>
            <c:numRef>
              <c:f>'Graf 6'!$D$7:$D$14</c:f>
              <c:numCache>
                <c:formatCode>General</c:formatCode>
                <c:ptCount val="8"/>
                <c:pt idx="0">
                  <c:v>13.66</c:v>
                </c:pt>
                <c:pt idx="1">
                  <c:v>13.94</c:v>
                </c:pt>
                <c:pt idx="2">
                  <c:v>7.71</c:v>
                </c:pt>
                <c:pt idx="3">
                  <c:v>13.57</c:v>
                </c:pt>
                <c:pt idx="4">
                  <c:v>6.9</c:v>
                </c:pt>
                <c:pt idx="5">
                  <c:v>21.19</c:v>
                </c:pt>
                <c:pt idx="6">
                  <c:v>21.18</c:v>
                </c:pt>
                <c:pt idx="7">
                  <c:v>25.81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453-49E7-B2F1-1D383C7B271C}"/>
            </c:ext>
          </c:extLst>
        </c:ser>
        <c:ser>
          <c:idx val="2"/>
          <c:order val="1"/>
          <c:tx>
            <c:strRef>
              <c:f>'Graf 6'!$E$6</c:f>
              <c:strCache>
                <c:ptCount val="1"/>
                <c:pt idx="0">
                  <c:v>po zohľadnení zázemia žiakov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cat>
            <c:strRef>
              <c:f>'Graf 6'!$C$7:$C$14</c:f>
              <c:strCache>
                <c:ptCount val="8"/>
                <c:pt idx="0">
                  <c:v>BA</c:v>
                </c:pt>
                <c:pt idx="1">
                  <c:v>TN</c:v>
                </c:pt>
                <c:pt idx="2">
                  <c:v>TT</c:v>
                </c:pt>
                <c:pt idx="3">
                  <c:v>NR</c:v>
                </c:pt>
                <c:pt idx="4">
                  <c:v>ZA</c:v>
                </c:pt>
                <c:pt idx="5">
                  <c:v>BB</c:v>
                </c:pt>
                <c:pt idx="6">
                  <c:v>PO</c:v>
                </c:pt>
                <c:pt idx="7">
                  <c:v>KE</c:v>
                </c:pt>
              </c:strCache>
            </c:strRef>
          </c:cat>
          <c:val>
            <c:numRef>
              <c:f>'Graf 6'!$E$7:$E$14</c:f>
              <c:numCache>
                <c:formatCode>General</c:formatCode>
                <c:ptCount val="8"/>
                <c:pt idx="0">
                  <c:v>7.75</c:v>
                </c:pt>
                <c:pt idx="1">
                  <c:v>9.1</c:v>
                </c:pt>
                <c:pt idx="2">
                  <c:v>6.42</c:v>
                </c:pt>
                <c:pt idx="3">
                  <c:v>8.5299999999999994</c:v>
                </c:pt>
                <c:pt idx="4">
                  <c:v>6.1</c:v>
                </c:pt>
                <c:pt idx="5">
                  <c:v>9.66</c:v>
                </c:pt>
                <c:pt idx="6">
                  <c:v>10.119999999999999</c:v>
                </c:pt>
                <c:pt idx="7">
                  <c:v>9.74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453-49E7-B2F1-1D383C7B271C}"/>
            </c:ext>
          </c:extLst>
        </c:ser>
        <c:ser>
          <c:idx val="1"/>
          <c:order val="2"/>
          <c:tx>
            <c:strRef>
              <c:f>'Graf 6'!$F$6</c:f>
              <c:strCache>
                <c:ptCount val="1"/>
                <c:pt idx="0">
                  <c:v>po zohľadnení zázemia žiakov, charakteristík škôl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invertIfNegative val="0"/>
          <c:cat>
            <c:strRef>
              <c:f>'Graf 6'!$C$7:$C$14</c:f>
              <c:strCache>
                <c:ptCount val="8"/>
                <c:pt idx="0">
                  <c:v>BA</c:v>
                </c:pt>
                <c:pt idx="1">
                  <c:v>TN</c:v>
                </c:pt>
                <c:pt idx="2">
                  <c:v>TT</c:v>
                </c:pt>
                <c:pt idx="3">
                  <c:v>NR</c:v>
                </c:pt>
                <c:pt idx="4">
                  <c:v>ZA</c:v>
                </c:pt>
                <c:pt idx="5">
                  <c:v>BB</c:v>
                </c:pt>
                <c:pt idx="6">
                  <c:v>PO</c:v>
                </c:pt>
                <c:pt idx="7">
                  <c:v>KE</c:v>
                </c:pt>
              </c:strCache>
            </c:strRef>
          </c:cat>
          <c:val>
            <c:numRef>
              <c:f>'Graf 6'!$F$7:$F$14</c:f>
              <c:numCache>
                <c:formatCode>General</c:formatCode>
                <c:ptCount val="8"/>
                <c:pt idx="0">
                  <c:v>6.52</c:v>
                </c:pt>
                <c:pt idx="1">
                  <c:v>8.4700000000000006</c:v>
                </c:pt>
                <c:pt idx="2">
                  <c:v>4.91</c:v>
                </c:pt>
                <c:pt idx="3">
                  <c:v>7.59</c:v>
                </c:pt>
                <c:pt idx="4">
                  <c:v>5.59</c:v>
                </c:pt>
                <c:pt idx="5">
                  <c:v>8.75</c:v>
                </c:pt>
                <c:pt idx="6">
                  <c:v>9.9499999999999993</c:v>
                </c:pt>
                <c:pt idx="7">
                  <c:v>8.89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453-49E7-B2F1-1D383C7B27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164328"/>
        <c:axId val="220164720"/>
      </c:barChart>
      <c:scatterChart>
        <c:scatterStyle val="lineMarker"/>
        <c:varyColors val="0"/>
        <c:ser>
          <c:idx val="3"/>
          <c:order val="3"/>
          <c:tx>
            <c:strRef>
              <c:f>'Graf 6'!$G$6</c:f>
              <c:strCache>
                <c:ptCount val="1"/>
                <c:pt idx="0">
                  <c:v>priemerná úspešnosť (pravá os)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2"/>
            <c:spPr>
              <a:solidFill>
                <a:sysClr val="windowText" lastClr="000000"/>
              </a:solidFill>
              <a:ln>
                <a:solidFill>
                  <a:sysClr val="windowText" lastClr="000000"/>
                </a:solidFill>
              </a:ln>
            </c:spPr>
          </c:marker>
          <c:xVal>
            <c:strRef>
              <c:f>'Graf 6'!$C$7:$C$14</c:f>
              <c:strCache>
                <c:ptCount val="8"/>
                <c:pt idx="0">
                  <c:v>BA</c:v>
                </c:pt>
                <c:pt idx="1">
                  <c:v>TN</c:v>
                </c:pt>
                <c:pt idx="2">
                  <c:v>TT</c:v>
                </c:pt>
                <c:pt idx="3">
                  <c:v>NR</c:v>
                </c:pt>
                <c:pt idx="4">
                  <c:v>ZA</c:v>
                </c:pt>
                <c:pt idx="5">
                  <c:v>BB</c:v>
                </c:pt>
                <c:pt idx="6">
                  <c:v>PO</c:v>
                </c:pt>
                <c:pt idx="7">
                  <c:v>KE</c:v>
                </c:pt>
              </c:strCache>
            </c:strRef>
          </c:xVal>
          <c:yVal>
            <c:numRef>
              <c:f>'Graf 6'!$G$7:$G$14</c:f>
              <c:numCache>
                <c:formatCode>General</c:formatCode>
                <c:ptCount val="8"/>
                <c:pt idx="0">
                  <c:v>59.53</c:v>
                </c:pt>
                <c:pt idx="1">
                  <c:v>56.04</c:v>
                </c:pt>
                <c:pt idx="2">
                  <c:v>60.08</c:v>
                </c:pt>
                <c:pt idx="3">
                  <c:v>54.24</c:v>
                </c:pt>
                <c:pt idx="4">
                  <c:v>59.63</c:v>
                </c:pt>
                <c:pt idx="5">
                  <c:v>52.59</c:v>
                </c:pt>
                <c:pt idx="6">
                  <c:v>55.54</c:v>
                </c:pt>
                <c:pt idx="7">
                  <c:v>53.87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C453-49E7-B2F1-1D383C7B27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0165504"/>
        <c:axId val="220165112"/>
      </c:scatterChart>
      <c:catAx>
        <c:axId val="220164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0164720"/>
        <c:crosses val="autoZero"/>
        <c:auto val="1"/>
        <c:lblAlgn val="ctr"/>
        <c:lblOffset val="100"/>
        <c:noMultiLvlLbl val="0"/>
      </c:catAx>
      <c:valAx>
        <c:axId val="22016472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0" sourceLinked="0"/>
        <c:majorTickMark val="out"/>
        <c:minorTickMark val="none"/>
        <c:tickLblPos val="nextTo"/>
        <c:crossAx val="220164328"/>
        <c:crosses val="autoZero"/>
        <c:crossBetween val="between"/>
      </c:valAx>
      <c:valAx>
        <c:axId val="220165112"/>
        <c:scaling>
          <c:orientation val="minMax"/>
          <c:min val="50"/>
        </c:scaling>
        <c:delete val="0"/>
        <c:axPos val="r"/>
        <c:numFmt formatCode="General" sourceLinked="1"/>
        <c:majorTickMark val="out"/>
        <c:minorTickMark val="none"/>
        <c:tickLblPos val="nextTo"/>
        <c:crossAx val="220165504"/>
        <c:crosses val="max"/>
        <c:crossBetween val="midCat"/>
      </c:valAx>
      <c:valAx>
        <c:axId val="2201655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20165112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0"/>
          <c:y val="0.75832230971128611"/>
          <c:w val="0.99843051851427334"/>
          <c:h val="0.24167780098327907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Arial Narrow" panose="020B0606020202030204" pitchFamily="34" charset="0"/>
        </a:defRPr>
      </a:pPr>
      <a:endParaRPr lang="sk-SK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sk-SK"/>
              <a:t>Podiel najslabších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sk-SK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'top,bottom'!$H$8</c:f>
              <c:strCache>
                <c:ptCount val="1"/>
                <c:pt idx="0">
                  <c:v>SK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'top,bottom'!$I$7:$M$7</c:f>
              <c:numCache>
                <c:formatCode>0_);\(0\)</c:formatCode>
                <c:ptCount val="5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  <c:pt idx="3">
                  <c:v>2012</c:v>
                </c:pt>
                <c:pt idx="4">
                  <c:v>2015</c:v>
                </c:pt>
              </c:numCache>
            </c:numRef>
          </c:cat>
          <c:val>
            <c:numRef>
              <c:f>'top,bottom'!$I$8:$M$8</c:f>
              <c:numCache>
                <c:formatCode>0.0_);\(0.0\)</c:formatCode>
                <c:ptCount val="5"/>
                <c:pt idx="0">
                  <c:v>19.947128424854881</c:v>
                </c:pt>
                <c:pt idx="1">
                  <c:v>20.868848322385304</c:v>
                </c:pt>
                <c:pt idx="2">
                  <c:v>21.026223794008118</c:v>
                </c:pt>
                <c:pt idx="3">
                  <c:v>27.463860889394706</c:v>
                </c:pt>
                <c:pt idx="4">
                  <c:v>27.71355505929148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A92-4E7B-868F-A176D36977C2}"/>
            </c:ext>
          </c:extLst>
        </c:ser>
        <c:ser>
          <c:idx val="1"/>
          <c:order val="1"/>
          <c:tx>
            <c:strRef>
              <c:f>'top,bottom'!$H$9</c:f>
              <c:strCache>
                <c:ptCount val="1"/>
                <c:pt idx="0">
                  <c:v>V3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'top,bottom'!$I$7:$M$7</c:f>
              <c:numCache>
                <c:formatCode>0_);\(0\)</c:formatCode>
                <c:ptCount val="5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  <c:pt idx="3">
                  <c:v>2012</c:v>
                </c:pt>
                <c:pt idx="4">
                  <c:v>2015</c:v>
                </c:pt>
              </c:numCache>
            </c:numRef>
          </c:cat>
          <c:val>
            <c:numRef>
              <c:f>'top,bottom'!$I$9:$M$9</c:f>
              <c:numCache>
                <c:formatCode>0.0_);\(0.0\)</c:formatCode>
                <c:ptCount val="5"/>
                <c:pt idx="0">
                  <c:v>15.403444644352309</c:v>
                </c:pt>
                <c:pt idx="1">
                  <c:v>15.04455353376289</c:v>
                </c:pt>
                <c:pt idx="2">
                  <c:v>16.282141814282991</c:v>
                </c:pt>
                <c:pt idx="3">
                  <c:v>15.852851197353417</c:v>
                </c:pt>
                <c:pt idx="4">
                  <c:v>16.710569440633691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A92-4E7B-868F-A176D36977C2}"/>
            </c:ext>
          </c:extLst>
        </c:ser>
        <c:ser>
          <c:idx val="2"/>
          <c:order val="2"/>
          <c:tx>
            <c:strRef>
              <c:f>'top,bottom'!$H$10</c:f>
              <c:strCache>
                <c:ptCount val="1"/>
                <c:pt idx="0">
                  <c:v>EE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'top,bottom'!$I$7:$M$7</c:f>
              <c:numCache>
                <c:formatCode>0_);\(0\)</c:formatCode>
                <c:ptCount val="5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  <c:pt idx="3">
                  <c:v>2012</c:v>
                </c:pt>
                <c:pt idx="4">
                  <c:v>2015</c:v>
                </c:pt>
              </c:numCache>
            </c:numRef>
          </c:cat>
          <c:val>
            <c:numRef>
              <c:f>'top,bottom'!$I$10:$M$10</c:f>
              <c:numCache>
                <c:formatCode>0.0</c:formatCode>
                <c:ptCount val="5"/>
                <c:pt idx="1">
                  <c:v>12.078762331661522</c:v>
                </c:pt>
                <c:pt idx="2">
                  <c:v>12.63769708877725</c:v>
                </c:pt>
                <c:pt idx="3">
                  <c:v>10.544483470807108</c:v>
                </c:pt>
                <c:pt idx="4">
                  <c:v>11.217654843070934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A92-4E7B-868F-A176D36977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9375104"/>
        <c:axId val="219384376"/>
      </c:lineChart>
      <c:catAx>
        <c:axId val="219375104"/>
        <c:scaling>
          <c:orientation val="minMax"/>
        </c:scaling>
        <c:delete val="0"/>
        <c:axPos val="b"/>
        <c:numFmt formatCode="0_);\(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sk-SK"/>
          </a:p>
        </c:txPr>
        <c:crossAx val="219384376"/>
        <c:crosses val="autoZero"/>
        <c:auto val="1"/>
        <c:lblAlgn val="ctr"/>
        <c:lblOffset val="100"/>
        <c:noMultiLvlLbl val="0"/>
      </c:catAx>
      <c:valAx>
        <c:axId val="219384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);\(0.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sk-SK"/>
          </a:p>
        </c:txPr>
        <c:crossAx val="219375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>
          <a:latin typeface="Arial Narrow" panose="020B0606020202030204" pitchFamily="34" charset="0"/>
        </a:defRPr>
      </a:pPr>
      <a:endParaRPr lang="sk-S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en-US"/>
              <a:t>Podiel najlepších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sk-SK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'top,bottom'!$O$8</c:f>
              <c:strCache>
                <c:ptCount val="1"/>
                <c:pt idx="0">
                  <c:v>SK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'top,bottom'!$P$7:$T$7</c:f>
              <c:numCache>
                <c:formatCode>0_);\(0\)</c:formatCode>
                <c:ptCount val="5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  <c:pt idx="3">
                  <c:v>2012</c:v>
                </c:pt>
                <c:pt idx="4">
                  <c:v>2015</c:v>
                </c:pt>
              </c:numCache>
            </c:numRef>
          </c:cat>
          <c:val>
            <c:numRef>
              <c:f>'top,bottom'!$P$8:$T$8</c:f>
              <c:numCache>
                <c:formatCode>0.0_);\(0.0\)</c:formatCode>
                <c:ptCount val="5"/>
                <c:pt idx="0">
                  <c:v>12.685316029749886</c:v>
                </c:pt>
                <c:pt idx="1">
                  <c:v>10.967912102100161</c:v>
                </c:pt>
                <c:pt idx="2">
                  <c:v>12.699221824919782</c:v>
                </c:pt>
                <c:pt idx="3">
                  <c:v>10.966643456468733</c:v>
                </c:pt>
                <c:pt idx="4">
                  <c:v>7.8331881542099913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D87-4D51-9794-7BEB23154A77}"/>
            </c:ext>
          </c:extLst>
        </c:ser>
        <c:ser>
          <c:idx val="1"/>
          <c:order val="1"/>
          <c:tx>
            <c:strRef>
              <c:f>'top,bottom'!$O$9</c:f>
              <c:strCache>
                <c:ptCount val="1"/>
                <c:pt idx="0">
                  <c:v>V3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numRef>
              <c:f>'top,bottom'!$P$7:$T$7</c:f>
              <c:numCache>
                <c:formatCode>0_);\(0\)</c:formatCode>
                <c:ptCount val="5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  <c:pt idx="3">
                  <c:v>2012</c:v>
                </c:pt>
                <c:pt idx="4">
                  <c:v>2015</c:v>
                </c:pt>
              </c:numCache>
            </c:numRef>
          </c:cat>
          <c:val>
            <c:numRef>
              <c:f>'top,bottom'!$P$9:$T$9</c:f>
              <c:numCache>
                <c:formatCode>0.0_);\(0.0\)</c:formatCode>
                <c:ptCount val="5"/>
                <c:pt idx="0">
                  <c:v>9.7566346917381175</c:v>
                </c:pt>
                <c:pt idx="1">
                  <c:v>9.8125435839526922</c:v>
                </c:pt>
                <c:pt idx="2">
                  <c:v>8.0297986094221017</c:v>
                </c:pt>
                <c:pt idx="3">
                  <c:v>9.7191737876306021</c:v>
                </c:pt>
                <c:pt idx="4">
                  <c:v>7.6748266128055924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D87-4D51-9794-7BEB23154A77}"/>
            </c:ext>
          </c:extLst>
        </c:ser>
        <c:ser>
          <c:idx val="2"/>
          <c:order val="2"/>
          <c:tx>
            <c:strRef>
              <c:f>'top,bottom'!$O$10</c:f>
              <c:strCache>
                <c:ptCount val="1"/>
                <c:pt idx="0">
                  <c:v>EE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'top,bottom'!$P$7:$T$7</c:f>
              <c:numCache>
                <c:formatCode>0_);\(0\)</c:formatCode>
                <c:ptCount val="5"/>
                <c:pt idx="0">
                  <c:v>2003</c:v>
                </c:pt>
                <c:pt idx="1">
                  <c:v>2006</c:v>
                </c:pt>
                <c:pt idx="2">
                  <c:v>2009</c:v>
                </c:pt>
                <c:pt idx="3">
                  <c:v>2012</c:v>
                </c:pt>
                <c:pt idx="4">
                  <c:v>2015</c:v>
                </c:pt>
              </c:numCache>
            </c:numRef>
          </c:cat>
          <c:val>
            <c:numRef>
              <c:f>'top,bottom'!$P$10:$T$10</c:f>
              <c:numCache>
                <c:formatCode>0.0</c:formatCode>
                <c:ptCount val="5"/>
                <c:pt idx="1">
                  <c:v>12.539761757336848</c:v>
                </c:pt>
                <c:pt idx="2">
                  <c:v>12.077602720114792</c:v>
                </c:pt>
                <c:pt idx="3">
                  <c:v>14.598588982079375</c:v>
                </c:pt>
                <c:pt idx="4">
                  <c:v>14.193200350627059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D87-4D51-9794-7BEB23154A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9420448"/>
        <c:axId val="219420832"/>
      </c:lineChart>
      <c:catAx>
        <c:axId val="219420448"/>
        <c:scaling>
          <c:orientation val="minMax"/>
        </c:scaling>
        <c:delete val="0"/>
        <c:axPos val="b"/>
        <c:numFmt formatCode="0_);\(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sk-SK"/>
          </a:p>
        </c:txPr>
        <c:crossAx val="219420832"/>
        <c:crosses val="autoZero"/>
        <c:auto val="1"/>
        <c:lblAlgn val="ctr"/>
        <c:lblOffset val="100"/>
        <c:noMultiLvlLbl val="0"/>
      </c:catAx>
      <c:valAx>
        <c:axId val="219420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);\(0.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sk-SK"/>
          </a:p>
        </c:txPr>
        <c:crossAx val="219420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600">
          <a:latin typeface="Arial Narrow" panose="020B0606020202030204" pitchFamily="34" charset="0"/>
        </a:defRPr>
      </a:pPr>
      <a:endParaRPr lang="sk-SK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sk-SK" dirty="0"/>
              <a:t>Top 5 % na teste</a:t>
            </a:r>
          </a:p>
          <a:p>
            <a:pPr>
              <a:defRPr/>
            </a:pP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2195319335083127E-2"/>
          <c:y val="1.8693241019291738E-2"/>
          <c:w val="0.93616132135261021"/>
          <c:h val="0.8445317215296502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2C9ADC"/>
            </a:solidFill>
          </c:spPr>
          <c:invertIfNegative val="0"/>
          <c:dPt>
            <c:idx val="27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743-41B6-A5D8-84D50A688636}"/>
              </c:ext>
            </c:extLst>
          </c:dPt>
          <c:cat>
            <c:strRef>
              <c:f>'Table I.5.3'!$U$16:$U$50</c:f>
              <c:strCache>
                <c:ptCount val="35"/>
                <c:pt idx="0">
                  <c:v>KOR</c:v>
                </c:pt>
                <c:pt idx="1">
                  <c:v>JAP</c:v>
                </c:pt>
                <c:pt idx="2">
                  <c:v>CHI</c:v>
                </c:pt>
                <c:pt idx="3">
                  <c:v>BL</c:v>
                </c:pt>
                <c:pt idx="4">
                  <c:v>CAN</c:v>
                </c:pt>
                <c:pt idx="5">
                  <c:v>NL</c:v>
                </c:pt>
                <c:pt idx="6">
                  <c:v>SI</c:v>
                </c:pt>
                <c:pt idx="7">
                  <c:v>EE</c:v>
                </c:pt>
                <c:pt idx="8">
                  <c:v>DEU</c:v>
                </c:pt>
                <c:pt idx="9">
                  <c:v>PL</c:v>
                </c:pt>
                <c:pt idx="10">
                  <c:v>AT</c:v>
                </c:pt>
                <c:pt idx="11">
                  <c:v>NZ</c:v>
                </c:pt>
                <c:pt idx="12">
                  <c:v>AU</c:v>
                </c:pt>
                <c:pt idx="13">
                  <c:v>PT</c:v>
                </c:pt>
                <c:pt idx="14">
                  <c:v>FI</c:v>
                </c:pt>
                <c:pt idx="15">
                  <c:v>UK</c:v>
                </c:pt>
                <c:pt idx="16">
                  <c:v>IT</c:v>
                </c:pt>
                <c:pt idx="17">
                  <c:v>IS</c:v>
                </c:pt>
                <c:pt idx="18">
                  <c:v>FR</c:v>
                </c:pt>
                <c:pt idx="19">
                  <c:v>CZ</c:v>
                </c:pt>
                <c:pt idx="20">
                  <c:v>DN</c:v>
                </c:pt>
                <c:pt idx="21">
                  <c:v>SW</c:v>
                </c:pt>
                <c:pt idx="22">
                  <c:v>NO</c:v>
                </c:pt>
                <c:pt idx="23">
                  <c:v>LUX</c:v>
                </c:pt>
                <c:pt idx="24">
                  <c:v>IS</c:v>
                </c:pt>
                <c:pt idx="25">
                  <c:v>IR</c:v>
                </c:pt>
                <c:pt idx="26">
                  <c:v>HU</c:v>
                </c:pt>
                <c:pt idx="27">
                  <c:v>SK</c:v>
                </c:pt>
                <c:pt idx="28">
                  <c:v>ES</c:v>
                </c:pt>
                <c:pt idx="29">
                  <c:v>US</c:v>
                </c:pt>
                <c:pt idx="30">
                  <c:v>LV</c:v>
                </c:pt>
                <c:pt idx="31">
                  <c:v>GR</c:v>
                </c:pt>
                <c:pt idx="32">
                  <c:v>CL</c:v>
                </c:pt>
                <c:pt idx="33">
                  <c:v>TR</c:v>
                </c:pt>
                <c:pt idx="34">
                  <c:v>MX</c:v>
                </c:pt>
              </c:strCache>
            </c:strRef>
          </c:cat>
          <c:val>
            <c:numRef>
              <c:f>'Table I.5.3'!$V$16:$V$50</c:f>
              <c:numCache>
                <c:formatCode>0</c:formatCode>
                <c:ptCount val="35"/>
                <c:pt idx="0">
                  <c:v>680.59829999999999</c:v>
                </c:pt>
                <c:pt idx="1">
                  <c:v>671.76649999999995</c:v>
                </c:pt>
                <c:pt idx="2">
                  <c:v>671.22910000000002</c:v>
                </c:pt>
                <c:pt idx="3">
                  <c:v>657.3134</c:v>
                </c:pt>
                <c:pt idx="4">
                  <c:v>657.07259999999997</c:v>
                </c:pt>
                <c:pt idx="5">
                  <c:v>654.55730000000005</c:v>
                </c:pt>
                <c:pt idx="6">
                  <c:v>651.36900000000014</c:v>
                </c:pt>
                <c:pt idx="7">
                  <c:v>650.20670000000018</c:v>
                </c:pt>
                <c:pt idx="8">
                  <c:v>649.51200000000006</c:v>
                </c:pt>
                <c:pt idx="9">
                  <c:v>648.84990000000005</c:v>
                </c:pt>
                <c:pt idx="10">
                  <c:v>647.87840000000006</c:v>
                </c:pt>
                <c:pt idx="11">
                  <c:v>645.77280000000007</c:v>
                </c:pt>
                <c:pt idx="12">
                  <c:v>645.16920000000005</c:v>
                </c:pt>
                <c:pt idx="13">
                  <c:v>644.3325000000001</c:v>
                </c:pt>
                <c:pt idx="14">
                  <c:v>641.75970000000007</c:v>
                </c:pt>
                <c:pt idx="15">
                  <c:v>640.51929999999993</c:v>
                </c:pt>
                <c:pt idx="16">
                  <c:v>640.44759999999997</c:v>
                </c:pt>
                <c:pt idx="17">
                  <c:v>639.53</c:v>
                </c:pt>
                <c:pt idx="18">
                  <c:v>639.47600000000011</c:v>
                </c:pt>
                <c:pt idx="19">
                  <c:v>639.43630000000007</c:v>
                </c:pt>
                <c:pt idx="20">
                  <c:v>639.43029999999999</c:v>
                </c:pt>
                <c:pt idx="21">
                  <c:v>638.04349999999999</c:v>
                </c:pt>
                <c:pt idx="22">
                  <c:v>637.95490000000007</c:v>
                </c:pt>
                <c:pt idx="23">
                  <c:v>637.82900000000006</c:v>
                </c:pt>
                <c:pt idx="24">
                  <c:v>633.75480000000016</c:v>
                </c:pt>
                <c:pt idx="25">
                  <c:v>632.50040000000013</c:v>
                </c:pt>
                <c:pt idx="26">
                  <c:v>627.39510000000007</c:v>
                </c:pt>
                <c:pt idx="27">
                  <c:v>625.14599999999996</c:v>
                </c:pt>
                <c:pt idx="28">
                  <c:v>621.02329999999995</c:v>
                </c:pt>
                <c:pt idx="29">
                  <c:v>613.27870000000007</c:v>
                </c:pt>
                <c:pt idx="30">
                  <c:v>608.27300000000002</c:v>
                </c:pt>
                <c:pt idx="31">
                  <c:v>598.27</c:v>
                </c:pt>
                <c:pt idx="32">
                  <c:v>563.01739999999995</c:v>
                </c:pt>
                <c:pt idx="33">
                  <c:v>558.50430000000006</c:v>
                </c:pt>
                <c:pt idx="34">
                  <c:v>532.73590000000002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743-41B6-A5D8-84D50A6886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746480"/>
        <c:axId val="153746872"/>
      </c:barChart>
      <c:catAx>
        <c:axId val="153746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k-SK"/>
          </a:p>
        </c:txPr>
        <c:crossAx val="153746872"/>
        <c:crosses val="autoZero"/>
        <c:auto val="1"/>
        <c:lblAlgn val="ctr"/>
        <c:lblOffset val="100"/>
        <c:noMultiLvlLbl val="0"/>
      </c:catAx>
      <c:valAx>
        <c:axId val="153746872"/>
        <c:scaling>
          <c:orientation val="minMax"/>
          <c:min val="40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0" sourceLinked="0"/>
        <c:majorTickMark val="out"/>
        <c:minorTickMark val="none"/>
        <c:tickLblPos val="nextTo"/>
        <c:crossAx val="15374648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Arial Narrow" panose="020B0606020202030204" pitchFamily="34" charset="0"/>
        </a:defRPr>
      </a:pPr>
      <a:endParaRPr lang="sk-SK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sk-SK" dirty="0"/>
              <a:t>Vplyv ESCS – vysvetlené percento </a:t>
            </a:r>
            <a:r>
              <a:rPr lang="sk-SK" dirty="0" smtClean="0"/>
              <a:t>variácie výsledkov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2195319335083127E-2"/>
          <c:y val="1.8693241019291738E-2"/>
          <c:w val="0.93616132135261021"/>
          <c:h val="0.8445317215296502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2C9ADC"/>
            </a:solidFill>
          </c:spPr>
          <c:invertIfNegative val="0"/>
          <c:dPt>
            <c:idx val="6"/>
            <c:invertIfNegative val="0"/>
            <c:bubble3D val="0"/>
            <c:spPr>
              <a:solidFill>
                <a:sysClr val="windowText" lastClr="0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4CA-4BE0-97D5-91F48AF467B9}"/>
              </c:ext>
            </c:extLst>
          </c:dPt>
          <c:dPt>
            <c:idx val="17"/>
            <c:invertIfNegative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4CA-4BE0-97D5-91F48AF467B9}"/>
              </c:ext>
            </c:extLst>
          </c:dPt>
          <c:dPt>
            <c:idx val="28"/>
            <c:invertIfNegative val="0"/>
            <c:bubble3D val="0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4CA-4BE0-97D5-91F48AF467B9}"/>
              </c:ext>
            </c:extLst>
          </c:dPt>
          <c:dPt>
            <c:idx val="33"/>
            <c:invertIfNegative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4CA-4BE0-97D5-91F48AF467B9}"/>
              </c:ext>
            </c:extLst>
          </c:dPt>
          <c:dPt>
            <c:idx val="34"/>
            <c:invertIfNegative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4CA-4BE0-97D5-91F48AF467B9}"/>
              </c:ext>
            </c:extLst>
          </c:dPt>
          <c:cat>
            <c:strRef>
              <c:f>ESCS!$O$15:$O$49</c:f>
              <c:strCache>
                <c:ptCount val="35"/>
                <c:pt idx="0">
                  <c:v>IS</c:v>
                </c:pt>
                <c:pt idx="1">
                  <c:v>MX</c:v>
                </c:pt>
                <c:pt idx="2">
                  <c:v>CAN</c:v>
                </c:pt>
                <c:pt idx="3">
                  <c:v>TR</c:v>
                </c:pt>
                <c:pt idx="4">
                  <c:v>NO</c:v>
                </c:pt>
                <c:pt idx="5">
                  <c:v>IT</c:v>
                </c:pt>
                <c:pt idx="6">
                  <c:v>EE</c:v>
                </c:pt>
                <c:pt idx="7">
                  <c:v>GR</c:v>
                </c:pt>
                <c:pt idx="8">
                  <c:v>SI</c:v>
                </c:pt>
                <c:pt idx="9">
                  <c:v>LV</c:v>
                </c:pt>
                <c:pt idx="10">
                  <c:v>UK</c:v>
                </c:pt>
                <c:pt idx="11">
                  <c:v>DN</c:v>
                </c:pt>
                <c:pt idx="12">
                  <c:v>NL</c:v>
                </c:pt>
                <c:pt idx="13">
                  <c:v>JAP</c:v>
                </c:pt>
                <c:pt idx="14">
                  <c:v>IL</c:v>
                </c:pt>
                <c:pt idx="15">
                  <c:v>FI</c:v>
                </c:pt>
                <c:pt idx="16">
                  <c:v>AU</c:v>
                </c:pt>
                <c:pt idx="17">
                  <c:v>PL</c:v>
                </c:pt>
                <c:pt idx="18">
                  <c:v>CH</c:v>
                </c:pt>
                <c:pt idx="19">
                  <c:v>US</c:v>
                </c:pt>
                <c:pt idx="20">
                  <c:v>KOR</c:v>
                </c:pt>
                <c:pt idx="21">
                  <c:v>NZ</c:v>
                </c:pt>
                <c:pt idx="22">
                  <c:v>SW</c:v>
                </c:pt>
                <c:pt idx="23">
                  <c:v>IR</c:v>
                </c:pt>
                <c:pt idx="24">
                  <c:v>PT</c:v>
                </c:pt>
                <c:pt idx="25">
                  <c:v>ES</c:v>
                </c:pt>
                <c:pt idx="26">
                  <c:v>DE</c:v>
                </c:pt>
                <c:pt idx="27">
                  <c:v>AT</c:v>
                </c:pt>
                <c:pt idx="28">
                  <c:v>SK</c:v>
                </c:pt>
                <c:pt idx="29">
                  <c:v>CL</c:v>
                </c:pt>
                <c:pt idx="30">
                  <c:v>BL</c:v>
                </c:pt>
                <c:pt idx="31">
                  <c:v>LUX</c:v>
                </c:pt>
                <c:pt idx="32">
                  <c:v>FR</c:v>
                </c:pt>
                <c:pt idx="33">
                  <c:v>CZ</c:v>
                </c:pt>
                <c:pt idx="34">
                  <c:v>HU</c:v>
                </c:pt>
              </c:strCache>
            </c:strRef>
          </c:cat>
          <c:val>
            <c:numRef>
              <c:f>ESCS!$P$15:$P$49</c:f>
              <c:numCache>
                <c:formatCode>General</c:formatCode>
                <c:ptCount val="35"/>
                <c:pt idx="0">
                  <c:v>6.719229544700589</c:v>
                </c:pt>
                <c:pt idx="1">
                  <c:v>8.6487761237381466</c:v>
                </c:pt>
                <c:pt idx="2">
                  <c:v>8.7015703270660882</c:v>
                </c:pt>
                <c:pt idx="3">
                  <c:v>8.7295614898402416</c:v>
                </c:pt>
                <c:pt idx="4">
                  <c:v>9.009263539557951</c:v>
                </c:pt>
                <c:pt idx="5">
                  <c:v>9.6458741642830539</c:v>
                </c:pt>
                <c:pt idx="6">
                  <c:v>9.7780839962826374</c:v>
                </c:pt>
                <c:pt idx="7">
                  <c:v>10.562713168288647</c:v>
                </c:pt>
                <c:pt idx="8">
                  <c:v>10.698038851118303</c:v>
                </c:pt>
                <c:pt idx="9">
                  <c:v>10.740673257424122</c:v>
                </c:pt>
                <c:pt idx="10">
                  <c:v>10.751915186726826</c:v>
                </c:pt>
                <c:pt idx="11">
                  <c:v>10.869516127266616</c:v>
                </c:pt>
                <c:pt idx="12">
                  <c:v>11.04672443485623</c:v>
                </c:pt>
                <c:pt idx="13">
                  <c:v>11.176229235959772</c:v>
                </c:pt>
                <c:pt idx="14">
                  <c:v>11.394648572392626</c:v>
                </c:pt>
                <c:pt idx="15">
                  <c:v>11.627833271892223</c:v>
                </c:pt>
                <c:pt idx="16">
                  <c:v>12.096290300896291</c:v>
                </c:pt>
                <c:pt idx="17">
                  <c:v>12.248538703521945</c:v>
                </c:pt>
                <c:pt idx="18">
                  <c:v>12.574668276103987</c:v>
                </c:pt>
                <c:pt idx="19">
                  <c:v>13.051280713333202</c:v>
                </c:pt>
                <c:pt idx="20">
                  <c:v>13.229926322824429</c:v>
                </c:pt>
                <c:pt idx="21">
                  <c:v>13.688314897311813</c:v>
                </c:pt>
                <c:pt idx="22">
                  <c:v>14.028173008574395</c:v>
                </c:pt>
                <c:pt idx="23">
                  <c:v>14.064284004512004</c:v>
                </c:pt>
                <c:pt idx="24">
                  <c:v>14.168123834602239</c:v>
                </c:pt>
                <c:pt idx="25">
                  <c:v>14.313153870997805</c:v>
                </c:pt>
                <c:pt idx="26">
                  <c:v>14.555119068664737</c:v>
                </c:pt>
                <c:pt idx="27">
                  <c:v>14.797733795075782</c:v>
                </c:pt>
                <c:pt idx="28">
                  <c:v>15.762751252707726</c:v>
                </c:pt>
                <c:pt idx="29">
                  <c:v>17.7836735434561</c:v>
                </c:pt>
                <c:pt idx="30">
                  <c:v>17.99177148289434</c:v>
                </c:pt>
                <c:pt idx="31">
                  <c:v>18.912577410470607</c:v>
                </c:pt>
                <c:pt idx="32">
                  <c:v>20.087033441573411</c:v>
                </c:pt>
                <c:pt idx="33">
                  <c:v>20.630988401219273</c:v>
                </c:pt>
                <c:pt idx="34">
                  <c:v>21.316962311236974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14CA-4BE0-97D5-91F48AF467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496272"/>
        <c:axId val="153495880"/>
      </c:barChart>
      <c:catAx>
        <c:axId val="153496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k-SK"/>
          </a:p>
        </c:txPr>
        <c:crossAx val="153495880"/>
        <c:crosses val="autoZero"/>
        <c:auto val="1"/>
        <c:lblAlgn val="ctr"/>
        <c:lblOffset val="100"/>
        <c:noMultiLvlLbl val="0"/>
      </c:catAx>
      <c:valAx>
        <c:axId val="15349588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0" sourceLinked="0"/>
        <c:majorTickMark val="out"/>
        <c:minorTickMark val="none"/>
        <c:tickLblPos val="nextTo"/>
        <c:crossAx val="1534962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Arial Narrow" panose="020B0606020202030204" pitchFamily="34" charset="0"/>
        </a:defRPr>
      </a:pPr>
      <a:endParaRPr lang="sk-SK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sk-SK" dirty="0"/>
              <a:t>Vplyv ESCS - rozdiel medzi hornými 25 % a dolnými 25 %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2195319335083127E-2"/>
          <c:y val="1.8693241019291738E-2"/>
          <c:w val="0.93616132135261021"/>
          <c:h val="0.8445317215296502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2C9ADC"/>
            </a:solidFill>
          </c:spPr>
          <c:invertIfNegative val="0"/>
          <c:dPt>
            <c:idx val="6"/>
            <c:invertIfNegative val="0"/>
            <c:bubble3D val="0"/>
            <c:spPr>
              <a:solidFill>
                <a:sysClr val="windowText" lastClr="0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849-4886-A7F4-4027269299CF}"/>
              </c:ext>
            </c:extLst>
          </c:dPt>
          <c:dPt>
            <c:idx val="14"/>
            <c:invertIfNegative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849-4886-A7F4-4027269299CF}"/>
              </c:ext>
            </c:extLst>
          </c:dPt>
          <c:dPt>
            <c:idx val="27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849-4886-A7F4-4027269299CF}"/>
              </c:ext>
            </c:extLst>
          </c:dPt>
          <c:dPt>
            <c:idx val="31"/>
            <c:invertIfNegative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849-4886-A7F4-4027269299CF}"/>
              </c:ext>
            </c:extLst>
          </c:dPt>
          <c:dPt>
            <c:idx val="34"/>
            <c:invertIfNegative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8849-4886-A7F4-4027269299CF}"/>
              </c:ext>
            </c:extLst>
          </c:dPt>
          <c:cat>
            <c:strRef>
              <c:f>ESCS!$L$15:$L$49</c:f>
              <c:strCache>
                <c:ptCount val="35"/>
                <c:pt idx="0">
                  <c:v>MX</c:v>
                </c:pt>
                <c:pt idx="1">
                  <c:v>TR</c:v>
                </c:pt>
                <c:pt idx="2">
                  <c:v>IS</c:v>
                </c:pt>
                <c:pt idx="3">
                  <c:v>NO</c:v>
                </c:pt>
                <c:pt idx="4">
                  <c:v>LV</c:v>
                </c:pt>
                <c:pt idx="5">
                  <c:v>CAN</c:v>
                </c:pt>
                <c:pt idx="6">
                  <c:v>EE</c:v>
                </c:pt>
                <c:pt idx="7">
                  <c:v>DN</c:v>
                </c:pt>
                <c:pt idx="8">
                  <c:v>FI</c:v>
                </c:pt>
                <c:pt idx="9">
                  <c:v>SI</c:v>
                </c:pt>
                <c:pt idx="10">
                  <c:v>IR</c:v>
                </c:pt>
                <c:pt idx="11">
                  <c:v>GR</c:v>
                </c:pt>
                <c:pt idx="12">
                  <c:v>IT</c:v>
                </c:pt>
                <c:pt idx="13">
                  <c:v>JAP</c:v>
                </c:pt>
                <c:pt idx="14">
                  <c:v>PL</c:v>
                </c:pt>
                <c:pt idx="15">
                  <c:v>NL</c:v>
                </c:pt>
                <c:pt idx="16">
                  <c:v>UK</c:v>
                </c:pt>
                <c:pt idx="17">
                  <c:v>ES</c:v>
                </c:pt>
                <c:pt idx="18">
                  <c:v>AU</c:v>
                </c:pt>
                <c:pt idx="19">
                  <c:v>US</c:v>
                </c:pt>
                <c:pt idx="20">
                  <c:v>NZ</c:v>
                </c:pt>
                <c:pt idx="21">
                  <c:v>DE</c:v>
                </c:pt>
                <c:pt idx="22">
                  <c:v>AT</c:v>
                </c:pt>
                <c:pt idx="23">
                  <c:v>SW</c:v>
                </c:pt>
                <c:pt idx="24">
                  <c:v>CH</c:v>
                </c:pt>
                <c:pt idx="25">
                  <c:v>IL</c:v>
                </c:pt>
                <c:pt idx="26">
                  <c:v>KOR</c:v>
                </c:pt>
                <c:pt idx="27">
                  <c:v>SK</c:v>
                </c:pt>
                <c:pt idx="28">
                  <c:v>CL</c:v>
                </c:pt>
                <c:pt idx="29">
                  <c:v>PT</c:v>
                </c:pt>
                <c:pt idx="30">
                  <c:v>BL</c:v>
                </c:pt>
                <c:pt idx="31">
                  <c:v>CZ</c:v>
                </c:pt>
                <c:pt idx="32">
                  <c:v>FR</c:v>
                </c:pt>
                <c:pt idx="33">
                  <c:v>LUX</c:v>
                </c:pt>
                <c:pt idx="34">
                  <c:v>HU</c:v>
                </c:pt>
              </c:strCache>
            </c:strRef>
          </c:cat>
          <c:val>
            <c:numRef>
              <c:f>ESCS!$M$15:$M$49</c:f>
              <c:numCache>
                <c:formatCode>General</c:formatCode>
                <c:ptCount val="35"/>
                <c:pt idx="0">
                  <c:v>55.954491652191024</c:v>
                </c:pt>
                <c:pt idx="1">
                  <c:v>58.693292705260767</c:v>
                </c:pt>
                <c:pt idx="2">
                  <c:v>61.91968540216169</c:v>
                </c:pt>
                <c:pt idx="3">
                  <c:v>66.537135438582013</c:v>
                </c:pt>
                <c:pt idx="4">
                  <c:v>66.693658013133316</c:v>
                </c:pt>
                <c:pt idx="5">
                  <c:v>66.958495449867044</c:v>
                </c:pt>
                <c:pt idx="6">
                  <c:v>68.346788345134115</c:v>
                </c:pt>
                <c:pt idx="7">
                  <c:v>68.685949934821707</c:v>
                </c:pt>
                <c:pt idx="8">
                  <c:v>72.537466558642748</c:v>
                </c:pt>
                <c:pt idx="9">
                  <c:v>72.758981579912628</c:v>
                </c:pt>
                <c:pt idx="10">
                  <c:v>75.66842262835722</c:v>
                </c:pt>
                <c:pt idx="11">
                  <c:v>77.583296515073428</c:v>
                </c:pt>
                <c:pt idx="12">
                  <c:v>77.699396245332551</c:v>
                </c:pt>
                <c:pt idx="13">
                  <c:v>78.922752897714474</c:v>
                </c:pt>
                <c:pt idx="14">
                  <c:v>79.280541752161255</c:v>
                </c:pt>
                <c:pt idx="15">
                  <c:v>79.438216202144474</c:v>
                </c:pt>
                <c:pt idx="16">
                  <c:v>79.60832854908125</c:v>
                </c:pt>
                <c:pt idx="17">
                  <c:v>82.654994986474009</c:v>
                </c:pt>
                <c:pt idx="18">
                  <c:v>85.362436040676684</c:v>
                </c:pt>
                <c:pt idx="19">
                  <c:v>85.958591537359922</c:v>
                </c:pt>
                <c:pt idx="20">
                  <c:v>88.403529118119863</c:v>
                </c:pt>
                <c:pt idx="21">
                  <c:v>89.127977465590561</c:v>
                </c:pt>
                <c:pt idx="22">
                  <c:v>89.186004906858201</c:v>
                </c:pt>
                <c:pt idx="23">
                  <c:v>89.26349638552945</c:v>
                </c:pt>
                <c:pt idx="24">
                  <c:v>90.755406660034168</c:v>
                </c:pt>
                <c:pt idx="25">
                  <c:v>91.315820410338034</c:v>
                </c:pt>
                <c:pt idx="26">
                  <c:v>92.199667726274996</c:v>
                </c:pt>
                <c:pt idx="27">
                  <c:v>94.574260355736456</c:v>
                </c:pt>
                <c:pt idx="28">
                  <c:v>95.447683332648268</c:v>
                </c:pt>
                <c:pt idx="29">
                  <c:v>97.476289294890051</c:v>
                </c:pt>
                <c:pt idx="30">
                  <c:v>104.39517164719865</c:v>
                </c:pt>
                <c:pt idx="31">
                  <c:v>107.39584696671078</c:v>
                </c:pt>
                <c:pt idx="32">
                  <c:v>110.05973011384495</c:v>
                </c:pt>
                <c:pt idx="33">
                  <c:v>111.35693913597441</c:v>
                </c:pt>
                <c:pt idx="34">
                  <c:v>113.72664425591768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8849-4886-A7F4-4027269299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495096"/>
        <c:axId val="153494704"/>
      </c:barChart>
      <c:catAx>
        <c:axId val="153495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k-SK"/>
          </a:p>
        </c:txPr>
        <c:crossAx val="153494704"/>
        <c:crosses val="autoZero"/>
        <c:auto val="1"/>
        <c:lblAlgn val="ctr"/>
        <c:lblOffset val="100"/>
        <c:noMultiLvlLbl val="0"/>
      </c:catAx>
      <c:valAx>
        <c:axId val="15349470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0" sourceLinked="0"/>
        <c:majorTickMark val="out"/>
        <c:minorTickMark val="none"/>
        <c:tickLblPos val="nextTo"/>
        <c:crossAx val="15349509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Arial Narrow" panose="020B0606020202030204" pitchFamily="34" charset="0"/>
        </a:defRPr>
      </a:pPr>
      <a:endParaRPr lang="sk-SK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3249915405710057E-2"/>
          <c:y val="5.5989027968973877E-2"/>
          <c:w val="0.93616132135261021"/>
          <c:h val="0.82201741825460428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2C9ADC"/>
            </a:solidFill>
          </c:spPr>
          <c:invertIfNegative val="0"/>
          <c:cat>
            <c:strRef>
              <c:f>vzdelanie!$H$4:$H$9</c:f>
              <c:strCache>
                <c:ptCount val="6"/>
                <c:pt idx="0">
                  <c:v>bez vzdelania</c:v>
                </c:pt>
                <c:pt idx="1">
                  <c:v>ZŠ</c:v>
                </c:pt>
                <c:pt idx="2">
                  <c:v>SŠ</c:v>
                </c:pt>
                <c:pt idx="3">
                  <c:v>maturita</c:v>
                </c:pt>
                <c:pt idx="4">
                  <c:v>VŠ I</c:v>
                </c:pt>
                <c:pt idx="5">
                  <c:v>VŠ II</c:v>
                </c:pt>
              </c:strCache>
            </c:strRef>
          </c:cat>
          <c:val>
            <c:numRef>
              <c:f>vzdelanie!$I$4:$I$9</c:f>
              <c:numCache>
                <c:formatCode>0.00</c:formatCode>
                <c:ptCount val="6"/>
                <c:pt idx="0">
                  <c:v>32.438068000000001</c:v>
                </c:pt>
                <c:pt idx="1">
                  <c:v>47.005012999999998</c:v>
                </c:pt>
                <c:pt idx="2">
                  <c:v>53.877457</c:v>
                </c:pt>
                <c:pt idx="3">
                  <c:v>64.300517999999997</c:v>
                </c:pt>
                <c:pt idx="4">
                  <c:v>68.056871999999998</c:v>
                </c:pt>
                <c:pt idx="5">
                  <c:v>71.632161999999994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390-4A0D-B08B-57768779C0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9916688"/>
        <c:axId val="219917080"/>
      </c:barChart>
      <c:catAx>
        <c:axId val="219916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9917080"/>
        <c:crosses val="autoZero"/>
        <c:auto val="1"/>
        <c:lblAlgn val="ctr"/>
        <c:lblOffset val="100"/>
        <c:noMultiLvlLbl val="0"/>
      </c:catAx>
      <c:valAx>
        <c:axId val="219917080"/>
        <c:scaling>
          <c:orientation val="minMax"/>
          <c:min val="2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0" sourceLinked="0"/>
        <c:majorTickMark val="out"/>
        <c:minorTickMark val="none"/>
        <c:tickLblPos val="nextTo"/>
        <c:crossAx val="2199166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Arial Narrow" panose="020B0606020202030204" pitchFamily="34" charset="0"/>
        </a:defRPr>
      </a:pPr>
      <a:endParaRPr lang="sk-SK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2195319335083127E-2"/>
          <c:y val="1.8693241019291738E-2"/>
          <c:w val="0.93616132135261021"/>
          <c:h val="0.844531721529650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'Graf 2'!$D$17</c:f>
              <c:strCache>
                <c:ptCount val="1"/>
                <c:pt idx="0">
                  <c:v>priemerná úspešnosť</c:v>
                </c:pt>
              </c:strCache>
            </c:strRef>
          </c:tx>
          <c:spPr>
            <a:solidFill>
              <a:srgbClr val="2C9ADC"/>
            </a:solidFill>
          </c:spPr>
          <c:invertIfNegative val="0"/>
          <c:cat>
            <c:numRef>
              <c:f>'Graf 2'!$C$18:$C$27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'Graf 2'!$D$18:$D$27</c:f>
              <c:numCache>
                <c:formatCode>General</c:formatCode>
                <c:ptCount val="10"/>
                <c:pt idx="0">
                  <c:v>49.33</c:v>
                </c:pt>
                <c:pt idx="1">
                  <c:v>46</c:v>
                </c:pt>
                <c:pt idx="2">
                  <c:v>50.8</c:v>
                </c:pt>
                <c:pt idx="3">
                  <c:v>53.3</c:v>
                </c:pt>
                <c:pt idx="4">
                  <c:v>55.1</c:v>
                </c:pt>
                <c:pt idx="5">
                  <c:v>57.3</c:v>
                </c:pt>
                <c:pt idx="6">
                  <c:v>59.3</c:v>
                </c:pt>
                <c:pt idx="7">
                  <c:v>61.3</c:v>
                </c:pt>
                <c:pt idx="8">
                  <c:v>64.8</c:v>
                </c:pt>
                <c:pt idx="9">
                  <c:v>69.900000000000006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A7-466B-A44B-C44581B27F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9917864"/>
        <c:axId val="219918256"/>
      </c:barChart>
      <c:catAx>
        <c:axId val="219917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9918256"/>
        <c:crosses val="autoZero"/>
        <c:auto val="1"/>
        <c:lblAlgn val="ctr"/>
        <c:lblOffset val="100"/>
        <c:noMultiLvlLbl val="0"/>
      </c:catAx>
      <c:valAx>
        <c:axId val="219918256"/>
        <c:scaling>
          <c:orientation val="minMax"/>
          <c:min val="2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0" sourceLinked="0"/>
        <c:majorTickMark val="out"/>
        <c:minorTickMark val="none"/>
        <c:tickLblPos val="nextTo"/>
        <c:crossAx val="21991786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Arial Narrow" panose="020B0606020202030204" pitchFamily="34" charset="0"/>
        </a:defRPr>
      </a:pPr>
      <a:endParaRPr lang="sk-SK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417436997626964E-2"/>
          <c:y val="5.5989236111111111E-2"/>
          <c:w val="0.93616132135261021"/>
          <c:h val="0.8633628472222220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2C9AD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'Graf 3'!$F$7:$F$10</c:f>
              <c:strCache>
                <c:ptCount val="4"/>
                <c:pt idx="0">
                  <c:v>ostatní</c:v>
                </c:pt>
                <c:pt idx="1">
                  <c:v>MRK</c:v>
                </c:pt>
                <c:pt idx="2">
                  <c:v>PHN</c:v>
                </c:pt>
                <c:pt idx="3">
                  <c:v>PHN/MRK</c:v>
                </c:pt>
              </c:strCache>
            </c:strRef>
          </c:cat>
          <c:val>
            <c:numRef>
              <c:f>'Graf 3'!$G$7:$G$10</c:f>
              <c:numCache>
                <c:formatCode>General</c:formatCode>
                <c:ptCount val="4"/>
                <c:pt idx="0">
                  <c:v>58.8</c:v>
                </c:pt>
                <c:pt idx="1">
                  <c:v>38.9</c:v>
                </c:pt>
                <c:pt idx="2">
                  <c:v>36.6</c:v>
                </c:pt>
                <c:pt idx="3">
                  <c:v>23.3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339-4346-B2E3-50854AFDAE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9919040"/>
        <c:axId val="219919432"/>
      </c:barChart>
      <c:catAx>
        <c:axId val="219919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9919432"/>
        <c:crosses val="autoZero"/>
        <c:auto val="1"/>
        <c:lblAlgn val="ctr"/>
        <c:lblOffset val="100"/>
        <c:noMultiLvlLbl val="0"/>
      </c:catAx>
      <c:valAx>
        <c:axId val="219919432"/>
        <c:scaling>
          <c:orientation val="minMax"/>
          <c:min val="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0" sourceLinked="0"/>
        <c:majorTickMark val="out"/>
        <c:minorTickMark val="none"/>
        <c:tickLblPos val="nextTo"/>
        <c:crossAx val="21991904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Arial Narrow" panose="020B0606020202030204" pitchFamily="34" charset="0"/>
        </a:defRPr>
      </a:pPr>
      <a:endParaRPr lang="sk-SK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4703" cy="49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82" y="0"/>
            <a:ext cx="2944703" cy="49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8556"/>
            <a:ext cx="2944703" cy="49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82" y="9428556"/>
            <a:ext cx="2944703" cy="49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fld id="{1A37C064-B5F7-4F3F-B59C-E496A3B40272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68130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4703" cy="49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382" y="0"/>
            <a:ext cx="2944703" cy="49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13" y="4715076"/>
            <a:ext cx="5440052" cy="4466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/>
              <a:t>Click to edit Master text styles</a:t>
            </a:r>
          </a:p>
          <a:p>
            <a:pPr lvl="1"/>
            <a:r>
              <a:rPr lang="sk-SK" noProof="0"/>
              <a:t>Second level</a:t>
            </a:r>
          </a:p>
          <a:p>
            <a:pPr lvl="2"/>
            <a:r>
              <a:rPr lang="sk-SK" noProof="0"/>
              <a:t>Third level</a:t>
            </a:r>
          </a:p>
          <a:p>
            <a:pPr lvl="3"/>
            <a:r>
              <a:rPr lang="sk-SK" noProof="0"/>
              <a:t>Fourth level</a:t>
            </a:r>
          </a:p>
          <a:p>
            <a:pPr lvl="4"/>
            <a:r>
              <a:rPr lang="sk-SK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8556"/>
            <a:ext cx="2944703" cy="49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382" y="9428556"/>
            <a:ext cx="2944703" cy="496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fld id="{C5B91F94-BB7C-4211-B7D2-08F5FEBFC41A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88078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5179" indent="-286607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6429" indent="-229286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5001" indent="-229286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63572" indent="-229286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22144" indent="-229286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80715" indent="-229286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39287" indent="-229286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97859" indent="-229286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6060907-2A4D-4132-B05B-D5802962E857}" type="slidenum">
              <a:rPr lang="sk-SK" sz="1200"/>
              <a:pPr eaLnBrk="1" hangingPunct="1"/>
              <a:t>1</a:t>
            </a:fld>
            <a:endParaRPr lang="sk-SK" sz="1200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20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549EB-8509-4093-8CA9-6C091362139A}" type="slidenum">
              <a:rPr lang="sk-SK" smtClean="0"/>
              <a:pPr>
                <a:defRPr/>
              </a:pPr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2671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 userDrawn="1"/>
        </p:nvGrpSpPr>
        <p:grpSpPr bwMode="auto">
          <a:xfrm>
            <a:off x="-39688" y="-38100"/>
            <a:ext cx="9223376" cy="1873250"/>
            <a:chOff x="0" y="0"/>
            <a:chExt cx="11989" cy="2426"/>
          </a:xfrm>
        </p:grpSpPr>
        <p:sp>
          <p:nvSpPr>
            <p:cNvPr id="5" name="Rectangle 9"/>
            <p:cNvSpPr>
              <a:spLocks/>
            </p:cNvSpPr>
            <p:nvPr/>
          </p:nvSpPr>
          <p:spPr bwMode="auto">
            <a:xfrm>
              <a:off x="0" y="0"/>
              <a:ext cx="11989" cy="2426"/>
            </a:xfrm>
            <a:prstGeom prst="rect">
              <a:avLst/>
            </a:prstGeom>
            <a:solidFill>
              <a:srgbClr val="3634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/>
            <a:p>
              <a:endParaRPr lang="sk-SK" dirty="0"/>
            </a:p>
          </p:txBody>
        </p:sp>
        <p:sp>
          <p:nvSpPr>
            <p:cNvPr id="6" name="Freeform 10"/>
            <p:cNvSpPr>
              <a:spLocks/>
            </p:cNvSpPr>
            <p:nvPr/>
          </p:nvSpPr>
          <p:spPr bwMode="auto">
            <a:xfrm>
              <a:off x="2994" y="920"/>
              <a:ext cx="0" cy="359"/>
            </a:xfrm>
            <a:custGeom>
              <a:avLst/>
              <a:gdLst>
                <a:gd name="T0" fmla="*/ 0 h 359"/>
                <a:gd name="T1" fmla="*/ 358 h 359"/>
                <a:gd name="T2" fmla="*/ 0 60000 65536"/>
                <a:gd name="T3" fmla="*/ 0 60000 65536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0" r="r" b="b"/>
              <a:pathLst>
                <a:path h="359">
                  <a:moveTo>
                    <a:pt x="0" y="0"/>
                  </a:moveTo>
                  <a:lnTo>
                    <a:pt x="0" y="358"/>
                  </a:lnTo>
                </a:path>
              </a:pathLst>
            </a:custGeom>
            <a:noFill/>
            <a:ln w="47167">
              <a:solidFill>
                <a:srgbClr val="37ABE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sk-SK" dirty="0"/>
            </a:p>
          </p:txBody>
        </p:sp>
        <p:sp>
          <p:nvSpPr>
            <p:cNvPr id="7" name="Freeform 11"/>
            <p:cNvSpPr>
              <a:spLocks/>
            </p:cNvSpPr>
            <p:nvPr/>
          </p:nvSpPr>
          <p:spPr bwMode="auto">
            <a:xfrm>
              <a:off x="3904" y="1042"/>
              <a:ext cx="0" cy="237"/>
            </a:xfrm>
            <a:custGeom>
              <a:avLst/>
              <a:gdLst>
                <a:gd name="T0" fmla="*/ 0 h 237"/>
                <a:gd name="T1" fmla="*/ 236 h 237"/>
                <a:gd name="T2" fmla="*/ 0 60000 65536"/>
                <a:gd name="T3" fmla="*/ 0 60000 65536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0" r="r" b="b"/>
              <a:pathLst>
                <a:path h="237">
                  <a:moveTo>
                    <a:pt x="0" y="0"/>
                  </a:moveTo>
                  <a:lnTo>
                    <a:pt x="0" y="236"/>
                  </a:lnTo>
                </a:path>
              </a:pathLst>
            </a:custGeom>
            <a:noFill/>
            <a:ln w="47156">
              <a:solidFill>
                <a:srgbClr val="37ABE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sk-SK" dirty="0"/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>
              <a:off x="5013" y="788"/>
              <a:ext cx="0" cy="491"/>
            </a:xfrm>
            <a:custGeom>
              <a:avLst/>
              <a:gdLst>
                <a:gd name="T0" fmla="*/ 0 h 491"/>
                <a:gd name="T1" fmla="*/ 490 h 491"/>
                <a:gd name="T2" fmla="*/ 0 60000 65536"/>
                <a:gd name="T3" fmla="*/ 0 60000 65536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0" r="r" b="b"/>
              <a:pathLst>
                <a:path h="491">
                  <a:moveTo>
                    <a:pt x="0" y="0"/>
                  </a:moveTo>
                  <a:lnTo>
                    <a:pt x="0" y="490"/>
                  </a:lnTo>
                </a:path>
              </a:pathLst>
            </a:custGeom>
            <a:noFill/>
            <a:ln w="47156">
              <a:solidFill>
                <a:srgbClr val="37ABE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sk-SK" dirty="0"/>
            </a:p>
          </p:txBody>
        </p:sp>
        <p:sp>
          <p:nvSpPr>
            <p:cNvPr id="9" name="Freeform 13"/>
            <p:cNvSpPr>
              <a:spLocks/>
            </p:cNvSpPr>
            <p:nvPr/>
          </p:nvSpPr>
          <p:spPr bwMode="auto">
            <a:xfrm>
              <a:off x="6950" y="871"/>
              <a:ext cx="0" cy="408"/>
            </a:xfrm>
            <a:custGeom>
              <a:avLst/>
              <a:gdLst>
                <a:gd name="T0" fmla="*/ 0 h 408"/>
                <a:gd name="T1" fmla="*/ 407 h 408"/>
                <a:gd name="T2" fmla="*/ 0 60000 65536"/>
                <a:gd name="T3" fmla="*/ 0 60000 65536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0" r="r" b="b"/>
              <a:pathLst>
                <a:path h="408">
                  <a:moveTo>
                    <a:pt x="0" y="0"/>
                  </a:moveTo>
                  <a:lnTo>
                    <a:pt x="0" y="407"/>
                  </a:lnTo>
                </a:path>
              </a:pathLst>
            </a:custGeom>
            <a:noFill/>
            <a:ln w="46519">
              <a:solidFill>
                <a:srgbClr val="37ABE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sk-SK" dirty="0"/>
            </a:p>
          </p:txBody>
        </p:sp>
        <p:sp>
          <p:nvSpPr>
            <p:cNvPr id="10" name="Freeform 14"/>
            <p:cNvSpPr>
              <a:spLocks/>
            </p:cNvSpPr>
            <p:nvPr/>
          </p:nvSpPr>
          <p:spPr bwMode="auto">
            <a:xfrm>
              <a:off x="8001" y="969"/>
              <a:ext cx="0" cy="310"/>
            </a:xfrm>
            <a:custGeom>
              <a:avLst/>
              <a:gdLst>
                <a:gd name="T0" fmla="*/ 0 h 310"/>
                <a:gd name="T1" fmla="*/ 309 h 310"/>
                <a:gd name="T2" fmla="*/ 0 60000 65536"/>
                <a:gd name="T3" fmla="*/ 0 60000 65536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0" r="r" b="b"/>
              <a:pathLst>
                <a:path h="310">
                  <a:moveTo>
                    <a:pt x="0" y="0"/>
                  </a:moveTo>
                  <a:lnTo>
                    <a:pt x="0" y="309"/>
                  </a:lnTo>
                </a:path>
              </a:pathLst>
            </a:custGeom>
            <a:noFill/>
            <a:ln w="47156">
              <a:solidFill>
                <a:srgbClr val="37ABE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sk-SK" dirty="0"/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auto">
            <a:xfrm>
              <a:off x="8314" y="720"/>
              <a:ext cx="0" cy="559"/>
            </a:xfrm>
            <a:custGeom>
              <a:avLst/>
              <a:gdLst>
                <a:gd name="T0" fmla="*/ 0 h 559"/>
                <a:gd name="T1" fmla="*/ 559 h 559"/>
                <a:gd name="T2" fmla="*/ 0 60000 65536"/>
                <a:gd name="T3" fmla="*/ 0 60000 65536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0" r="r" b="b"/>
              <a:pathLst>
                <a:path h="559">
                  <a:moveTo>
                    <a:pt x="0" y="0"/>
                  </a:moveTo>
                  <a:lnTo>
                    <a:pt x="0" y="559"/>
                  </a:lnTo>
                </a:path>
              </a:pathLst>
            </a:custGeom>
            <a:noFill/>
            <a:ln w="47156">
              <a:solidFill>
                <a:srgbClr val="37ABE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sk-SK" dirty="0"/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auto">
            <a:xfrm>
              <a:off x="2994" y="1459"/>
              <a:ext cx="0" cy="273"/>
            </a:xfrm>
            <a:custGeom>
              <a:avLst/>
              <a:gdLst>
                <a:gd name="T0" fmla="*/ 0 h 273"/>
                <a:gd name="T1" fmla="*/ 272 h 273"/>
                <a:gd name="T2" fmla="*/ 0 60000 65536"/>
                <a:gd name="T3" fmla="*/ 0 60000 65536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0" r="r" b="b"/>
              <a:pathLst>
                <a:path h="273">
                  <a:moveTo>
                    <a:pt x="0" y="0"/>
                  </a:moveTo>
                  <a:lnTo>
                    <a:pt x="0" y="272"/>
                  </a:lnTo>
                </a:path>
              </a:pathLst>
            </a:custGeom>
            <a:noFill/>
            <a:ln w="47167">
              <a:solidFill>
                <a:srgbClr val="96989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sk-SK" dirty="0"/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auto">
            <a:xfrm>
              <a:off x="3099" y="1453"/>
              <a:ext cx="246" cy="279"/>
            </a:xfrm>
            <a:custGeom>
              <a:avLst/>
              <a:gdLst>
                <a:gd name="T0" fmla="*/ 69 w 246"/>
                <a:gd name="T1" fmla="*/ 46 h 279"/>
                <a:gd name="T2" fmla="*/ 69 w 246"/>
                <a:gd name="T3" fmla="*/ 7 h 279"/>
                <a:gd name="T4" fmla="*/ 0 w 246"/>
                <a:gd name="T5" fmla="*/ 7 h 279"/>
                <a:gd name="T6" fmla="*/ 0 w 246"/>
                <a:gd name="T7" fmla="*/ 279 h 279"/>
                <a:gd name="T8" fmla="*/ 71 w 246"/>
                <a:gd name="T9" fmla="*/ 279 h 279"/>
                <a:gd name="T10" fmla="*/ 71 w 246"/>
                <a:gd name="T11" fmla="*/ 129 h 279"/>
                <a:gd name="T12" fmla="*/ 73 w 246"/>
                <a:gd name="T13" fmla="*/ 107 h 279"/>
                <a:gd name="T14" fmla="*/ 78 w 246"/>
                <a:gd name="T15" fmla="*/ 90 h 279"/>
                <a:gd name="T16" fmla="*/ 88 w 246"/>
                <a:gd name="T17" fmla="*/ 73 h 279"/>
                <a:gd name="T18" fmla="*/ 105 w 246"/>
                <a:gd name="T19" fmla="*/ 62 h 279"/>
                <a:gd name="T20" fmla="*/ 127 w 246"/>
                <a:gd name="T21" fmla="*/ 59 h 279"/>
                <a:gd name="T22" fmla="*/ 133 w 246"/>
                <a:gd name="T23" fmla="*/ 59 h 279"/>
                <a:gd name="T24" fmla="*/ 154 w 246"/>
                <a:gd name="T25" fmla="*/ 65 h 279"/>
                <a:gd name="T26" fmla="*/ 167 w 246"/>
                <a:gd name="T27" fmla="*/ 80 h 279"/>
                <a:gd name="T28" fmla="*/ 171 w 246"/>
                <a:gd name="T29" fmla="*/ 87 h 279"/>
                <a:gd name="T30" fmla="*/ 173 w 246"/>
                <a:gd name="T31" fmla="*/ 98 h 279"/>
                <a:gd name="T32" fmla="*/ 173 w 246"/>
                <a:gd name="T33" fmla="*/ 279 h 279"/>
                <a:gd name="T34" fmla="*/ 246 w 246"/>
                <a:gd name="T35" fmla="*/ 279 h 279"/>
                <a:gd name="T36" fmla="*/ 246 w 246"/>
                <a:gd name="T37" fmla="*/ 95 h 279"/>
                <a:gd name="T38" fmla="*/ 244 w 246"/>
                <a:gd name="T39" fmla="*/ 73 h 279"/>
                <a:gd name="T40" fmla="*/ 239 w 246"/>
                <a:gd name="T41" fmla="*/ 52 h 279"/>
                <a:gd name="T42" fmla="*/ 231 w 246"/>
                <a:gd name="T43" fmla="*/ 35 h 279"/>
                <a:gd name="T44" fmla="*/ 219 w 246"/>
                <a:gd name="T45" fmla="*/ 22 h 279"/>
                <a:gd name="T46" fmla="*/ 209 w 246"/>
                <a:gd name="T47" fmla="*/ 15 h 279"/>
                <a:gd name="T48" fmla="*/ 192 w 246"/>
                <a:gd name="T49" fmla="*/ 6 h 279"/>
                <a:gd name="T50" fmla="*/ 172 w 246"/>
                <a:gd name="T51" fmla="*/ 1 h 279"/>
                <a:gd name="T52" fmla="*/ 150 w 246"/>
                <a:gd name="T53" fmla="*/ 0 h 279"/>
                <a:gd name="T54" fmla="*/ 130 w 246"/>
                <a:gd name="T55" fmla="*/ 1 h 279"/>
                <a:gd name="T56" fmla="*/ 111 w 246"/>
                <a:gd name="T57" fmla="*/ 7 h 279"/>
                <a:gd name="T58" fmla="*/ 94 w 246"/>
                <a:gd name="T59" fmla="*/ 16 h 279"/>
                <a:gd name="T60" fmla="*/ 86 w 246"/>
                <a:gd name="T61" fmla="*/ 22 h 279"/>
                <a:gd name="T62" fmla="*/ 78 w 246"/>
                <a:gd name="T63" fmla="*/ 32 h 279"/>
                <a:gd name="T64" fmla="*/ 69 w 246"/>
                <a:gd name="T65" fmla="*/ 46 h 27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46" h="279">
                  <a:moveTo>
                    <a:pt x="69" y="46"/>
                  </a:moveTo>
                  <a:lnTo>
                    <a:pt x="69" y="7"/>
                  </a:lnTo>
                  <a:lnTo>
                    <a:pt x="0" y="7"/>
                  </a:lnTo>
                  <a:lnTo>
                    <a:pt x="0" y="279"/>
                  </a:lnTo>
                  <a:lnTo>
                    <a:pt x="71" y="279"/>
                  </a:lnTo>
                  <a:lnTo>
                    <a:pt x="71" y="129"/>
                  </a:lnTo>
                  <a:lnTo>
                    <a:pt x="73" y="107"/>
                  </a:lnTo>
                  <a:lnTo>
                    <a:pt x="78" y="90"/>
                  </a:lnTo>
                  <a:lnTo>
                    <a:pt x="88" y="73"/>
                  </a:lnTo>
                  <a:lnTo>
                    <a:pt x="105" y="62"/>
                  </a:lnTo>
                  <a:lnTo>
                    <a:pt x="127" y="59"/>
                  </a:lnTo>
                  <a:lnTo>
                    <a:pt x="133" y="59"/>
                  </a:lnTo>
                  <a:lnTo>
                    <a:pt x="154" y="65"/>
                  </a:lnTo>
                  <a:lnTo>
                    <a:pt x="167" y="80"/>
                  </a:lnTo>
                  <a:lnTo>
                    <a:pt x="171" y="87"/>
                  </a:lnTo>
                  <a:lnTo>
                    <a:pt x="173" y="98"/>
                  </a:lnTo>
                  <a:lnTo>
                    <a:pt x="173" y="279"/>
                  </a:lnTo>
                  <a:lnTo>
                    <a:pt x="246" y="279"/>
                  </a:lnTo>
                  <a:lnTo>
                    <a:pt x="246" y="95"/>
                  </a:lnTo>
                  <a:lnTo>
                    <a:pt x="244" y="73"/>
                  </a:lnTo>
                  <a:lnTo>
                    <a:pt x="239" y="52"/>
                  </a:lnTo>
                  <a:lnTo>
                    <a:pt x="231" y="35"/>
                  </a:lnTo>
                  <a:lnTo>
                    <a:pt x="219" y="22"/>
                  </a:lnTo>
                  <a:lnTo>
                    <a:pt x="209" y="15"/>
                  </a:lnTo>
                  <a:lnTo>
                    <a:pt x="192" y="6"/>
                  </a:lnTo>
                  <a:lnTo>
                    <a:pt x="172" y="1"/>
                  </a:lnTo>
                  <a:lnTo>
                    <a:pt x="150" y="0"/>
                  </a:lnTo>
                  <a:lnTo>
                    <a:pt x="130" y="1"/>
                  </a:lnTo>
                  <a:lnTo>
                    <a:pt x="111" y="7"/>
                  </a:lnTo>
                  <a:lnTo>
                    <a:pt x="94" y="16"/>
                  </a:lnTo>
                  <a:lnTo>
                    <a:pt x="86" y="22"/>
                  </a:lnTo>
                  <a:lnTo>
                    <a:pt x="78" y="32"/>
                  </a:lnTo>
                  <a:lnTo>
                    <a:pt x="69" y="46"/>
                  </a:lnTo>
                  <a:close/>
                </a:path>
              </a:pathLst>
            </a:custGeom>
            <a:solidFill>
              <a:srgbClr val="969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sk-SK" dirty="0"/>
            </a:p>
          </p:txBody>
        </p:sp>
        <p:grpSp>
          <p:nvGrpSpPr>
            <p:cNvPr id="14" name="Group 18"/>
            <p:cNvGrpSpPr>
              <a:grpSpLocks/>
            </p:cNvGrpSpPr>
            <p:nvPr/>
          </p:nvGrpSpPr>
          <p:grpSpPr bwMode="auto">
            <a:xfrm>
              <a:off x="3395" y="1348"/>
              <a:ext cx="217" cy="393"/>
              <a:chOff x="3395" y="1348"/>
              <a:chExt cx="217" cy="393"/>
            </a:xfrm>
          </p:grpSpPr>
          <p:sp>
            <p:nvSpPr>
              <p:cNvPr id="111" name="Freeform 19"/>
              <p:cNvSpPr>
                <a:spLocks/>
              </p:cNvSpPr>
              <p:nvPr/>
            </p:nvSpPr>
            <p:spPr bwMode="auto">
              <a:xfrm>
                <a:off x="3395" y="1348"/>
                <a:ext cx="217" cy="393"/>
              </a:xfrm>
              <a:custGeom>
                <a:avLst/>
                <a:gdLst>
                  <a:gd name="T0" fmla="*/ 217 w 217"/>
                  <a:gd name="T1" fmla="*/ 0 h 393"/>
                  <a:gd name="T2" fmla="*/ 159 w 217"/>
                  <a:gd name="T3" fmla="*/ 0 h 393"/>
                  <a:gd name="T4" fmla="*/ 127 w 217"/>
                  <a:gd name="T5" fmla="*/ 42 h 393"/>
                  <a:gd name="T6" fmla="*/ 94 w 217"/>
                  <a:gd name="T7" fmla="*/ 0 h 393"/>
                  <a:gd name="T8" fmla="*/ 36 w 217"/>
                  <a:gd name="T9" fmla="*/ 0 h 393"/>
                  <a:gd name="T10" fmla="*/ 95 w 217"/>
                  <a:gd name="T11" fmla="*/ 74 h 393"/>
                  <a:gd name="T12" fmla="*/ 159 w 217"/>
                  <a:gd name="T13" fmla="*/ 74 h 393"/>
                  <a:gd name="T14" fmla="*/ 217 w 217"/>
                  <a:gd name="T15" fmla="*/ 0 h 39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17" h="393">
                    <a:moveTo>
                      <a:pt x="217" y="0"/>
                    </a:moveTo>
                    <a:lnTo>
                      <a:pt x="159" y="0"/>
                    </a:lnTo>
                    <a:lnTo>
                      <a:pt x="127" y="42"/>
                    </a:lnTo>
                    <a:lnTo>
                      <a:pt x="94" y="0"/>
                    </a:lnTo>
                    <a:lnTo>
                      <a:pt x="36" y="0"/>
                    </a:lnTo>
                    <a:lnTo>
                      <a:pt x="95" y="74"/>
                    </a:lnTo>
                    <a:lnTo>
                      <a:pt x="159" y="74"/>
                    </a:lnTo>
                    <a:lnTo>
                      <a:pt x="217" y="0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112" name="Freeform 20"/>
              <p:cNvSpPr>
                <a:spLocks/>
              </p:cNvSpPr>
              <p:nvPr/>
            </p:nvSpPr>
            <p:spPr bwMode="auto">
              <a:xfrm>
                <a:off x="3395" y="1348"/>
                <a:ext cx="217" cy="393"/>
              </a:xfrm>
              <a:custGeom>
                <a:avLst/>
                <a:gdLst>
                  <a:gd name="T0" fmla="*/ 101 w 217"/>
                  <a:gd name="T1" fmla="*/ 392 h 393"/>
                  <a:gd name="T2" fmla="*/ 146 w 217"/>
                  <a:gd name="T3" fmla="*/ 392 h 393"/>
                  <a:gd name="T4" fmla="*/ 188 w 217"/>
                  <a:gd name="T5" fmla="*/ 384 h 393"/>
                  <a:gd name="T6" fmla="*/ 219 w 217"/>
                  <a:gd name="T7" fmla="*/ 367 h 393"/>
                  <a:gd name="T8" fmla="*/ 240 w 217"/>
                  <a:gd name="T9" fmla="*/ 341 h 393"/>
                  <a:gd name="T10" fmla="*/ 249 w 217"/>
                  <a:gd name="T11" fmla="*/ 301 h 393"/>
                  <a:gd name="T12" fmla="*/ 240 w 217"/>
                  <a:gd name="T13" fmla="*/ 266 h 393"/>
                  <a:gd name="T14" fmla="*/ 221 w 217"/>
                  <a:gd name="T15" fmla="*/ 244 h 393"/>
                  <a:gd name="T16" fmla="*/ 186 w 217"/>
                  <a:gd name="T17" fmla="*/ 226 h 393"/>
                  <a:gd name="T18" fmla="*/ 138 w 217"/>
                  <a:gd name="T19" fmla="*/ 214 h 393"/>
                  <a:gd name="T20" fmla="*/ 99 w 217"/>
                  <a:gd name="T21" fmla="*/ 203 h 393"/>
                  <a:gd name="T22" fmla="*/ 83 w 217"/>
                  <a:gd name="T23" fmla="*/ 196 h 393"/>
                  <a:gd name="T24" fmla="*/ 79 w 217"/>
                  <a:gd name="T25" fmla="*/ 176 h 393"/>
                  <a:gd name="T26" fmla="*/ 89 w 217"/>
                  <a:gd name="T27" fmla="*/ 165 h 393"/>
                  <a:gd name="T28" fmla="*/ 107 w 217"/>
                  <a:gd name="T29" fmla="*/ 158 h 393"/>
                  <a:gd name="T30" fmla="*/ 148 w 217"/>
                  <a:gd name="T31" fmla="*/ 162 h 393"/>
                  <a:gd name="T32" fmla="*/ 166 w 217"/>
                  <a:gd name="T33" fmla="*/ 178 h 393"/>
                  <a:gd name="T34" fmla="*/ 170 w 217"/>
                  <a:gd name="T35" fmla="*/ 194 h 393"/>
                  <a:gd name="T36" fmla="*/ 237 w 217"/>
                  <a:gd name="T37" fmla="*/ 171 h 393"/>
                  <a:gd name="T38" fmla="*/ 219 w 217"/>
                  <a:gd name="T39" fmla="*/ 136 h 393"/>
                  <a:gd name="T40" fmla="*/ 200 w 217"/>
                  <a:gd name="T41" fmla="*/ 121 h 393"/>
                  <a:gd name="T42" fmla="*/ 165 w 217"/>
                  <a:gd name="T43" fmla="*/ 108 h 393"/>
                  <a:gd name="T44" fmla="*/ 121 w 217"/>
                  <a:gd name="T45" fmla="*/ 103 h 393"/>
                  <a:gd name="T46" fmla="*/ 89 w 217"/>
                  <a:gd name="T47" fmla="*/ 106 h 393"/>
                  <a:gd name="T48" fmla="*/ 52 w 217"/>
                  <a:gd name="T49" fmla="*/ 119 h 393"/>
                  <a:gd name="T50" fmla="*/ 29 w 217"/>
                  <a:gd name="T51" fmla="*/ 139 h 393"/>
                  <a:gd name="T52" fmla="*/ 10 w 217"/>
                  <a:gd name="T53" fmla="*/ 175 h 393"/>
                  <a:gd name="T54" fmla="*/ 9 w 217"/>
                  <a:gd name="T55" fmla="*/ 210 h 393"/>
                  <a:gd name="T56" fmla="*/ 27 w 217"/>
                  <a:gd name="T57" fmla="*/ 244 h 393"/>
                  <a:gd name="T58" fmla="*/ 49 w 217"/>
                  <a:gd name="T59" fmla="*/ 258 h 393"/>
                  <a:gd name="T60" fmla="*/ 92 w 217"/>
                  <a:gd name="T61" fmla="*/ 273 h 393"/>
                  <a:gd name="T62" fmla="*/ 142 w 217"/>
                  <a:gd name="T63" fmla="*/ 286 h 393"/>
                  <a:gd name="T64" fmla="*/ 167 w 217"/>
                  <a:gd name="T65" fmla="*/ 295 h 393"/>
                  <a:gd name="T66" fmla="*/ 177 w 217"/>
                  <a:gd name="T67" fmla="*/ 305 h 393"/>
                  <a:gd name="T68" fmla="*/ 173 w 217"/>
                  <a:gd name="T69" fmla="*/ 327 h 393"/>
                  <a:gd name="T70" fmla="*/ 156 w 217"/>
                  <a:gd name="T71" fmla="*/ 336 h 393"/>
                  <a:gd name="T72" fmla="*/ 131 w 217"/>
                  <a:gd name="T73" fmla="*/ 338 h 393"/>
                  <a:gd name="T74" fmla="*/ 95 w 217"/>
                  <a:gd name="T75" fmla="*/ 333 h 393"/>
                  <a:gd name="T76" fmla="*/ 77 w 217"/>
                  <a:gd name="T77" fmla="*/ 318 h 393"/>
                  <a:gd name="T78" fmla="*/ 72 w 217"/>
                  <a:gd name="T79" fmla="*/ 297 h 393"/>
                  <a:gd name="T80" fmla="*/ 1 w 217"/>
                  <a:gd name="T81" fmla="*/ 313 h 393"/>
                  <a:gd name="T82" fmla="*/ 16 w 217"/>
                  <a:gd name="T83" fmla="*/ 350 h 393"/>
                  <a:gd name="T84" fmla="*/ 43 w 217"/>
                  <a:gd name="T85" fmla="*/ 375 h 393"/>
                  <a:gd name="T86" fmla="*/ 79 w 217"/>
                  <a:gd name="T87" fmla="*/ 388 h 393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17" h="393">
                    <a:moveTo>
                      <a:pt x="79" y="388"/>
                    </a:moveTo>
                    <a:lnTo>
                      <a:pt x="101" y="392"/>
                    </a:lnTo>
                    <a:lnTo>
                      <a:pt x="125" y="393"/>
                    </a:lnTo>
                    <a:lnTo>
                      <a:pt x="146" y="392"/>
                    </a:lnTo>
                    <a:lnTo>
                      <a:pt x="169" y="389"/>
                    </a:lnTo>
                    <a:lnTo>
                      <a:pt x="188" y="384"/>
                    </a:lnTo>
                    <a:lnTo>
                      <a:pt x="205" y="377"/>
                    </a:lnTo>
                    <a:lnTo>
                      <a:pt x="219" y="367"/>
                    </a:lnTo>
                    <a:lnTo>
                      <a:pt x="228" y="358"/>
                    </a:lnTo>
                    <a:lnTo>
                      <a:pt x="240" y="341"/>
                    </a:lnTo>
                    <a:lnTo>
                      <a:pt x="247" y="322"/>
                    </a:lnTo>
                    <a:lnTo>
                      <a:pt x="249" y="301"/>
                    </a:lnTo>
                    <a:lnTo>
                      <a:pt x="247" y="285"/>
                    </a:lnTo>
                    <a:lnTo>
                      <a:pt x="240" y="266"/>
                    </a:lnTo>
                    <a:lnTo>
                      <a:pt x="228" y="250"/>
                    </a:lnTo>
                    <a:lnTo>
                      <a:pt x="221" y="244"/>
                    </a:lnTo>
                    <a:lnTo>
                      <a:pt x="205" y="234"/>
                    </a:lnTo>
                    <a:lnTo>
                      <a:pt x="186" y="226"/>
                    </a:lnTo>
                    <a:lnTo>
                      <a:pt x="164" y="220"/>
                    </a:lnTo>
                    <a:lnTo>
                      <a:pt x="138" y="214"/>
                    </a:lnTo>
                    <a:lnTo>
                      <a:pt x="115" y="208"/>
                    </a:lnTo>
                    <a:lnTo>
                      <a:pt x="99" y="203"/>
                    </a:lnTo>
                    <a:lnTo>
                      <a:pt x="90" y="200"/>
                    </a:lnTo>
                    <a:lnTo>
                      <a:pt x="83" y="196"/>
                    </a:lnTo>
                    <a:lnTo>
                      <a:pt x="79" y="190"/>
                    </a:lnTo>
                    <a:lnTo>
                      <a:pt x="79" y="176"/>
                    </a:lnTo>
                    <a:lnTo>
                      <a:pt x="82" y="170"/>
                    </a:lnTo>
                    <a:lnTo>
                      <a:pt x="89" y="165"/>
                    </a:lnTo>
                    <a:lnTo>
                      <a:pt x="96" y="160"/>
                    </a:lnTo>
                    <a:lnTo>
                      <a:pt x="107" y="158"/>
                    </a:lnTo>
                    <a:lnTo>
                      <a:pt x="126" y="158"/>
                    </a:lnTo>
                    <a:lnTo>
                      <a:pt x="148" y="162"/>
                    </a:lnTo>
                    <a:lnTo>
                      <a:pt x="162" y="172"/>
                    </a:lnTo>
                    <a:lnTo>
                      <a:pt x="166" y="178"/>
                    </a:lnTo>
                    <a:lnTo>
                      <a:pt x="169" y="185"/>
                    </a:lnTo>
                    <a:lnTo>
                      <a:pt x="170" y="194"/>
                    </a:lnTo>
                    <a:lnTo>
                      <a:pt x="241" y="194"/>
                    </a:lnTo>
                    <a:lnTo>
                      <a:pt x="237" y="171"/>
                    </a:lnTo>
                    <a:lnTo>
                      <a:pt x="230" y="152"/>
                    </a:lnTo>
                    <a:lnTo>
                      <a:pt x="219" y="136"/>
                    </a:lnTo>
                    <a:lnTo>
                      <a:pt x="204" y="124"/>
                    </a:lnTo>
                    <a:lnTo>
                      <a:pt x="200" y="121"/>
                    </a:lnTo>
                    <a:lnTo>
                      <a:pt x="183" y="113"/>
                    </a:lnTo>
                    <a:lnTo>
                      <a:pt x="165" y="108"/>
                    </a:lnTo>
                    <a:lnTo>
                      <a:pt x="144" y="104"/>
                    </a:lnTo>
                    <a:lnTo>
                      <a:pt x="121" y="103"/>
                    </a:lnTo>
                    <a:lnTo>
                      <a:pt x="112" y="103"/>
                    </a:lnTo>
                    <a:lnTo>
                      <a:pt x="89" y="106"/>
                    </a:lnTo>
                    <a:lnTo>
                      <a:pt x="69" y="111"/>
                    </a:lnTo>
                    <a:lnTo>
                      <a:pt x="52" y="119"/>
                    </a:lnTo>
                    <a:lnTo>
                      <a:pt x="37" y="130"/>
                    </a:lnTo>
                    <a:lnTo>
                      <a:pt x="29" y="139"/>
                    </a:lnTo>
                    <a:lnTo>
                      <a:pt x="17" y="156"/>
                    </a:lnTo>
                    <a:lnTo>
                      <a:pt x="10" y="175"/>
                    </a:lnTo>
                    <a:lnTo>
                      <a:pt x="8" y="195"/>
                    </a:lnTo>
                    <a:lnTo>
                      <a:pt x="9" y="210"/>
                    </a:lnTo>
                    <a:lnTo>
                      <a:pt x="15" y="229"/>
                    </a:lnTo>
                    <a:lnTo>
                      <a:pt x="27" y="244"/>
                    </a:lnTo>
                    <a:lnTo>
                      <a:pt x="34" y="250"/>
                    </a:lnTo>
                    <a:lnTo>
                      <a:pt x="49" y="258"/>
                    </a:lnTo>
                    <a:lnTo>
                      <a:pt x="68" y="266"/>
                    </a:lnTo>
                    <a:lnTo>
                      <a:pt x="92" y="273"/>
                    </a:lnTo>
                    <a:lnTo>
                      <a:pt x="119" y="280"/>
                    </a:lnTo>
                    <a:lnTo>
                      <a:pt x="142" y="286"/>
                    </a:lnTo>
                    <a:lnTo>
                      <a:pt x="158" y="291"/>
                    </a:lnTo>
                    <a:lnTo>
                      <a:pt x="167" y="295"/>
                    </a:lnTo>
                    <a:lnTo>
                      <a:pt x="173" y="299"/>
                    </a:lnTo>
                    <a:lnTo>
                      <a:pt x="177" y="305"/>
                    </a:lnTo>
                    <a:lnTo>
                      <a:pt x="177" y="321"/>
                    </a:lnTo>
                    <a:lnTo>
                      <a:pt x="173" y="327"/>
                    </a:lnTo>
                    <a:lnTo>
                      <a:pt x="164" y="332"/>
                    </a:lnTo>
                    <a:lnTo>
                      <a:pt x="156" y="336"/>
                    </a:lnTo>
                    <a:lnTo>
                      <a:pt x="145" y="338"/>
                    </a:lnTo>
                    <a:lnTo>
                      <a:pt x="131" y="338"/>
                    </a:lnTo>
                    <a:lnTo>
                      <a:pt x="116" y="337"/>
                    </a:lnTo>
                    <a:lnTo>
                      <a:pt x="95" y="333"/>
                    </a:lnTo>
                    <a:lnTo>
                      <a:pt x="82" y="324"/>
                    </a:lnTo>
                    <a:lnTo>
                      <a:pt x="77" y="318"/>
                    </a:lnTo>
                    <a:lnTo>
                      <a:pt x="73" y="309"/>
                    </a:lnTo>
                    <a:lnTo>
                      <a:pt x="72" y="297"/>
                    </a:lnTo>
                    <a:lnTo>
                      <a:pt x="0" y="297"/>
                    </a:lnTo>
                    <a:lnTo>
                      <a:pt x="1" y="313"/>
                    </a:lnTo>
                    <a:lnTo>
                      <a:pt x="6" y="333"/>
                    </a:lnTo>
                    <a:lnTo>
                      <a:pt x="16" y="350"/>
                    </a:lnTo>
                    <a:lnTo>
                      <a:pt x="30" y="366"/>
                    </a:lnTo>
                    <a:lnTo>
                      <a:pt x="43" y="375"/>
                    </a:lnTo>
                    <a:lnTo>
                      <a:pt x="60" y="383"/>
                    </a:lnTo>
                    <a:lnTo>
                      <a:pt x="79" y="388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</p:grpSp>
        <p:sp>
          <p:nvSpPr>
            <p:cNvPr id="15" name="Freeform 21"/>
            <p:cNvSpPr>
              <a:spLocks/>
            </p:cNvSpPr>
            <p:nvPr/>
          </p:nvSpPr>
          <p:spPr bwMode="auto">
            <a:xfrm>
              <a:off x="3669" y="1386"/>
              <a:ext cx="152" cy="349"/>
            </a:xfrm>
            <a:custGeom>
              <a:avLst/>
              <a:gdLst>
                <a:gd name="T0" fmla="*/ 108 w 152"/>
                <a:gd name="T1" fmla="*/ 76 h 349"/>
                <a:gd name="T2" fmla="*/ 108 w 152"/>
                <a:gd name="T3" fmla="*/ 0 h 349"/>
                <a:gd name="T4" fmla="*/ 38 w 152"/>
                <a:gd name="T5" fmla="*/ 0 h 349"/>
                <a:gd name="T6" fmla="*/ 38 w 152"/>
                <a:gd name="T7" fmla="*/ 76 h 349"/>
                <a:gd name="T8" fmla="*/ 0 w 152"/>
                <a:gd name="T9" fmla="*/ 76 h 349"/>
                <a:gd name="T10" fmla="*/ 0 w 152"/>
                <a:gd name="T11" fmla="*/ 126 h 349"/>
                <a:gd name="T12" fmla="*/ 38 w 152"/>
                <a:gd name="T13" fmla="*/ 126 h 349"/>
                <a:gd name="T14" fmla="*/ 38 w 152"/>
                <a:gd name="T15" fmla="*/ 311 h 349"/>
                <a:gd name="T16" fmla="*/ 42 w 152"/>
                <a:gd name="T17" fmla="*/ 324 h 349"/>
                <a:gd name="T18" fmla="*/ 50 w 152"/>
                <a:gd name="T19" fmla="*/ 332 h 349"/>
                <a:gd name="T20" fmla="*/ 56 w 152"/>
                <a:gd name="T21" fmla="*/ 338 h 349"/>
                <a:gd name="T22" fmla="*/ 72 w 152"/>
                <a:gd name="T23" fmla="*/ 345 h 349"/>
                <a:gd name="T24" fmla="*/ 93 w 152"/>
                <a:gd name="T25" fmla="*/ 349 h 349"/>
                <a:gd name="T26" fmla="*/ 119 w 152"/>
                <a:gd name="T27" fmla="*/ 349 h 349"/>
                <a:gd name="T28" fmla="*/ 152 w 152"/>
                <a:gd name="T29" fmla="*/ 348 h 349"/>
                <a:gd name="T30" fmla="*/ 152 w 152"/>
                <a:gd name="T31" fmla="*/ 295 h 349"/>
                <a:gd name="T32" fmla="*/ 148 w 152"/>
                <a:gd name="T33" fmla="*/ 295 h 349"/>
                <a:gd name="T34" fmla="*/ 138 w 152"/>
                <a:gd name="T35" fmla="*/ 295 h 349"/>
                <a:gd name="T36" fmla="*/ 124 w 152"/>
                <a:gd name="T37" fmla="*/ 295 h 349"/>
                <a:gd name="T38" fmla="*/ 115 w 152"/>
                <a:gd name="T39" fmla="*/ 294 h 349"/>
                <a:gd name="T40" fmla="*/ 109 w 152"/>
                <a:gd name="T41" fmla="*/ 288 h 349"/>
                <a:gd name="T42" fmla="*/ 108 w 152"/>
                <a:gd name="T43" fmla="*/ 281 h 349"/>
                <a:gd name="T44" fmla="*/ 108 w 152"/>
                <a:gd name="T45" fmla="*/ 126 h 349"/>
                <a:gd name="T46" fmla="*/ 152 w 152"/>
                <a:gd name="T47" fmla="*/ 126 h 349"/>
                <a:gd name="T48" fmla="*/ 152 w 152"/>
                <a:gd name="T49" fmla="*/ 76 h 349"/>
                <a:gd name="T50" fmla="*/ 108 w 152"/>
                <a:gd name="T51" fmla="*/ 76 h 34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2" h="349">
                  <a:moveTo>
                    <a:pt x="108" y="76"/>
                  </a:moveTo>
                  <a:lnTo>
                    <a:pt x="108" y="0"/>
                  </a:lnTo>
                  <a:lnTo>
                    <a:pt x="38" y="0"/>
                  </a:lnTo>
                  <a:lnTo>
                    <a:pt x="38" y="76"/>
                  </a:lnTo>
                  <a:lnTo>
                    <a:pt x="0" y="76"/>
                  </a:lnTo>
                  <a:lnTo>
                    <a:pt x="0" y="126"/>
                  </a:lnTo>
                  <a:lnTo>
                    <a:pt x="38" y="126"/>
                  </a:lnTo>
                  <a:lnTo>
                    <a:pt x="38" y="311"/>
                  </a:lnTo>
                  <a:lnTo>
                    <a:pt x="42" y="324"/>
                  </a:lnTo>
                  <a:lnTo>
                    <a:pt x="50" y="332"/>
                  </a:lnTo>
                  <a:lnTo>
                    <a:pt x="56" y="338"/>
                  </a:lnTo>
                  <a:lnTo>
                    <a:pt x="72" y="345"/>
                  </a:lnTo>
                  <a:lnTo>
                    <a:pt x="93" y="349"/>
                  </a:lnTo>
                  <a:lnTo>
                    <a:pt x="119" y="349"/>
                  </a:lnTo>
                  <a:lnTo>
                    <a:pt x="152" y="348"/>
                  </a:lnTo>
                  <a:lnTo>
                    <a:pt x="152" y="295"/>
                  </a:lnTo>
                  <a:lnTo>
                    <a:pt x="148" y="295"/>
                  </a:lnTo>
                  <a:lnTo>
                    <a:pt x="138" y="295"/>
                  </a:lnTo>
                  <a:lnTo>
                    <a:pt x="124" y="295"/>
                  </a:lnTo>
                  <a:lnTo>
                    <a:pt x="115" y="294"/>
                  </a:lnTo>
                  <a:lnTo>
                    <a:pt x="109" y="288"/>
                  </a:lnTo>
                  <a:lnTo>
                    <a:pt x="108" y="281"/>
                  </a:lnTo>
                  <a:lnTo>
                    <a:pt x="108" y="126"/>
                  </a:lnTo>
                  <a:lnTo>
                    <a:pt x="152" y="126"/>
                  </a:lnTo>
                  <a:lnTo>
                    <a:pt x="152" y="76"/>
                  </a:lnTo>
                  <a:lnTo>
                    <a:pt x="108" y="76"/>
                  </a:lnTo>
                  <a:close/>
                </a:path>
              </a:pathLst>
            </a:custGeom>
            <a:solidFill>
              <a:srgbClr val="969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sk-SK" dirty="0"/>
            </a:p>
          </p:txBody>
        </p:sp>
        <p:sp>
          <p:nvSpPr>
            <p:cNvPr id="16" name="Freeform 22"/>
            <p:cNvSpPr>
              <a:spLocks/>
            </p:cNvSpPr>
            <p:nvPr/>
          </p:nvSpPr>
          <p:spPr bwMode="auto">
            <a:xfrm>
              <a:off x="3904" y="1459"/>
              <a:ext cx="0" cy="273"/>
            </a:xfrm>
            <a:custGeom>
              <a:avLst/>
              <a:gdLst>
                <a:gd name="T0" fmla="*/ 0 h 273"/>
                <a:gd name="T1" fmla="*/ 272 h 273"/>
                <a:gd name="T2" fmla="*/ 0 60000 65536"/>
                <a:gd name="T3" fmla="*/ 0 60000 65536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0" r="r" b="b"/>
              <a:pathLst>
                <a:path h="273">
                  <a:moveTo>
                    <a:pt x="0" y="0"/>
                  </a:moveTo>
                  <a:lnTo>
                    <a:pt x="0" y="272"/>
                  </a:lnTo>
                </a:path>
              </a:pathLst>
            </a:custGeom>
            <a:noFill/>
            <a:ln w="47156">
              <a:solidFill>
                <a:srgbClr val="96989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sk-SK" dirty="0"/>
            </a:p>
          </p:txBody>
        </p:sp>
        <p:sp>
          <p:nvSpPr>
            <p:cNvPr id="17" name="Freeform 23"/>
            <p:cNvSpPr>
              <a:spLocks/>
            </p:cNvSpPr>
            <p:nvPr/>
          </p:nvSpPr>
          <p:spPr bwMode="auto">
            <a:xfrm>
              <a:off x="3981" y="1386"/>
              <a:ext cx="153" cy="349"/>
            </a:xfrm>
            <a:custGeom>
              <a:avLst/>
              <a:gdLst>
                <a:gd name="T0" fmla="*/ 108 w 153"/>
                <a:gd name="T1" fmla="*/ 76 h 349"/>
                <a:gd name="T2" fmla="*/ 108 w 153"/>
                <a:gd name="T3" fmla="*/ 0 h 349"/>
                <a:gd name="T4" fmla="*/ 38 w 153"/>
                <a:gd name="T5" fmla="*/ 0 h 349"/>
                <a:gd name="T6" fmla="*/ 38 w 153"/>
                <a:gd name="T7" fmla="*/ 76 h 349"/>
                <a:gd name="T8" fmla="*/ 0 w 153"/>
                <a:gd name="T9" fmla="*/ 76 h 349"/>
                <a:gd name="T10" fmla="*/ 0 w 153"/>
                <a:gd name="T11" fmla="*/ 126 h 349"/>
                <a:gd name="T12" fmla="*/ 38 w 153"/>
                <a:gd name="T13" fmla="*/ 126 h 349"/>
                <a:gd name="T14" fmla="*/ 38 w 153"/>
                <a:gd name="T15" fmla="*/ 311 h 349"/>
                <a:gd name="T16" fmla="*/ 42 w 153"/>
                <a:gd name="T17" fmla="*/ 324 h 349"/>
                <a:gd name="T18" fmla="*/ 50 w 153"/>
                <a:gd name="T19" fmla="*/ 332 h 349"/>
                <a:gd name="T20" fmla="*/ 56 w 153"/>
                <a:gd name="T21" fmla="*/ 338 h 349"/>
                <a:gd name="T22" fmla="*/ 72 w 153"/>
                <a:gd name="T23" fmla="*/ 345 h 349"/>
                <a:gd name="T24" fmla="*/ 93 w 153"/>
                <a:gd name="T25" fmla="*/ 349 h 349"/>
                <a:gd name="T26" fmla="*/ 119 w 153"/>
                <a:gd name="T27" fmla="*/ 349 h 349"/>
                <a:gd name="T28" fmla="*/ 152 w 153"/>
                <a:gd name="T29" fmla="*/ 348 h 349"/>
                <a:gd name="T30" fmla="*/ 152 w 153"/>
                <a:gd name="T31" fmla="*/ 295 h 349"/>
                <a:gd name="T32" fmla="*/ 148 w 153"/>
                <a:gd name="T33" fmla="*/ 295 h 349"/>
                <a:gd name="T34" fmla="*/ 138 w 153"/>
                <a:gd name="T35" fmla="*/ 295 h 349"/>
                <a:gd name="T36" fmla="*/ 124 w 153"/>
                <a:gd name="T37" fmla="*/ 295 h 349"/>
                <a:gd name="T38" fmla="*/ 115 w 153"/>
                <a:gd name="T39" fmla="*/ 294 h 349"/>
                <a:gd name="T40" fmla="*/ 109 w 153"/>
                <a:gd name="T41" fmla="*/ 288 h 349"/>
                <a:gd name="T42" fmla="*/ 108 w 153"/>
                <a:gd name="T43" fmla="*/ 281 h 349"/>
                <a:gd name="T44" fmla="*/ 108 w 153"/>
                <a:gd name="T45" fmla="*/ 126 h 349"/>
                <a:gd name="T46" fmla="*/ 152 w 153"/>
                <a:gd name="T47" fmla="*/ 126 h 349"/>
                <a:gd name="T48" fmla="*/ 152 w 153"/>
                <a:gd name="T49" fmla="*/ 76 h 349"/>
                <a:gd name="T50" fmla="*/ 108 w 153"/>
                <a:gd name="T51" fmla="*/ 76 h 34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3" h="349">
                  <a:moveTo>
                    <a:pt x="108" y="76"/>
                  </a:moveTo>
                  <a:lnTo>
                    <a:pt x="108" y="0"/>
                  </a:lnTo>
                  <a:lnTo>
                    <a:pt x="38" y="0"/>
                  </a:lnTo>
                  <a:lnTo>
                    <a:pt x="38" y="76"/>
                  </a:lnTo>
                  <a:lnTo>
                    <a:pt x="0" y="76"/>
                  </a:lnTo>
                  <a:lnTo>
                    <a:pt x="0" y="126"/>
                  </a:lnTo>
                  <a:lnTo>
                    <a:pt x="38" y="126"/>
                  </a:lnTo>
                  <a:lnTo>
                    <a:pt x="38" y="311"/>
                  </a:lnTo>
                  <a:lnTo>
                    <a:pt x="42" y="324"/>
                  </a:lnTo>
                  <a:lnTo>
                    <a:pt x="50" y="332"/>
                  </a:lnTo>
                  <a:lnTo>
                    <a:pt x="56" y="338"/>
                  </a:lnTo>
                  <a:lnTo>
                    <a:pt x="72" y="345"/>
                  </a:lnTo>
                  <a:lnTo>
                    <a:pt x="93" y="349"/>
                  </a:lnTo>
                  <a:lnTo>
                    <a:pt x="119" y="349"/>
                  </a:lnTo>
                  <a:lnTo>
                    <a:pt x="152" y="348"/>
                  </a:lnTo>
                  <a:lnTo>
                    <a:pt x="152" y="295"/>
                  </a:lnTo>
                  <a:lnTo>
                    <a:pt x="148" y="295"/>
                  </a:lnTo>
                  <a:lnTo>
                    <a:pt x="138" y="295"/>
                  </a:lnTo>
                  <a:lnTo>
                    <a:pt x="124" y="295"/>
                  </a:lnTo>
                  <a:lnTo>
                    <a:pt x="115" y="294"/>
                  </a:lnTo>
                  <a:lnTo>
                    <a:pt x="109" y="288"/>
                  </a:lnTo>
                  <a:lnTo>
                    <a:pt x="108" y="281"/>
                  </a:lnTo>
                  <a:lnTo>
                    <a:pt x="108" y="126"/>
                  </a:lnTo>
                  <a:lnTo>
                    <a:pt x="152" y="126"/>
                  </a:lnTo>
                  <a:lnTo>
                    <a:pt x="152" y="76"/>
                  </a:lnTo>
                  <a:lnTo>
                    <a:pt x="108" y="76"/>
                  </a:lnTo>
                  <a:close/>
                </a:path>
              </a:pathLst>
            </a:custGeom>
            <a:solidFill>
              <a:srgbClr val="969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sk-SK" dirty="0"/>
            </a:p>
          </p:txBody>
        </p:sp>
        <p:grpSp>
          <p:nvGrpSpPr>
            <p:cNvPr id="18" name="Group 24"/>
            <p:cNvGrpSpPr>
              <a:grpSpLocks/>
            </p:cNvGrpSpPr>
            <p:nvPr/>
          </p:nvGrpSpPr>
          <p:grpSpPr bwMode="auto">
            <a:xfrm>
              <a:off x="4178" y="1348"/>
              <a:ext cx="246" cy="390"/>
              <a:chOff x="4178" y="1348"/>
              <a:chExt cx="246" cy="390"/>
            </a:xfrm>
          </p:grpSpPr>
          <p:sp>
            <p:nvSpPr>
              <p:cNvPr id="109" name="Freeform 25"/>
              <p:cNvSpPr>
                <a:spLocks/>
              </p:cNvSpPr>
              <p:nvPr/>
            </p:nvSpPr>
            <p:spPr bwMode="auto">
              <a:xfrm>
                <a:off x="4178" y="1348"/>
                <a:ext cx="246" cy="390"/>
              </a:xfrm>
              <a:custGeom>
                <a:avLst/>
                <a:gdLst>
                  <a:gd name="T0" fmla="*/ 112 w 246"/>
                  <a:gd name="T1" fmla="*/ 331 h 390"/>
                  <a:gd name="T2" fmla="*/ 91 w 246"/>
                  <a:gd name="T3" fmla="*/ 325 h 390"/>
                  <a:gd name="T4" fmla="*/ 78 w 246"/>
                  <a:gd name="T5" fmla="*/ 310 h 390"/>
                  <a:gd name="T6" fmla="*/ 74 w 246"/>
                  <a:gd name="T7" fmla="*/ 303 h 390"/>
                  <a:gd name="T8" fmla="*/ 73 w 246"/>
                  <a:gd name="T9" fmla="*/ 291 h 390"/>
                  <a:gd name="T10" fmla="*/ 73 w 246"/>
                  <a:gd name="T11" fmla="*/ 111 h 390"/>
                  <a:gd name="T12" fmla="*/ 0 w 246"/>
                  <a:gd name="T13" fmla="*/ 111 h 390"/>
                  <a:gd name="T14" fmla="*/ 0 w 246"/>
                  <a:gd name="T15" fmla="*/ 275 h 390"/>
                  <a:gd name="T16" fmla="*/ 0 w 246"/>
                  <a:gd name="T17" fmla="*/ 290 h 390"/>
                  <a:gd name="T18" fmla="*/ 2 w 246"/>
                  <a:gd name="T19" fmla="*/ 312 h 390"/>
                  <a:gd name="T20" fmla="*/ 6 w 246"/>
                  <a:gd name="T21" fmla="*/ 331 h 390"/>
                  <a:gd name="T22" fmla="*/ 11 w 246"/>
                  <a:gd name="T23" fmla="*/ 346 h 390"/>
                  <a:gd name="T24" fmla="*/ 17 w 246"/>
                  <a:gd name="T25" fmla="*/ 357 h 390"/>
                  <a:gd name="T26" fmla="*/ 31 w 246"/>
                  <a:gd name="T27" fmla="*/ 371 h 390"/>
                  <a:gd name="T28" fmla="*/ 48 w 246"/>
                  <a:gd name="T29" fmla="*/ 381 h 390"/>
                  <a:gd name="T30" fmla="*/ 68 w 246"/>
                  <a:gd name="T31" fmla="*/ 388 h 390"/>
                  <a:gd name="T32" fmla="*/ 92 w 246"/>
                  <a:gd name="T33" fmla="*/ 390 h 390"/>
                  <a:gd name="T34" fmla="*/ 106 w 246"/>
                  <a:gd name="T35" fmla="*/ 390 h 390"/>
                  <a:gd name="T36" fmla="*/ 119 w 246"/>
                  <a:gd name="T37" fmla="*/ 388 h 390"/>
                  <a:gd name="T38" fmla="*/ 129 w 246"/>
                  <a:gd name="T39" fmla="*/ 384 h 390"/>
                  <a:gd name="T40" fmla="*/ 139 w 246"/>
                  <a:gd name="T41" fmla="*/ 380 h 390"/>
                  <a:gd name="T42" fmla="*/ 150 w 246"/>
                  <a:gd name="T43" fmla="*/ 374 h 390"/>
                  <a:gd name="T44" fmla="*/ 161 w 246"/>
                  <a:gd name="T45" fmla="*/ 364 h 390"/>
                  <a:gd name="T46" fmla="*/ 168 w 246"/>
                  <a:gd name="T47" fmla="*/ 357 h 390"/>
                  <a:gd name="T48" fmla="*/ 171 w 246"/>
                  <a:gd name="T49" fmla="*/ 353 h 390"/>
                  <a:gd name="T50" fmla="*/ 173 w 246"/>
                  <a:gd name="T51" fmla="*/ 348 h 390"/>
                  <a:gd name="T52" fmla="*/ 176 w 246"/>
                  <a:gd name="T53" fmla="*/ 345 h 390"/>
                  <a:gd name="T54" fmla="*/ 176 w 246"/>
                  <a:gd name="T55" fmla="*/ 384 h 390"/>
                  <a:gd name="T56" fmla="*/ 245 w 246"/>
                  <a:gd name="T57" fmla="*/ 384 h 390"/>
                  <a:gd name="T58" fmla="*/ 245 w 246"/>
                  <a:gd name="T59" fmla="*/ 111 h 390"/>
                  <a:gd name="T60" fmla="*/ 173 w 246"/>
                  <a:gd name="T61" fmla="*/ 111 h 390"/>
                  <a:gd name="T62" fmla="*/ 173 w 246"/>
                  <a:gd name="T63" fmla="*/ 263 h 390"/>
                  <a:gd name="T64" fmla="*/ 171 w 246"/>
                  <a:gd name="T65" fmla="*/ 284 h 390"/>
                  <a:gd name="T66" fmla="*/ 166 w 246"/>
                  <a:gd name="T67" fmla="*/ 302 h 390"/>
                  <a:gd name="T68" fmla="*/ 155 w 246"/>
                  <a:gd name="T69" fmla="*/ 317 h 390"/>
                  <a:gd name="T70" fmla="*/ 138 w 246"/>
                  <a:gd name="T71" fmla="*/ 328 h 390"/>
                  <a:gd name="T72" fmla="*/ 116 w 246"/>
                  <a:gd name="T73" fmla="*/ 331 h 390"/>
                  <a:gd name="T74" fmla="*/ 112 w 246"/>
                  <a:gd name="T75" fmla="*/ 331 h 390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0" t="0" r="r" b="b"/>
                <a:pathLst>
                  <a:path w="246" h="390">
                    <a:moveTo>
                      <a:pt x="112" y="331"/>
                    </a:moveTo>
                    <a:lnTo>
                      <a:pt x="91" y="325"/>
                    </a:lnTo>
                    <a:lnTo>
                      <a:pt x="78" y="310"/>
                    </a:lnTo>
                    <a:lnTo>
                      <a:pt x="74" y="303"/>
                    </a:lnTo>
                    <a:lnTo>
                      <a:pt x="73" y="291"/>
                    </a:lnTo>
                    <a:lnTo>
                      <a:pt x="73" y="111"/>
                    </a:lnTo>
                    <a:lnTo>
                      <a:pt x="0" y="111"/>
                    </a:lnTo>
                    <a:lnTo>
                      <a:pt x="0" y="275"/>
                    </a:lnTo>
                    <a:lnTo>
                      <a:pt x="0" y="290"/>
                    </a:lnTo>
                    <a:lnTo>
                      <a:pt x="2" y="312"/>
                    </a:lnTo>
                    <a:lnTo>
                      <a:pt x="6" y="331"/>
                    </a:lnTo>
                    <a:lnTo>
                      <a:pt x="11" y="346"/>
                    </a:lnTo>
                    <a:lnTo>
                      <a:pt x="17" y="357"/>
                    </a:lnTo>
                    <a:lnTo>
                      <a:pt x="31" y="371"/>
                    </a:lnTo>
                    <a:lnTo>
                      <a:pt x="48" y="381"/>
                    </a:lnTo>
                    <a:lnTo>
                      <a:pt x="68" y="388"/>
                    </a:lnTo>
                    <a:lnTo>
                      <a:pt x="92" y="390"/>
                    </a:lnTo>
                    <a:lnTo>
                      <a:pt x="106" y="390"/>
                    </a:lnTo>
                    <a:lnTo>
                      <a:pt x="119" y="388"/>
                    </a:lnTo>
                    <a:lnTo>
                      <a:pt x="129" y="384"/>
                    </a:lnTo>
                    <a:lnTo>
                      <a:pt x="139" y="380"/>
                    </a:lnTo>
                    <a:lnTo>
                      <a:pt x="150" y="374"/>
                    </a:lnTo>
                    <a:lnTo>
                      <a:pt x="161" y="364"/>
                    </a:lnTo>
                    <a:lnTo>
                      <a:pt x="168" y="357"/>
                    </a:lnTo>
                    <a:lnTo>
                      <a:pt x="171" y="353"/>
                    </a:lnTo>
                    <a:lnTo>
                      <a:pt x="173" y="348"/>
                    </a:lnTo>
                    <a:lnTo>
                      <a:pt x="176" y="345"/>
                    </a:lnTo>
                    <a:lnTo>
                      <a:pt x="176" y="384"/>
                    </a:lnTo>
                    <a:lnTo>
                      <a:pt x="245" y="384"/>
                    </a:lnTo>
                    <a:lnTo>
                      <a:pt x="245" y="111"/>
                    </a:lnTo>
                    <a:lnTo>
                      <a:pt x="173" y="111"/>
                    </a:lnTo>
                    <a:lnTo>
                      <a:pt x="173" y="263"/>
                    </a:lnTo>
                    <a:lnTo>
                      <a:pt x="171" y="284"/>
                    </a:lnTo>
                    <a:lnTo>
                      <a:pt x="166" y="302"/>
                    </a:lnTo>
                    <a:lnTo>
                      <a:pt x="155" y="317"/>
                    </a:lnTo>
                    <a:lnTo>
                      <a:pt x="138" y="328"/>
                    </a:lnTo>
                    <a:lnTo>
                      <a:pt x="116" y="331"/>
                    </a:lnTo>
                    <a:lnTo>
                      <a:pt x="112" y="331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110" name="Freeform 26"/>
              <p:cNvSpPr>
                <a:spLocks/>
              </p:cNvSpPr>
              <p:nvPr/>
            </p:nvSpPr>
            <p:spPr bwMode="auto">
              <a:xfrm>
                <a:off x="4178" y="1348"/>
                <a:ext cx="246" cy="390"/>
              </a:xfrm>
              <a:custGeom>
                <a:avLst/>
                <a:gdLst>
                  <a:gd name="T0" fmla="*/ 128 w 246"/>
                  <a:gd name="T1" fmla="*/ 0 h 390"/>
                  <a:gd name="T2" fmla="*/ 80 w 246"/>
                  <a:gd name="T3" fmla="*/ 74 h 390"/>
                  <a:gd name="T4" fmla="*/ 132 w 246"/>
                  <a:gd name="T5" fmla="*/ 74 h 390"/>
                  <a:gd name="T6" fmla="*/ 208 w 246"/>
                  <a:gd name="T7" fmla="*/ 0 h 390"/>
                  <a:gd name="T8" fmla="*/ 128 w 246"/>
                  <a:gd name="T9" fmla="*/ 0 h 3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46" h="390">
                    <a:moveTo>
                      <a:pt x="128" y="0"/>
                    </a:moveTo>
                    <a:lnTo>
                      <a:pt x="80" y="74"/>
                    </a:lnTo>
                    <a:lnTo>
                      <a:pt x="132" y="74"/>
                    </a:lnTo>
                    <a:lnTo>
                      <a:pt x="208" y="0"/>
                    </a:lnTo>
                    <a:lnTo>
                      <a:pt x="128" y="0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</p:grpSp>
        <p:sp>
          <p:nvSpPr>
            <p:cNvPr id="19" name="Freeform 27"/>
            <p:cNvSpPr>
              <a:spLocks/>
            </p:cNvSpPr>
            <p:nvPr/>
          </p:nvSpPr>
          <p:spPr bwMode="auto">
            <a:xfrm>
              <a:off x="4465" y="1386"/>
              <a:ext cx="153" cy="349"/>
            </a:xfrm>
            <a:custGeom>
              <a:avLst/>
              <a:gdLst>
                <a:gd name="T0" fmla="*/ 108 w 153"/>
                <a:gd name="T1" fmla="*/ 76 h 349"/>
                <a:gd name="T2" fmla="*/ 108 w 153"/>
                <a:gd name="T3" fmla="*/ 0 h 349"/>
                <a:gd name="T4" fmla="*/ 38 w 153"/>
                <a:gd name="T5" fmla="*/ 0 h 349"/>
                <a:gd name="T6" fmla="*/ 38 w 153"/>
                <a:gd name="T7" fmla="*/ 76 h 349"/>
                <a:gd name="T8" fmla="*/ 0 w 153"/>
                <a:gd name="T9" fmla="*/ 76 h 349"/>
                <a:gd name="T10" fmla="*/ 0 w 153"/>
                <a:gd name="T11" fmla="*/ 126 h 349"/>
                <a:gd name="T12" fmla="*/ 38 w 153"/>
                <a:gd name="T13" fmla="*/ 126 h 349"/>
                <a:gd name="T14" fmla="*/ 38 w 153"/>
                <a:gd name="T15" fmla="*/ 311 h 349"/>
                <a:gd name="T16" fmla="*/ 42 w 153"/>
                <a:gd name="T17" fmla="*/ 324 h 349"/>
                <a:gd name="T18" fmla="*/ 50 w 153"/>
                <a:gd name="T19" fmla="*/ 332 h 349"/>
                <a:gd name="T20" fmla="*/ 56 w 153"/>
                <a:gd name="T21" fmla="*/ 338 h 349"/>
                <a:gd name="T22" fmla="*/ 72 w 153"/>
                <a:gd name="T23" fmla="*/ 345 h 349"/>
                <a:gd name="T24" fmla="*/ 93 w 153"/>
                <a:gd name="T25" fmla="*/ 349 h 349"/>
                <a:gd name="T26" fmla="*/ 119 w 153"/>
                <a:gd name="T27" fmla="*/ 349 h 349"/>
                <a:gd name="T28" fmla="*/ 152 w 153"/>
                <a:gd name="T29" fmla="*/ 348 h 349"/>
                <a:gd name="T30" fmla="*/ 152 w 153"/>
                <a:gd name="T31" fmla="*/ 295 h 349"/>
                <a:gd name="T32" fmla="*/ 148 w 153"/>
                <a:gd name="T33" fmla="*/ 295 h 349"/>
                <a:gd name="T34" fmla="*/ 138 w 153"/>
                <a:gd name="T35" fmla="*/ 295 h 349"/>
                <a:gd name="T36" fmla="*/ 124 w 153"/>
                <a:gd name="T37" fmla="*/ 295 h 349"/>
                <a:gd name="T38" fmla="*/ 115 w 153"/>
                <a:gd name="T39" fmla="*/ 294 h 349"/>
                <a:gd name="T40" fmla="*/ 109 w 153"/>
                <a:gd name="T41" fmla="*/ 288 h 349"/>
                <a:gd name="T42" fmla="*/ 108 w 153"/>
                <a:gd name="T43" fmla="*/ 281 h 349"/>
                <a:gd name="T44" fmla="*/ 108 w 153"/>
                <a:gd name="T45" fmla="*/ 126 h 349"/>
                <a:gd name="T46" fmla="*/ 152 w 153"/>
                <a:gd name="T47" fmla="*/ 126 h 349"/>
                <a:gd name="T48" fmla="*/ 152 w 153"/>
                <a:gd name="T49" fmla="*/ 76 h 349"/>
                <a:gd name="T50" fmla="*/ 108 w 153"/>
                <a:gd name="T51" fmla="*/ 76 h 34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3" h="349">
                  <a:moveTo>
                    <a:pt x="108" y="76"/>
                  </a:moveTo>
                  <a:lnTo>
                    <a:pt x="108" y="0"/>
                  </a:lnTo>
                  <a:lnTo>
                    <a:pt x="38" y="0"/>
                  </a:lnTo>
                  <a:lnTo>
                    <a:pt x="38" y="76"/>
                  </a:lnTo>
                  <a:lnTo>
                    <a:pt x="0" y="76"/>
                  </a:lnTo>
                  <a:lnTo>
                    <a:pt x="0" y="126"/>
                  </a:lnTo>
                  <a:lnTo>
                    <a:pt x="38" y="126"/>
                  </a:lnTo>
                  <a:lnTo>
                    <a:pt x="38" y="311"/>
                  </a:lnTo>
                  <a:lnTo>
                    <a:pt x="42" y="324"/>
                  </a:lnTo>
                  <a:lnTo>
                    <a:pt x="50" y="332"/>
                  </a:lnTo>
                  <a:lnTo>
                    <a:pt x="56" y="338"/>
                  </a:lnTo>
                  <a:lnTo>
                    <a:pt x="72" y="345"/>
                  </a:lnTo>
                  <a:lnTo>
                    <a:pt x="93" y="349"/>
                  </a:lnTo>
                  <a:lnTo>
                    <a:pt x="119" y="349"/>
                  </a:lnTo>
                  <a:lnTo>
                    <a:pt x="152" y="348"/>
                  </a:lnTo>
                  <a:lnTo>
                    <a:pt x="152" y="295"/>
                  </a:lnTo>
                  <a:lnTo>
                    <a:pt x="148" y="295"/>
                  </a:lnTo>
                  <a:lnTo>
                    <a:pt x="138" y="295"/>
                  </a:lnTo>
                  <a:lnTo>
                    <a:pt x="124" y="295"/>
                  </a:lnTo>
                  <a:lnTo>
                    <a:pt x="115" y="294"/>
                  </a:lnTo>
                  <a:lnTo>
                    <a:pt x="109" y="288"/>
                  </a:lnTo>
                  <a:lnTo>
                    <a:pt x="108" y="281"/>
                  </a:lnTo>
                  <a:lnTo>
                    <a:pt x="108" y="126"/>
                  </a:lnTo>
                  <a:lnTo>
                    <a:pt x="152" y="126"/>
                  </a:lnTo>
                  <a:lnTo>
                    <a:pt x="152" y="76"/>
                  </a:lnTo>
                  <a:lnTo>
                    <a:pt x="108" y="76"/>
                  </a:lnTo>
                  <a:close/>
                </a:path>
              </a:pathLst>
            </a:custGeom>
            <a:solidFill>
              <a:srgbClr val="969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sk-SK" dirty="0"/>
            </a:p>
          </p:txBody>
        </p:sp>
        <p:sp>
          <p:nvSpPr>
            <p:cNvPr id="20" name="Freeform 28"/>
            <p:cNvSpPr>
              <a:spLocks/>
            </p:cNvSpPr>
            <p:nvPr/>
          </p:nvSpPr>
          <p:spPr bwMode="auto">
            <a:xfrm>
              <a:off x="4778" y="1359"/>
              <a:ext cx="157" cy="373"/>
            </a:xfrm>
            <a:custGeom>
              <a:avLst/>
              <a:gdLst>
                <a:gd name="T0" fmla="*/ 39 w 157"/>
                <a:gd name="T1" fmla="*/ 152 h 373"/>
                <a:gd name="T2" fmla="*/ 39 w 157"/>
                <a:gd name="T3" fmla="*/ 372 h 373"/>
                <a:gd name="T4" fmla="*/ 110 w 157"/>
                <a:gd name="T5" fmla="*/ 372 h 373"/>
                <a:gd name="T6" fmla="*/ 110 w 157"/>
                <a:gd name="T7" fmla="*/ 152 h 373"/>
                <a:gd name="T8" fmla="*/ 157 w 157"/>
                <a:gd name="T9" fmla="*/ 152 h 373"/>
                <a:gd name="T10" fmla="*/ 157 w 157"/>
                <a:gd name="T11" fmla="*/ 102 h 373"/>
                <a:gd name="T12" fmla="*/ 110 w 157"/>
                <a:gd name="T13" fmla="*/ 102 h 373"/>
                <a:gd name="T14" fmla="*/ 110 w 157"/>
                <a:gd name="T15" fmla="*/ 73 h 373"/>
                <a:gd name="T16" fmla="*/ 112 w 157"/>
                <a:gd name="T17" fmla="*/ 69 h 373"/>
                <a:gd name="T18" fmla="*/ 116 w 157"/>
                <a:gd name="T19" fmla="*/ 64 h 373"/>
                <a:gd name="T20" fmla="*/ 119 w 157"/>
                <a:gd name="T21" fmla="*/ 60 h 373"/>
                <a:gd name="T22" fmla="*/ 126 w 157"/>
                <a:gd name="T23" fmla="*/ 58 h 373"/>
                <a:gd name="T24" fmla="*/ 135 w 157"/>
                <a:gd name="T25" fmla="*/ 58 h 373"/>
                <a:gd name="T26" fmla="*/ 145 w 157"/>
                <a:gd name="T27" fmla="*/ 58 h 373"/>
                <a:gd name="T28" fmla="*/ 151 w 157"/>
                <a:gd name="T29" fmla="*/ 59 h 373"/>
                <a:gd name="T30" fmla="*/ 155 w 157"/>
                <a:gd name="T31" fmla="*/ 59 h 373"/>
                <a:gd name="T32" fmla="*/ 155 w 157"/>
                <a:gd name="T33" fmla="*/ 1 h 373"/>
                <a:gd name="T34" fmla="*/ 149 w 157"/>
                <a:gd name="T35" fmla="*/ 0 h 373"/>
                <a:gd name="T36" fmla="*/ 144 w 157"/>
                <a:gd name="T37" fmla="*/ 0 h 373"/>
                <a:gd name="T38" fmla="*/ 140 w 157"/>
                <a:gd name="T39" fmla="*/ 0 h 373"/>
                <a:gd name="T40" fmla="*/ 137 w 157"/>
                <a:gd name="T41" fmla="*/ 0 h 373"/>
                <a:gd name="T42" fmla="*/ 128 w 157"/>
                <a:gd name="T43" fmla="*/ 0 h 373"/>
                <a:gd name="T44" fmla="*/ 102 w 157"/>
                <a:gd name="T45" fmla="*/ 1 h 373"/>
                <a:gd name="T46" fmla="*/ 80 w 157"/>
                <a:gd name="T47" fmla="*/ 5 h 373"/>
                <a:gd name="T48" fmla="*/ 64 w 157"/>
                <a:gd name="T49" fmla="*/ 13 h 373"/>
                <a:gd name="T50" fmla="*/ 53 w 157"/>
                <a:gd name="T51" fmla="*/ 24 h 373"/>
                <a:gd name="T52" fmla="*/ 52 w 157"/>
                <a:gd name="T53" fmla="*/ 25 h 373"/>
                <a:gd name="T54" fmla="*/ 45 w 157"/>
                <a:gd name="T55" fmla="*/ 39 h 373"/>
                <a:gd name="T56" fmla="*/ 40 w 157"/>
                <a:gd name="T57" fmla="*/ 59 h 373"/>
                <a:gd name="T58" fmla="*/ 39 w 157"/>
                <a:gd name="T59" fmla="*/ 84 h 373"/>
                <a:gd name="T60" fmla="*/ 39 w 157"/>
                <a:gd name="T61" fmla="*/ 102 h 373"/>
                <a:gd name="T62" fmla="*/ 0 w 157"/>
                <a:gd name="T63" fmla="*/ 102 h 373"/>
                <a:gd name="T64" fmla="*/ 0 w 157"/>
                <a:gd name="T65" fmla="*/ 152 h 373"/>
                <a:gd name="T66" fmla="*/ 39 w 157"/>
                <a:gd name="T67" fmla="*/ 152 h 37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157" h="373">
                  <a:moveTo>
                    <a:pt x="39" y="152"/>
                  </a:moveTo>
                  <a:lnTo>
                    <a:pt x="39" y="372"/>
                  </a:lnTo>
                  <a:lnTo>
                    <a:pt x="110" y="372"/>
                  </a:lnTo>
                  <a:lnTo>
                    <a:pt x="110" y="152"/>
                  </a:lnTo>
                  <a:lnTo>
                    <a:pt x="157" y="152"/>
                  </a:lnTo>
                  <a:lnTo>
                    <a:pt x="157" y="102"/>
                  </a:lnTo>
                  <a:lnTo>
                    <a:pt x="110" y="102"/>
                  </a:lnTo>
                  <a:lnTo>
                    <a:pt x="110" y="73"/>
                  </a:lnTo>
                  <a:lnTo>
                    <a:pt x="112" y="69"/>
                  </a:lnTo>
                  <a:lnTo>
                    <a:pt x="116" y="64"/>
                  </a:lnTo>
                  <a:lnTo>
                    <a:pt x="119" y="60"/>
                  </a:lnTo>
                  <a:lnTo>
                    <a:pt x="126" y="58"/>
                  </a:lnTo>
                  <a:lnTo>
                    <a:pt x="135" y="58"/>
                  </a:lnTo>
                  <a:lnTo>
                    <a:pt x="145" y="58"/>
                  </a:lnTo>
                  <a:lnTo>
                    <a:pt x="151" y="59"/>
                  </a:lnTo>
                  <a:lnTo>
                    <a:pt x="155" y="59"/>
                  </a:lnTo>
                  <a:lnTo>
                    <a:pt x="155" y="1"/>
                  </a:lnTo>
                  <a:lnTo>
                    <a:pt x="149" y="0"/>
                  </a:lnTo>
                  <a:lnTo>
                    <a:pt x="144" y="0"/>
                  </a:lnTo>
                  <a:lnTo>
                    <a:pt x="140" y="0"/>
                  </a:lnTo>
                  <a:lnTo>
                    <a:pt x="137" y="0"/>
                  </a:lnTo>
                  <a:lnTo>
                    <a:pt x="128" y="0"/>
                  </a:lnTo>
                  <a:lnTo>
                    <a:pt x="102" y="1"/>
                  </a:lnTo>
                  <a:lnTo>
                    <a:pt x="80" y="5"/>
                  </a:lnTo>
                  <a:lnTo>
                    <a:pt x="64" y="13"/>
                  </a:lnTo>
                  <a:lnTo>
                    <a:pt x="53" y="24"/>
                  </a:lnTo>
                  <a:lnTo>
                    <a:pt x="52" y="25"/>
                  </a:lnTo>
                  <a:lnTo>
                    <a:pt x="45" y="39"/>
                  </a:lnTo>
                  <a:lnTo>
                    <a:pt x="40" y="59"/>
                  </a:lnTo>
                  <a:lnTo>
                    <a:pt x="39" y="84"/>
                  </a:lnTo>
                  <a:lnTo>
                    <a:pt x="39" y="102"/>
                  </a:lnTo>
                  <a:lnTo>
                    <a:pt x="0" y="102"/>
                  </a:lnTo>
                  <a:lnTo>
                    <a:pt x="0" y="152"/>
                  </a:lnTo>
                  <a:lnTo>
                    <a:pt x="39" y="152"/>
                  </a:lnTo>
                  <a:close/>
                </a:path>
              </a:pathLst>
            </a:custGeom>
            <a:solidFill>
              <a:srgbClr val="969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sk-SK" dirty="0"/>
            </a:p>
          </p:txBody>
        </p:sp>
        <p:sp>
          <p:nvSpPr>
            <p:cNvPr id="21" name="Freeform 29"/>
            <p:cNvSpPr>
              <a:spLocks/>
            </p:cNvSpPr>
            <p:nvPr/>
          </p:nvSpPr>
          <p:spPr bwMode="auto">
            <a:xfrm>
              <a:off x="5013" y="1459"/>
              <a:ext cx="0" cy="273"/>
            </a:xfrm>
            <a:custGeom>
              <a:avLst/>
              <a:gdLst>
                <a:gd name="T0" fmla="*/ 0 h 273"/>
                <a:gd name="T1" fmla="*/ 272 h 273"/>
                <a:gd name="T2" fmla="*/ 0 60000 65536"/>
                <a:gd name="T3" fmla="*/ 0 60000 65536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0" r="r" b="b"/>
              <a:pathLst>
                <a:path h="273">
                  <a:moveTo>
                    <a:pt x="0" y="0"/>
                  </a:moveTo>
                  <a:lnTo>
                    <a:pt x="0" y="272"/>
                  </a:lnTo>
                </a:path>
              </a:pathLst>
            </a:custGeom>
            <a:noFill/>
            <a:ln w="47156">
              <a:solidFill>
                <a:srgbClr val="96989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sk-SK" dirty="0"/>
            </a:p>
          </p:txBody>
        </p:sp>
        <p:sp>
          <p:nvSpPr>
            <p:cNvPr id="22" name="Freeform 30"/>
            <p:cNvSpPr>
              <a:spLocks/>
            </p:cNvSpPr>
            <p:nvPr/>
          </p:nvSpPr>
          <p:spPr bwMode="auto">
            <a:xfrm>
              <a:off x="5119" y="1453"/>
              <a:ext cx="246" cy="279"/>
            </a:xfrm>
            <a:custGeom>
              <a:avLst/>
              <a:gdLst>
                <a:gd name="T0" fmla="*/ 69 w 246"/>
                <a:gd name="T1" fmla="*/ 46 h 279"/>
                <a:gd name="T2" fmla="*/ 69 w 246"/>
                <a:gd name="T3" fmla="*/ 7 h 279"/>
                <a:gd name="T4" fmla="*/ 0 w 246"/>
                <a:gd name="T5" fmla="*/ 7 h 279"/>
                <a:gd name="T6" fmla="*/ 0 w 246"/>
                <a:gd name="T7" fmla="*/ 279 h 279"/>
                <a:gd name="T8" fmla="*/ 71 w 246"/>
                <a:gd name="T9" fmla="*/ 279 h 279"/>
                <a:gd name="T10" fmla="*/ 71 w 246"/>
                <a:gd name="T11" fmla="*/ 129 h 279"/>
                <a:gd name="T12" fmla="*/ 73 w 246"/>
                <a:gd name="T13" fmla="*/ 107 h 279"/>
                <a:gd name="T14" fmla="*/ 78 w 246"/>
                <a:gd name="T15" fmla="*/ 90 h 279"/>
                <a:gd name="T16" fmla="*/ 88 w 246"/>
                <a:gd name="T17" fmla="*/ 73 h 279"/>
                <a:gd name="T18" fmla="*/ 105 w 246"/>
                <a:gd name="T19" fmla="*/ 62 h 279"/>
                <a:gd name="T20" fmla="*/ 127 w 246"/>
                <a:gd name="T21" fmla="*/ 59 h 279"/>
                <a:gd name="T22" fmla="*/ 133 w 246"/>
                <a:gd name="T23" fmla="*/ 59 h 279"/>
                <a:gd name="T24" fmla="*/ 154 w 246"/>
                <a:gd name="T25" fmla="*/ 65 h 279"/>
                <a:gd name="T26" fmla="*/ 167 w 246"/>
                <a:gd name="T27" fmla="*/ 80 h 279"/>
                <a:gd name="T28" fmla="*/ 171 w 246"/>
                <a:gd name="T29" fmla="*/ 87 h 279"/>
                <a:gd name="T30" fmla="*/ 173 w 246"/>
                <a:gd name="T31" fmla="*/ 98 h 279"/>
                <a:gd name="T32" fmla="*/ 173 w 246"/>
                <a:gd name="T33" fmla="*/ 279 h 279"/>
                <a:gd name="T34" fmla="*/ 246 w 246"/>
                <a:gd name="T35" fmla="*/ 279 h 279"/>
                <a:gd name="T36" fmla="*/ 246 w 246"/>
                <a:gd name="T37" fmla="*/ 95 h 279"/>
                <a:gd name="T38" fmla="*/ 244 w 246"/>
                <a:gd name="T39" fmla="*/ 73 h 279"/>
                <a:gd name="T40" fmla="*/ 239 w 246"/>
                <a:gd name="T41" fmla="*/ 52 h 279"/>
                <a:gd name="T42" fmla="*/ 231 w 246"/>
                <a:gd name="T43" fmla="*/ 35 h 279"/>
                <a:gd name="T44" fmla="*/ 219 w 246"/>
                <a:gd name="T45" fmla="*/ 22 h 279"/>
                <a:gd name="T46" fmla="*/ 209 w 246"/>
                <a:gd name="T47" fmla="*/ 15 h 279"/>
                <a:gd name="T48" fmla="*/ 192 w 246"/>
                <a:gd name="T49" fmla="*/ 6 h 279"/>
                <a:gd name="T50" fmla="*/ 172 w 246"/>
                <a:gd name="T51" fmla="*/ 1 h 279"/>
                <a:gd name="T52" fmla="*/ 150 w 246"/>
                <a:gd name="T53" fmla="*/ 0 h 279"/>
                <a:gd name="T54" fmla="*/ 130 w 246"/>
                <a:gd name="T55" fmla="*/ 1 h 279"/>
                <a:gd name="T56" fmla="*/ 111 w 246"/>
                <a:gd name="T57" fmla="*/ 7 h 279"/>
                <a:gd name="T58" fmla="*/ 94 w 246"/>
                <a:gd name="T59" fmla="*/ 16 h 279"/>
                <a:gd name="T60" fmla="*/ 86 w 246"/>
                <a:gd name="T61" fmla="*/ 22 h 279"/>
                <a:gd name="T62" fmla="*/ 78 w 246"/>
                <a:gd name="T63" fmla="*/ 32 h 279"/>
                <a:gd name="T64" fmla="*/ 69 w 246"/>
                <a:gd name="T65" fmla="*/ 46 h 27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46" h="279">
                  <a:moveTo>
                    <a:pt x="69" y="46"/>
                  </a:moveTo>
                  <a:lnTo>
                    <a:pt x="69" y="7"/>
                  </a:lnTo>
                  <a:lnTo>
                    <a:pt x="0" y="7"/>
                  </a:lnTo>
                  <a:lnTo>
                    <a:pt x="0" y="279"/>
                  </a:lnTo>
                  <a:lnTo>
                    <a:pt x="71" y="279"/>
                  </a:lnTo>
                  <a:lnTo>
                    <a:pt x="71" y="129"/>
                  </a:lnTo>
                  <a:lnTo>
                    <a:pt x="73" y="107"/>
                  </a:lnTo>
                  <a:lnTo>
                    <a:pt x="78" y="90"/>
                  </a:lnTo>
                  <a:lnTo>
                    <a:pt x="88" y="73"/>
                  </a:lnTo>
                  <a:lnTo>
                    <a:pt x="105" y="62"/>
                  </a:lnTo>
                  <a:lnTo>
                    <a:pt x="127" y="59"/>
                  </a:lnTo>
                  <a:lnTo>
                    <a:pt x="133" y="59"/>
                  </a:lnTo>
                  <a:lnTo>
                    <a:pt x="154" y="65"/>
                  </a:lnTo>
                  <a:lnTo>
                    <a:pt x="167" y="80"/>
                  </a:lnTo>
                  <a:lnTo>
                    <a:pt x="171" y="87"/>
                  </a:lnTo>
                  <a:lnTo>
                    <a:pt x="173" y="98"/>
                  </a:lnTo>
                  <a:lnTo>
                    <a:pt x="173" y="279"/>
                  </a:lnTo>
                  <a:lnTo>
                    <a:pt x="246" y="279"/>
                  </a:lnTo>
                  <a:lnTo>
                    <a:pt x="246" y="95"/>
                  </a:lnTo>
                  <a:lnTo>
                    <a:pt x="244" y="73"/>
                  </a:lnTo>
                  <a:lnTo>
                    <a:pt x="239" y="52"/>
                  </a:lnTo>
                  <a:lnTo>
                    <a:pt x="231" y="35"/>
                  </a:lnTo>
                  <a:lnTo>
                    <a:pt x="219" y="22"/>
                  </a:lnTo>
                  <a:lnTo>
                    <a:pt x="209" y="15"/>
                  </a:lnTo>
                  <a:lnTo>
                    <a:pt x="192" y="6"/>
                  </a:lnTo>
                  <a:lnTo>
                    <a:pt x="172" y="1"/>
                  </a:lnTo>
                  <a:lnTo>
                    <a:pt x="150" y="0"/>
                  </a:lnTo>
                  <a:lnTo>
                    <a:pt x="130" y="1"/>
                  </a:lnTo>
                  <a:lnTo>
                    <a:pt x="111" y="7"/>
                  </a:lnTo>
                  <a:lnTo>
                    <a:pt x="94" y="16"/>
                  </a:lnTo>
                  <a:lnTo>
                    <a:pt x="86" y="22"/>
                  </a:lnTo>
                  <a:lnTo>
                    <a:pt x="78" y="32"/>
                  </a:lnTo>
                  <a:lnTo>
                    <a:pt x="69" y="46"/>
                  </a:lnTo>
                  <a:close/>
                </a:path>
              </a:pathLst>
            </a:custGeom>
            <a:solidFill>
              <a:srgbClr val="969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sk-SK" dirty="0"/>
            </a:p>
          </p:txBody>
        </p:sp>
        <p:grpSp>
          <p:nvGrpSpPr>
            <p:cNvPr id="23" name="Group 31"/>
            <p:cNvGrpSpPr>
              <a:grpSpLocks/>
            </p:cNvGrpSpPr>
            <p:nvPr/>
          </p:nvGrpSpPr>
          <p:grpSpPr bwMode="auto">
            <a:xfrm>
              <a:off x="5413" y="1453"/>
              <a:ext cx="100" cy="287"/>
              <a:chOff x="5413" y="1453"/>
              <a:chExt cx="100" cy="287"/>
            </a:xfrm>
          </p:grpSpPr>
          <p:sp>
            <p:nvSpPr>
              <p:cNvPr id="107" name="Freeform 32"/>
              <p:cNvSpPr>
                <a:spLocks/>
              </p:cNvSpPr>
              <p:nvPr/>
            </p:nvSpPr>
            <p:spPr bwMode="auto">
              <a:xfrm>
                <a:off x="5413" y="1453"/>
                <a:ext cx="100" cy="287"/>
              </a:xfrm>
              <a:custGeom>
                <a:avLst/>
                <a:gdLst>
                  <a:gd name="T0" fmla="*/ 88 w 100"/>
                  <a:gd name="T1" fmla="*/ 233 h 287"/>
                  <a:gd name="T2" fmla="*/ 81 w 100"/>
                  <a:gd name="T3" fmla="*/ 227 h 287"/>
                  <a:gd name="T4" fmla="*/ 85 w 100"/>
                  <a:gd name="T5" fmla="*/ 287 h 287"/>
                  <a:gd name="T6" fmla="*/ 100 w 100"/>
                  <a:gd name="T7" fmla="*/ 286 h 287"/>
                  <a:gd name="T8" fmla="*/ 88 w 100"/>
                  <a:gd name="T9" fmla="*/ 233 h 28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" h="287">
                    <a:moveTo>
                      <a:pt x="88" y="233"/>
                    </a:moveTo>
                    <a:lnTo>
                      <a:pt x="81" y="227"/>
                    </a:lnTo>
                    <a:lnTo>
                      <a:pt x="85" y="287"/>
                    </a:lnTo>
                    <a:lnTo>
                      <a:pt x="100" y="286"/>
                    </a:lnTo>
                    <a:lnTo>
                      <a:pt x="88" y="233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108" name="Freeform 33"/>
              <p:cNvSpPr>
                <a:spLocks/>
              </p:cNvSpPr>
              <p:nvPr/>
            </p:nvSpPr>
            <p:spPr bwMode="auto">
              <a:xfrm>
                <a:off x="5413" y="1453"/>
                <a:ext cx="100" cy="287"/>
              </a:xfrm>
              <a:custGeom>
                <a:avLst/>
                <a:gdLst>
                  <a:gd name="T0" fmla="*/ 76 w 100"/>
                  <a:gd name="T1" fmla="*/ 177 h 287"/>
                  <a:gd name="T2" fmla="*/ 94 w 100"/>
                  <a:gd name="T3" fmla="*/ 167 h 287"/>
                  <a:gd name="T4" fmla="*/ 120 w 100"/>
                  <a:gd name="T5" fmla="*/ 161 h 287"/>
                  <a:gd name="T6" fmla="*/ 145 w 100"/>
                  <a:gd name="T7" fmla="*/ 156 h 287"/>
                  <a:gd name="T8" fmla="*/ 156 w 100"/>
                  <a:gd name="T9" fmla="*/ 153 h 287"/>
                  <a:gd name="T10" fmla="*/ 165 w 100"/>
                  <a:gd name="T11" fmla="*/ 149 h 287"/>
                  <a:gd name="T12" fmla="*/ 170 w 100"/>
                  <a:gd name="T13" fmla="*/ 173 h 287"/>
                  <a:gd name="T14" fmla="*/ 161 w 100"/>
                  <a:gd name="T15" fmla="*/ 209 h 287"/>
                  <a:gd name="T16" fmla="*/ 145 w 100"/>
                  <a:gd name="T17" fmla="*/ 225 h 287"/>
                  <a:gd name="T18" fmla="*/ 106 w 100"/>
                  <a:gd name="T19" fmla="*/ 235 h 287"/>
                  <a:gd name="T20" fmla="*/ 88 w 100"/>
                  <a:gd name="T21" fmla="*/ 233 h 287"/>
                  <a:gd name="T22" fmla="*/ 120 w 100"/>
                  <a:gd name="T23" fmla="*/ 282 h 287"/>
                  <a:gd name="T24" fmla="*/ 141 w 100"/>
                  <a:gd name="T25" fmla="*/ 272 h 287"/>
                  <a:gd name="T26" fmla="*/ 172 w 100"/>
                  <a:gd name="T27" fmla="*/ 247 h 287"/>
                  <a:gd name="T28" fmla="*/ 173 w 100"/>
                  <a:gd name="T29" fmla="*/ 258 h 287"/>
                  <a:gd name="T30" fmla="*/ 175 w 100"/>
                  <a:gd name="T31" fmla="*/ 268 h 287"/>
                  <a:gd name="T32" fmla="*/ 178 w 100"/>
                  <a:gd name="T33" fmla="*/ 279 h 287"/>
                  <a:gd name="T34" fmla="*/ 256 w 100"/>
                  <a:gd name="T35" fmla="*/ 268 h 287"/>
                  <a:gd name="T36" fmla="*/ 248 w 100"/>
                  <a:gd name="T37" fmla="*/ 263 h 287"/>
                  <a:gd name="T38" fmla="*/ 242 w 100"/>
                  <a:gd name="T39" fmla="*/ 250 h 287"/>
                  <a:gd name="T40" fmla="*/ 241 w 100"/>
                  <a:gd name="T41" fmla="*/ 229 h 287"/>
                  <a:gd name="T42" fmla="*/ 239 w 100"/>
                  <a:gd name="T43" fmla="*/ 65 h 287"/>
                  <a:gd name="T44" fmla="*/ 222 w 100"/>
                  <a:gd name="T45" fmla="*/ 29 h 287"/>
                  <a:gd name="T46" fmla="*/ 204 w 100"/>
                  <a:gd name="T47" fmla="*/ 16 h 287"/>
                  <a:gd name="T48" fmla="*/ 167 w 100"/>
                  <a:gd name="T49" fmla="*/ 4 h 287"/>
                  <a:gd name="T50" fmla="*/ 126 w 100"/>
                  <a:gd name="T51" fmla="*/ 0 h 287"/>
                  <a:gd name="T52" fmla="*/ 96 w 100"/>
                  <a:gd name="T53" fmla="*/ 1 h 287"/>
                  <a:gd name="T54" fmla="*/ 56 w 100"/>
                  <a:gd name="T55" fmla="*/ 13 h 287"/>
                  <a:gd name="T56" fmla="*/ 28 w 100"/>
                  <a:gd name="T57" fmla="*/ 36 h 287"/>
                  <a:gd name="T58" fmla="*/ 18 w 100"/>
                  <a:gd name="T59" fmla="*/ 54 h 287"/>
                  <a:gd name="T60" fmla="*/ 8 w 100"/>
                  <a:gd name="T61" fmla="*/ 94 h 287"/>
                  <a:gd name="T62" fmla="*/ 79 w 100"/>
                  <a:gd name="T63" fmla="*/ 84 h 287"/>
                  <a:gd name="T64" fmla="*/ 87 w 100"/>
                  <a:gd name="T65" fmla="*/ 69 h 287"/>
                  <a:gd name="T66" fmla="*/ 106 w 100"/>
                  <a:gd name="T67" fmla="*/ 57 h 287"/>
                  <a:gd name="T68" fmla="*/ 150 w 100"/>
                  <a:gd name="T69" fmla="*/ 59 h 287"/>
                  <a:gd name="T70" fmla="*/ 166 w 100"/>
                  <a:gd name="T71" fmla="*/ 67 h 287"/>
                  <a:gd name="T72" fmla="*/ 170 w 100"/>
                  <a:gd name="T73" fmla="*/ 95 h 287"/>
                  <a:gd name="T74" fmla="*/ 154 w 100"/>
                  <a:gd name="T75" fmla="*/ 107 h 287"/>
                  <a:gd name="T76" fmla="*/ 139 w 100"/>
                  <a:gd name="T77" fmla="*/ 111 h 287"/>
                  <a:gd name="T78" fmla="*/ 102 w 100"/>
                  <a:gd name="T79" fmla="*/ 116 h 287"/>
                  <a:gd name="T80" fmla="*/ 72 w 100"/>
                  <a:gd name="T81" fmla="*/ 121 h 287"/>
                  <a:gd name="T82" fmla="*/ 39 w 100"/>
                  <a:gd name="T83" fmla="*/ 133 h 287"/>
                  <a:gd name="T84" fmla="*/ 20 w 100"/>
                  <a:gd name="T85" fmla="*/ 148 h 287"/>
                  <a:gd name="T86" fmla="*/ 2 w 100"/>
                  <a:gd name="T87" fmla="*/ 183 h 287"/>
                  <a:gd name="T88" fmla="*/ 0 w 100"/>
                  <a:gd name="T89" fmla="*/ 212 h 287"/>
                  <a:gd name="T90" fmla="*/ 11 w 100"/>
                  <a:gd name="T91" fmla="*/ 251 h 287"/>
                  <a:gd name="T92" fmla="*/ 28 w 100"/>
                  <a:gd name="T93" fmla="*/ 269 h 287"/>
                  <a:gd name="T94" fmla="*/ 64 w 100"/>
                  <a:gd name="T95" fmla="*/ 285 h 287"/>
                  <a:gd name="T96" fmla="*/ 81 w 100"/>
                  <a:gd name="T97" fmla="*/ 227 h 287"/>
                  <a:gd name="T98" fmla="*/ 71 w 100"/>
                  <a:gd name="T99" fmla="*/ 213 h 28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100" h="287">
                    <a:moveTo>
                      <a:pt x="71" y="187"/>
                    </a:moveTo>
                    <a:lnTo>
                      <a:pt x="76" y="177"/>
                    </a:lnTo>
                    <a:lnTo>
                      <a:pt x="88" y="171"/>
                    </a:lnTo>
                    <a:lnTo>
                      <a:pt x="94" y="167"/>
                    </a:lnTo>
                    <a:lnTo>
                      <a:pt x="105" y="164"/>
                    </a:lnTo>
                    <a:lnTo>
                      <a:pt x="120" y="161"/>
                    </a:lnTo>
                    <a:lnTo>
                      <a:pt x="137" y="158"/>
                    </a:lnTo>
                    <a:lnTo>
                      <a:pt x="145" y="156"/>
                    </a:lnTo>
                    <a:lnTo>
                      <a:pt x="151" y="155"/>
                    </a:lnTo>
                    <a:lnTo>
                      <a:pt x="156" y="153"/>
                    </a:lnTo>
                    <a:lnTo>
                      <a:pt x="160" y="151"/>
                    </a:lnTo>
                    <a:lnTo>
                      <a:pt x="165" y="149"/>
                    </a:lnTo>
                    <a:lnTo>
                      <a:pt x="170" y="146"/>
                    </a:lnTo>
                    <a:lnTo>
                      <a:pt x="170" y="173"/>
                    </a:lnTo>
                    <a:lnTo>
                      <a:pt x="168" y="189"/>
                    </a:lnTo>
                    <a:lnTo>
                      <a:pt x="161" y="209"/>
                    </a:lnTo>
                    <a:lnTo>
                      <a:pt x="149" y="222"/>
                    </a:lnTo>
                    <a:lnTo>
                      <a:pt x="145" y="225"/>
                    </a:lnTo>
                    <a:lnTo>
                      <a:pt x="126" y="233"/>
                    </a:lnTo>
                    <a:lnTo>
                      <a:pt x="106" y="235"/>
                    </a:lnTo>
                    <a:lnTo>
                      <a:pt x="96" y="235"/>
                    </a:lnTo>
                    <a:lnTo>
                      <a:pt x="88" y="233"/>
                    </a:lnTo>
                    <a:lnTo>
                      <a:pt x="100" y="286"/>
                    </a:lnTo>
                    <a:lnTo>
                      <a:pt x="120" y="282"/>
                    </a:lnTo>
                    <a:lnTo>
                      <a:pt x="138" y="274"/>
                    </a:lnTo>
                    <a:lnTo>
                      <a:pt x="141" y="272"/>
                    </a:lnTo>
                    <a:lnTo>
                      <a:pt x="157" y="260"/>
                    </a:lnTo>
                    <a:lnTo>
                      <a:pt x="172" y="247"/>
                    </a:lnTo>
                    <a:lnTo>
                      <a:pt x="172" y="253"/>
                    </a:lnTo>
                    <a:lnTo>
                      <a:pt x="173" y="258"/>
                    </a:lnTo>
                    <a:lnTo>
                      <a:pt x="174" y="263"/>
                    </a:lnTo>
                    <a:lnTo>
                      <a:pt x="175" y="268"/>
                    </a:lnTo>
                    <a:lnTo>
                      <a:pt x="176" y="273"/>
                    </a:lnTo>
                    <a:lnTo>
                      <a:pt x="178" y="279"/>
                    </a:lnTo>
                    <a:lnTo>
                      <a:pt x="256" y="279"/>
                    </a:lnTo>
                    <a:lnTo>
                      <a:pt x="256" y="268"/>
                    </a:lnTo>
                    <a:lnTo>
                      <a:pt x="251" y="266"/>
                    </a:lnTo>
                    <a:lnTo>
                      <a:pt x="248" y="263"/>
                    </a:lnTo>
                    <a:lnTo>
                      <a:pt x="243" y="257"/>
                    </a:lnTo>
                    <a:lnTo>
                      <a:pt x="242" y="250"/>
                    </a:lnTo>
                    <a:lnTo>
                      <a:pt x="241" y="241"/>
                    </a:lnTo>
                    <a:lnTo>
                      <a:pt x="241" y="229"/>
                    </a:lnTo>
                    <a:lnTo>
                      <a:pt x="241" y="84"/>
                    </a:lnTo>
                    <a:lnTo>
                      <a:pt x="239" y="65"/>
                    </a:lnTo>
                    <a:lnTo>
                      <a:pt x="233" y="45"/>
                    </a:lnTo>
                    <a:lnTo>
                      <a:pt x="222" y="29"/>
                    </a:lnTo>
                    <a:lnTo>
                      <a:pt x="206" y="17"/>
                    </a:lnTo>
                    <a:lnTo>
                      <a:pt x="204" y="16"/>
                    </a:lnTo>
                    <a:lnTo>
                      <a:pt x="186" y="9"/>
                    </a:lnTo>
                    <a:lnTo>
                      <a:pt x="167" y="4"/>
                    </a:lnTo>
                    <a:lnTo>
                      <a:pt x="147" y="1"/>
                    </a:lnTo>
                    <a:lnTo>
                      <a:pt x="126" y="0"/>
                    </a:lnTo>
                    <a:lnTo>
                      <a:pt x="121" y="0"/>
                    </a:lnTo>
                    <a:lnTo>
                      <a:pt x="96" y="1"/>
                    </a:lnTo>
                    <a:lnTo>
                      <a:pt x="75" y="6"/>
                    </a:lnTo>
                    <a:lnTo>
                      <a:pt x="56" y="13"/>
                    </a:lnTo>
                    <a:lnTo>
                      <a:pt x="41" y="23"/>
                    </a:lnTo>
                    <a:lnTo>
                      <a:pt x="28" y="36"/>
                    </a:lnTo>
                    <a:lnTo>
                      <a:pt x="27" y="37"/>
                    </a:lnTo>
                    <a:lnTo>
                      <a:pt x="18" y="54"/>
                    </a:lnTo>
                    <a:lnTo>
                      <a:pt x="11" y="73"/>
                    </a:lnTo>
                    <a:lnTo>
                      <a:pt x="8" y="94"/>
                    </a:lnTo>
                    <a:lnTo>
                      <a:pt x="77" y="94"/>
                    </a:lnTo>
                    <a:lnTo>
                      <a:pt x="79" y="84"/>
                    </a:lnTo>
                    <a:lnTo>
                      <a:pt x="82" y="75"/>
                    </a:lnTo>
                    <a:lnTo>
                      <a:pt x="87" y="69"/>
                    </a:lnTo>
                    <a:lnTo>
                      <a:pt x="94" y="61"/>
                    </a:lnTo>
                    <a:lnTo>
                      <a:pt x="106" y="57"/>
                    </a:lnTo>
                    <a:lnTo>
                      <a:pt x="139" y="57"/>
                    </a:lnTo>
                    <a:lnTo>
                      <a:pt x="150" y="59"/>
                    </a:lnTo>
                    <a:lnTo>
                      <a:pt x="158" y="63"/>
                    </a:lnTo>
                    <a:lnTo>
                      <a:pt x="166" y="67"/>
                    </a:lnTo>
                    <a:lnTo>
                      <a:pt x="170" y="75"/>
                    </a:lnTo>
                    <a:lnTo>
                      <a:pt x="170" y="95"/>
                    </a:lnTo>
                    <a:lnTo>
                      <a:pt x="165" y="102"/>
                    </a:lnTo>
                    <a:lnTo>
                      <a:pt x="154" y="107"/>
                    </a:lnTo>
                    <a:lnTo>
                      <a:pt x="149" y="109"/>
                    </a:lnTo>
                    <a:lnTo>
                      <a:pt x="139" y="111"/>
                    </a:lnTo>
                    <a:lnTo>
                      <a:pt x="126" y="113"/>
                    </a:lnTo>
                    <a:lnTo>
                      <a:pt x="102" y="116"/>
                    </a:lnTo>
                    <a:lnTo>
                      <a:pt x="95" y="117"/>
                    </a:lnTo>
                    <a:lnTo>
                      <a:pt x="72" y="121"/>
                    </a:lnTo>
                    <a:lnTo>
                      <a:pt x="54" y="126"/>
                    </a:lnTo>
                    <a:lnTo>
                      <a:pt x="39" y="133"/>
                    </a:lnTo>
                    <a:lnTo>
                      <a:pt x="36" y="135"/>
                    </a:lnTo>
                    <a:lnTo>
                      <a:pt x="20" y="148"/>
                    </a:lnTo>
                    <a:lnTo>
                      <a:pt x="9" y="164"/>
                    </a:lnTo>
                    <a:lnTo>
                      <a:pt x="2" y="183"/>
                    </a:lnTo>
                    <a:lnTo>
                      <a:pt x="0" y="206"/>
                    </a:lnTo>
                    <a:lnTo>
                      <a:pt x="0" y="212"/>
                    </a:lnTo>
                    <a:lnTo>
                      <a:pt x="3" y="233"/>
                    </a:lnTo>
                    <a:lnTo>
                      <a:pt x="11" y="251"/>
                    </a:lnTo>
                    <a:lnTo>
                      <a:pt x="24" y="266"/>
                    </a:lnTo>
                    <a:lnTo>
                      <a:pt x="28" y="269"/>
                    </a:lnTo>
                    <a:lnTo>
                      <a:pt x="44" y="279"/>
                    </a:lnTo>
                    <a:lnTo>
                      <a:pt x="64" y="285"/>
                    </a:lnTo>
                    <a:lnTo>
                      <a:pt x="85" y="287"/>
                    </a:lnTo>
                    <a:lnTo>
                      <a:pt x="81" y="227"/>
                    </a:lnTo>
                    <a:lnTo>
                      <a:pt x="74" y="222"/>
                    </a:lnTo>
                    <a:lnTo>
                      <a:pt x="71" y="213"/>
                    </a:lnTo>
                    <a:lnTo>
                      <a:pt x="71" y="187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</p:grpSp>
        <p:sp>
          <p:nvSpPr>
            <p:cNvPr id="24" name="Freeform 34"/>
            <p:cNvSpPr>
              <a:spLocks/>
            </p:cNvSpPr>
            <p:nvPr/>
          </p:nvSpPr>
          <p:spPr bwMode="auto">
            <a:xfrm>
              <a:off x="5717" y="1453"/>
              <a:ext cx="246" cy="279"/>
            </a:xfrm>
            <a:custGeom>
              <a:avLst/>
              <a:gdLst>
                <a:gd name="T0" fmla="*/ 68 w 246"/>
                <a:gd name="T1" fmla="*/ 46 h 279"/>
                <a:gd name="T2" fmla="*/ 68 w 246"/>
                <a:gd name="T3" fmla="*/ 7 h 279"/>
                <a:gd name="T4" fmla="*/ 0 w 246"/>
                <a:gd name="T5" fmla="*/ 7 h 279"/>
                <a:gd name="T6" fmla="*/ 0 w 246"/>
                <a:gd name="T7" fmla="*/ 279 h 279"/>
                <a:gd name="T8" fmla="*/ 71 w 246"/>
                <a:gd name="T9" fmla="*/ 279 h 279"/>
                <a:gd name="T10" fmla="*/ 71 w 246"/>
                <a:gd name="T11" fmla="*/ 129 h 279"/>
                <a:gd name="T12" fmla="*/ 73 w 246"/>
                <a:gd name="T13" fmla="*/ 107 h 279"/>
                <a:gd name="T14" fmla="*/ 78 w 246"/>
                <a:gd name="T15" fmla="*/ 90 h 279"/>
                <a:gd name="T16" fmla="*/ 88 w 246"/>
                <a:gd name="T17" fmla="*/ 73 h 279"/>
                <a:gd name="T18" fmla="*/ 105 w 246"/>
                <a:gd name="T19" fmla="*/ 62 h 279"/>
                <a:gd name="T20" fmla="*/ 127 w 246"/>
                <a:gd name="T21" fmla="*/ 59 h 279"/>
                <a:gd name="T22" fmla="*/ 133 w 246"/>
                <a:gd name="T23" fmla="*/ 59 h 279"/>
                <a:gd name="T24" fmla="*/ 154 w 246"/>
                <a:gd name="T25" fmla="*/ 65 h 279"/>
                <a:gd name="T26" fmla="*/ 167 w 246"/>
                <a:gd name="T27" fmla="*/ 80 h 279"/>
                <a:gd name="T28" fmla="*/ 171 w 246"/>
                <a:gd name="T29" fmla="*/ 87 h 279"/>
                <a:gd name="T30" fmla="*/ 173 w 246"/>
                <a:gd name="T31" fmla="*/ 98 h 279"/>
                <a:gd name="T32" fmla="*/ 173 w 246"/>
                <a:gd name="T33" fmla="*/ 279 h 279"/>
                <a:gd name="T34" fmla="*/ 246 w 246"/>
                <a:gd name="T35" fmla="*/ 279 h 279"/>
                <a:gd name="T36" fmla="*/ 246 w 246"/>
                <a:gd name="T37" fmla="*/ 95 h 279"/>
                <a:gd name="T38" fmla="*/ 244 w 246"/>
                <a:gd name="T39" fmla="*/ 73 h 279"/>
                <a:gd name="T40" fmla="*/ 239 w 246"/>
                <a:gd name="T41" fmla="*/ 52 h 279"/>
                <a:gd name="T42" fmla="*/ 231 w 246"/>
                <a:gd name="T43" fmla="*/ 35 h 279"/>
                <a:gd name="T44" fmla="*/ 219 w 246"/>
                <a:gd name="T45" fmla="*/ 22 h 279"/>
                <a:gd name="T46" fmla="*/ 209 w 246"/>
                <a:gd name="T47" fmla="*/ 15 h 279"/>
                <a:gd name="T48" fmla="*/ 192 w 246"/>
                <a:gd name="T49" fmla="*/ 6 h 279"/>
                <a:gd name="T50" fmla="*/ 172 w 246"/>
                <a:gd name="T51" fmla="*/ 1 h 279"/>
                <a:gd name="T52" fmla="*/ 150 w 246"/>
                <a:gd name="T53" fmla="*/ 0 h 279"/>
                <a:gd name="T54" fmla="*/ 130 w 246"/>
                <a:gd name="T55" fmla="*/ 1 h 279"/>
                <a:gd name="T56" fmla="*/ 111 w 246"/>
                <a:gd name="T57" fmla="*/ 7 h 279"/>
                <a:gd name="T58" fmla="*/ 94 w 246"/>
                <a:gd name="T59" fmla="*/ 16 h 279"/>
                <a:gd name="T60" fmla="*/ 86 w 246"/>
                <a:gd name="T61" fmla="*/ 22 h 279"/>
                <a:gd name="T62" fmla="*/ 78 w 246"/>
                <a:gd name="T63" fmla="*/ 32 h 279"/>
                <a:gd name="T64" fmla="*/ 68 w 246"/>
                <a:gd name="T65" fmla="*/ 46 h 27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46" h="279">
                  <a:moveTo>
                    <a:pt x="68" y="46"/>
                  </a:moveTo>
                  <a:lnTo>
                    <a:pt x="68" y="7"/>
                  </a:lnTo>
                  <a:lnTo>
                    <a:pt x="0" y="7"/>
                  </a:lnTo>
                  <a:lnTo>
                    <a:pt x="0" y="279"/>
                  </a:lnTo>
                  <a:lnTo>
                    <a:pt x="71" y="279"/>
                  </a:lnTo>
                  <a:lnTo>
                    <a:pt x="71" y="129"/>
                  </a:lnTo>
                  <a:lnTo>
                    <a:pt x="73" y="107"/>
                  </a:lnTo>
                  <a:lnTo>
                    <a:pt x="78" y="90"/>
                  </a:lnTo>
                  <a:lnTo>
                    <a:pt x="88" y="73"/>
                  </a:lnTo>
                  <a:lnTo>
                    <a:pt x="105" y="62"/>
                  </a:lnTo>
                  <a:lnTo>
                    <a:pt x="127" y="59"/>
                  </a:lnTo>
                  <a:lnTo>
                    <a:pt x="133" y="59"/>
                  </a:lnTo>
                  <a:lnTo>
                    <a:pt x="154" y="65"/>
                  </a:lnTo>
                  <a:lnTo>
                    <a:pt x="167" y="80"/>
                  </a:lnTo>
                  <a:lnTo>
                    <a:pt x="171" y="87"/>
                  </a:lnTo>
                  <a:lnTo>
                    <a:pt x="173" y="98"/>
                  </a:lnTo>
                  <a:lnTo>
                    <a:pt x="173" y="279"/>
                  </a:lnTo>
                  <a:lnTo>
                    <a:pt x="246" y="279"/>
                  </a:lnTo>
                  <a:lnTo>
                    <a:pt x="246" y="95"/>
                  </a:lnTo>
                  <a:lnTo>
                    <a:pt x="244" y="73"/>
                  </a:lnTo>
                  <a:lnTo>
                    <a:pt x="239" y="52"/>
                  </a:lnTo>
                  <a:lnTo>
                    <a:pt x="231" y="35"/>
                  </a:lnTo>
                  <a:lnTo>
                    <a:pt x="219" y="22"/>
                  </a:lnTo>
                  <a:lnTo>
                    <a:pt x="209" y="15"/>
                  </a:lnTo>
                  <a:lnTo>
                    <a:pt x="192" y="6"/>
                  </a:lnTo>
                  <a:lnTo>
                    <a:pt x="172" y="1"/>
                  </a:lnTo>
                  <a:lnTo>
                    <a:pt x="150" y="0"/>
                  </a:lnTo>
                  <a:lnTo>
                    <a:pt x="130" y="1"/>
                  </a:lnTo>
                  <a:lnTo>
                    <a:pt x="111" y="7"/>
                  </a:lnTo>
                  <a:lnTo>
                    <a:pt x="94" y="16"/>
                  </a:lnTo>
                  <a:lnTo>
                    <a:pt x="86" y="22"/>
                  </a:lnTo>
                  <a:lnTo>
                    <a:pt x="78" y="32"/>
                  </a:lnTo>
                  <a:lnTo>
                    <a:pt x="68" y="46"/>
                  </a:lnTo>
                  <a:close/>
                </a:path>
              </a:pathLst>
            </a:custGeom>
            <a:solidFill>
              <a:srgbClr val="969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sk-SK" dirty="0"/>
            </a:p>
          </p:txBody>
        </p:sp>
        <p:grpSp>
          <p:nvGrpSpPr>
            <p:cNvPr id="25" name="Group 35"/>
            <p:cNvGrpSpPr>
              <a:grpSpLocks/>
            </p:cNvGrpSpPr>
            <p:nvPr/>
          </p:nvGrpSpPr>
          <p:grpSpPr bwMode="auto">
            <a:xfrm>
              <a:off x="6014" y="1353"/>
              <a:ext cx="251" cy="388"/>
              <a:chOff x="6014" y="1353"/>
              <a:chExt cx="251" cy="388"/>
            </a:xfrm>
          </p:grpSpPr>
          <p:sp>
            <p:nvSpPr>
              <p:cNvPr id="105" name="Freeform 36"/>
              <p:cNvSpPr>
                <a:spLocks/>
              </p:cNvSpPr>
              <p:nvPr/>
            </p:nvSpPr>
            <p:spPr bwMode="auto">
              <a:xfrm>
                <a:off x="6014" y="1353"/>
                <a:ext cx="251" cy="388"/>
              </a:xfrm>
              <a:custGeom>
                <a:avLst/>
                <a:gdLst>
                  <a:gd name="T0" fmla="*/ 128 w 251"/>
                  <a:gd name="T1" fmla="*/ 100 h 388"/>
                  <a:gd name="T2" fmla="*/ 103 w 251"/>
                  <a:gd name="T3" fmla="*/ 101 h 388"/>
                  <a:gd name="T4" fmla="*/ 65 w 251"/>
                  <a:gd name="T5" fmla="*/ 114 h 388"/>
                  <a:gd name="T6" fmla="*/ 34 w 251"/>
                  <a:gd name="T7" fmla="*/ 139 h 388"/>
                  <a:gd name="T8" fmla="*/ 16 w 251"/>
                  <a:gd name="T9" fmla="*/ 165 h 388"/>
                  <a:gd name="T10" fmla="*/ 4 w 251"/>
                  <a:gd name="T11" fmla="*/ 202 h 388"/>
                  <a:gd name="T12" fmla="*/ 0 w 251"/>
                  <a:gd name="T13" fmla="*/ 248 h 388"/>
                  <a:gd name="T14" fmla="*/ 1 w 251"/>
                  <a:gd name="T15" fmla="*/ 277 h 388"/>
                  <a:gd name="T16" fmla="*/ 12 w 251"/>
                  <a:gd name="T17" fmla="*/ 316 h 388"/>
                  <a:gd name="T18" fmla="*/ 31 w 251"/>
                  <a:gd name="T19" fmla="*/ 349 h 388"/>
                  <a:gd name="T20" fmla="*/ 47 w 251"/>
                  <a:gd name="T21" fmla="*/ 365 h 388"/>
                  <a:gd name="T22" fmla="*/ 82 w 251"/>
                  <a:gd name="T23" fmla="*/ 382 h 388"/>
                  <a:gd name="T24" fmla="*/ 127 w 251"/>
                  <a:gd name="T25" fmla="*/ 388 h 388"/>
                  <a:gd name="T26" fmla="*/ 161 w 251"/>
                  <a:gd name="T27" fmla="*/ 384 h 388"/>
                  <a:gd name="T28" fmla="*/ 198 w 251"/>
                  <a:gd name="T29" fmla="*/ 369 h 388"/>
                  <a:gd name="T30" fmla="*/ 227 w 251"/>
                  <a:gd name="T31" fmla="*/ 341 h 388"/>
                  <a:gd name="T32" fmla="*/ 240 w 251"/>
                  <a:gd name="T33" fmla="*/ 318 h 388"/>
                  <a:gd name="T34" fmla="*/ 250 w 251"/>
                  <a:gd name="T35" fmla="*/ 280 h 388"/>
                  <a:gd name="T36" fmla="*/ 176 w 251"/>
                  <a:gd name="T37" fmla="*/ 294 h 388"/>
                  <a:gd name="T38" fmla="*/ 165 w 251"/>
                  <a:gd name="T39" fmla="*/ 315 h 388"/>
                  <a:gd name="T40" fmla="*/ 146 w 251"/>
                  <a:gd name="T41" fmla="*/ 328 h 388"/>
                  <a:gd name="T42" fmla="*/ 109 w 251"/>
                  <a:gd name="T43" fmla="*/ 325 h 388"/>
                  <a:gd name="T44" fmla="*/ 81 w 251"/>
                  <a:gd name="T45" fmla="*/ 294 h 388"/>
                  <a:gd name="T46" fmla="*/ 75 w 251"/>
                  <a:gd name="T47" fmla="*/ 269 h 388"/>
                  <a:gd name="T48" fmla="*/ 74 w 251"/>
                  <a:gd name="T49" fmla="*/ 233 h 388"/>
                  <a:gd name="T50" fmla="*/ 81 w 251"/>
                  <a:gd name="T51" fmla="*/ 196 h 388"/>
                  <a:gd name="T52" fmla="*/ 93 w 251"/>
                  <a:gd name="T53" fmla="*/ 175 h 388"/>
                  <a:gd name="T54" fmla="*/ 130 w 251"/>
                  <a:gd name="T55" fmla="*/ 160 h 388"/>
                  <a:gd name="T56" fmla="*/ 153 w 251"/>
                  <a:gd name="T57" fmla="*/ 164 h 388"/>
                  <a:gd name="T58" fmla="*/ 173 w 251"/>
                  <a:gd name="T59" fmla="*/ 184 h 388"/>
                  <a:gd name="T60" fmla="*/ 178 w 251"/>
                  <a:gd name="T61" fmla="*/ 204 h 388"/>
                  <a:gd name="T62" fmla="*/ 249 w 251"/>
                  <a:gd name="T63" fmla="*/ 191 h 388"/>
                  <a:gd name="T64" fmla="*/ 236 w 251"/>
                  <a:gd name="T65" fmla="*/ 150 h 388"/>
                  <a:gd name="T66" fmla="*/ 212 w 251"/>
                  <a:gd name="T67" fmla="*/ 123 h 388"/>
                  <a:gd name="T68" fmla="*/ 190 w 251"/>
                  <a:gd name="T69" fmla="*/ 110 h 388"/>
                  <a:gd name="T70" fmla="*/ 151 w 251"/>
                  <a:gd name="T71" fmla="*/ 101 h 38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251" h="388">
                    <a:moveTo>
                      <a:pt x="151" y="101"/>
                    </a:moveTo>
                    <a:lnTo>
                      <a:pt x="128" y="100"/>
                    </a:lnTo>
                    <a:lnTo>
                      <a:pt x="126" y="100"/>
                    </a:lnTo>
                    <a:lnTo>
                      <a:pt x="103" y="101"/>
                    </a:lnTo>
                    <a:lnTo>
                      <a:pt x="83" y="106"/>
                    </a:lnTo>
                    <a:lnTo>
                      <a:pt x="65" y="114"/>
                    </a:lnTo>
                    <a:lnTo>
                      <a:pt x="48" y="125"/>
                    </a:lnTo>
                    <a:lnTo>
                      <a:pt x="34" y="139"/>
                    </a:lnTo>
                    <a:lnTo>
                      <a:pt x="26" y="149"/>
                    </a:lnTo>
                    <a:lnTo>
                      <a:pt x="16" y="165"/>
                    </a:lnTo>
                    <a:lnTo>
                      <a:pt x="9" y="183"/>
                    </a:lnTo>
                    <a:lnTo>
                      <a:pt x="4" y="202"/>
                    </a:lnTo>
                    <a:lnTo>
                      <a:pt x="1" y="224"/>
                    </a:lnTo>
                    <a:lnTo>
                      <a:pt x="0" y="248"/>
                    </a:lnTo>
                    <a:lnTo>
                      <a:pt x="0" y="254"/>
                    </a:lnTo>
                    <a:lnTo>
                      <a:pt x="1" y="277"/>
                    </a:lnTo>
                    <a:lnTo>
                      <a:pt x="5" y="297"/>
                    </a:lnTo>
                    <a:lnTo>
                      <a:pt x="12" y="316"/>
                    </a:lnTo>
                    <a:lnTo>
                      <a:pt x="20" y="333"/>
                    </a:lnTo>
                    <a:lnTo>
                      <a:pt x="31" y="349"/>
                    </a:lnTo>
                    <a:lnTo>
                      <a:pt x="33" y="352"/>
                    </a:lnTo>
                    <a:lnTo>
                      <a:pt x="47" y="365"/>
                    </a:lnTo>
                    <a:lnTo>
                      <a:pt x="63" y="375"/>
                    </a:lnTo>
                    <a:lnTo>
                      <a:pt x="82" y="382"/>
                    </a:lnTo>
                    <a:lnTo>
                      <a:pt x="103" y="386"/>
                    </a:lnTo>
                    <a:lnTo>
                      <a:pt x="127" y="388"/>
                    </a:lnTo>
                    <a:lnTo>
                      <a:pt x="139" y="388"/>
                    </a:lnTo>
                    <a:lnTo>
                      <a:pt x="161" y="384"/>
                    </a:lnTo>
                    <a:lnTo>
                      <a:pt x="181" y="378"/>
                    </a:lnTo>
                    <a:lnTo>
                      <a:pt x="198" y="369"/>
                    </a:lnTo>
                    <a:lnTo>
                      <a:pt x="214" y="357"/>
                    </a:lnTo>
                    <a:lnTo>
                      <a:pt x="227" y="341"/>
                    </a:lnTo>
                    <a:lnTo>
                      <a:pt x="230" y="336"/>
                    </a:lnTo>
                    <a:lnTo>
                      <a:pt x="240" y="318"/>
                    </a:lnTo>
                    <a:lnTo>
                      <a:pt x="247" y="299"/>
                    </a:lnTo>
                    <a:lnTo>
                      <a:pt x="250" y="280"/>
                    </a:lnTo>
                    <a:lnTo>
                      <a:pt x="178" y="280"/>
                    </a:lnTo>
                    <a:lnTo>
                      <a:pt x="176" y="294"/>
                    </a:lnTo>
                    <a:lnTo>
                      <a:pt x="172" y="306"/>
                    </a:lnTo>
                    <a:lnTo>
                      <a:pt x="165" y="315"/>
                    </a:lnTo>
                    <a:lnTo>
                      <a:pt x="158" y="324"/>
                    </a:lnTo>
                    <a:lnTo>
                      <a:pt x="146" y="328"/>
                    </a:lnTo>
                    <a:lnTo>
                      <a:pt x="129" y="328"/>
                    </a:lnTo>
                    <a:lnTo>
                      <a:pt x="109" y="325"/>
                    </a:lnTo>
                    <a:lnTo>
                      <a:pt x="92" y="313"/>
                    </a:lnTo>
                    <a:lnTo>
                      <a:pt x="81" y="294"/>
                    </a:lnTo>
                    <a:lnTo>
                      <a:pt x="79" y="287"/>
                    </a:lnTo>
                    <a:lnTo>
                      <a:pt x="75" y="269"/>
                    </a:lnTo>
                    <a:lnTo>
                      <a:pt x="74" y="246"/>
                    </a:lnTo>
                    <a:lnTo>
                      <a:pt x="74" y="233"/>
                    </a:lnTo>
                    <a:lnTo>
                      <a:pt x="77" y="212"/>
                    </a:lnTo>
                    <a:lnTo>
                      <a:pt x="81" y="196"/>
                    </a:lnTo>
                    <a:lnTo>
                      <a:pt x="81" y="194"/>
                    </a:lnTo>
                    <a:lnTo>
                      <a:pt x="93" y="175"/>
                    </a:lnTo>
                    <a:lnTo>
                      <a:pt x="109" y="164"/>
                    </a:lnTo>
                    <a:lnTo>
                      <a:pt x="130" y="160"/>
                    </a:lnTo>
                    <a:lnTo>
                      <a:pt x="131" y="160"/>
                    </a:lnTo>
                    <a:lnTo>
                      <a:pt x="153" y="164"/>
                    </a:lnTo>
                    <a:lnTo>
                      <a:pt x="168" y="176"/>
                    </a:lnTo>
                    <a:lnTo>
                      <a:pt x="173" y="184"/>
                    </a:lnTo>
                    <a:lnTo>
                      <a:pt x="177" y="194"/>
                    </a:lnTo>
                    <a:lnTo>
                      <a:pt x="178" y="204"/>
                    </a:lnTo>
                    <a:lnTo>
                      <a:pt x="251" y="204"/>
                    </a:lnTo>
                    <a:lnTo>
                      <a:pt x="249" y="191"/>
                    </a:lnTo>
                    <a:lnTo>
                      <a:pt x="244" y="169"/>
                    </a:lnTo>
                    <a:lnTo>
                      <a:pt x="236" y="150"/>
                    </a:lnTo>
                    <a:lnTo>
                      <a:pt x="226" y="135"/>
                    </a:lnTo>
                    <a:lnTo>
                      <a:pt x="212" y="123"/>
                    </a:lnTo>
                    <a:lnTo>
                      <a:pt x="207" y="119"/>
                    </a:lnTo>
                    <a:lnTo>
                      <a:pt x="190" y="110"/>
                    </a:lnTo>
                    <a:lnTo>
                      <a:pt x="172" y="104"/>
                    </a:lnTo>
                    <a:lnTo>
                      <a:pt x="151" y="101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106" name="Freeform 37"/>
              <p:cNvSpPr>
                <a:spLocks/>
              </p:cNvSpPr>
              <p:nvPr/>
            </p:nvSpPr>
            <p:spPr bwMode="auto">
              <a:xfrm>
                <a:off x="6014" y="1353"/>
                <a:ext cx="251" cy="388"/>
              </a:xfrm>
              <a:custGeom>
                <a:avLst/>
                <a:gdLst>
                  <a:gd name="T0" fmla="*/ 219 w 251"/>
                  <a:gd name="T1" fmla="*/ 0 h 388"/>
                  <a:gd name="T2" fmla="*/ 161 w 251"/>
                  <a:gd name="T3" fmla="*/ 0 h 388"/>
                  <a:gd name="T4" fmla="*/ 128 w 251"/>
                  <a:gd name="T5" fmla="*/ 42 h 388"/>
                  <a:gd name="T6" fmla="*/ 95 w 251"/>
                  <a:gd name="T7" fmla="*/ 0 h 388"/>
                  <a:gd name="T8" fmla="*/ 37 w 251"/>
                  <a:gd name="T9" fmla="*/ 0 h 388"/>
                  <a:gd name="T10" fmla="*/ 96 w 251"/>
                  <a:gd name="T11" fmla="*/ 74 h 388"/>
                  <a:gd name="T12" fmla="*/ 160 w 251"/>
                  <a:gd name="T13" fmla="*/ 74 h 388"/>
                  <a:gd name="T14" fmla="*/ 219 w 251"/>
                  <a:gd name="T15" fmla="*/ 0 h 3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51" h="388">
                    <a:moveTo>
                      <a:pt x="219" y="0"/>
                    </a:moveTo>
                    <a:lnTo>
                      <a:pt x="161" y="0"/>
                    </a:lnTo>
                    <a:lnTo>
                      <a:pt x="128" y="42"/>
                    </a:lnTo>
                    <a:lnTo>
                      <a:pt x="95" y="0"/>
                    </a:lnTo>
                    <a:lnTo>
                      <a:pt x="37" y="0"/>
                    </a:lnTo>
                    <a:lnTo>
                      <a:pt x="96" y="74"/>
                    </a:lnTo>
                    <a:lnTo>
                      <a:pt x="160" y="74"/>
                    </a:lnTo>
                    <a:lnTo>
                      <a:pt x="219" y="0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</p:grpSp>
        <p:sp>
          <p:nvSpPr>
            <p:cNvPr id="26" name="Freeform 38"/>
            <p:cNvSpPr>
              <a:spLocks/>
            </p:cNvSpPr>
            <p:nvPr/>
          </p:nvSpPr>
          <p:spPr bwMode="auto">
            <a:xfrm>
              <a:off x="6314" y="1453"/>
              <a:ext cx="247" cy="279"/>
            </a:xfrm>
            <a:custGeom>
              <a:avLst/>
              <a:gdLst>
                <a:gd name="T0" fmla="*/ 69 w 247"/>
                <a:gd name="T1" fmla="*/ 46 h 279"/>
                <a:gd name="T2" fmla="*/ 69 w 247"/>
                <a:gd name="T3" fmla="*/ 7 h 279"/>
                <a:gd name="T4" fmla="*/ 0 w 247"/>
                <a:gd name="T5" fmla="*/ 7 h 279"/>
                <a:gd name="T6" fmla="*/ 0 w 247"/>
                <a:gd name="T7" fmla="*/ 279 h 279"/>
                <a:gd name="T8" fmla="*/ 71 w 247"/>
                <a:gd name="T9" fmla="*/ 279 h 279"/>
                <a:gd name="T10" fmla="*/ 71 w 247"/>
                <a:gd name="T11" fmla="*/ 129 h 279"/>
                <a:gd name="T12" fmla="*/ 73 w 247"/>
                <a:gd name="T13" fmla="*/ 107 h 279"/>
                <a:gd name="T14" fmla="*/ 78 w 247"/>
                <a:gd name="T15" fmla="*/ 90 h 279"/>
                <a:gd name="T16" fmla="*/ 88 w 247"/>
                <a:gd name="T17" fmla="*/ 73 h 279"/>
                <a:gd name="T18" fmla="*/ 105 w 247"/>
                <a:gd name="T19" fmla="*/ 62 h 279"/>
                <a:gd name="T20" fmla="*/ 127 w 247"/>
                <a:gd name="T21" fmla="*/ 59 h 279"/>
                <a:gd name="T22" fmla="*/ 133 w 247"/>
                <a:gd name="T23" fmla="*/ 59 h 279"/>
                <a:gd name="T24" fmla="*/ 154 w 247"/>
                <a:gd name="T25" fmla="*/ 65 h 279"/>
                <a:gd name="T26" fmla="*/ 167 w 247"/>
                <a:gd name="T27" fmla="*/ 80 h 279"/>
                <a:gd name="T28" fmla="*/ 171 w 247"/>
                <a:gd name="T29" fmla="*/ 87 h 279"/>
                <a:gd name="T30" fmla="*/ 173 w 247"/>
                <a:gd name="T31" fmla="*/ 98 h 279"/>
                <a:gd name="T32" fmla="*/ 173 w 247"/>
                <a:gd name="T33" fmla="*/ 279 h 279"/>
                <a:gd name="T34" fmla="*/ 246 w 247"/>
                <a:gd name="T35" fmla="*/ 279 h 279"/>
                <a:gd name="T36" fmla="*/ 246 w 247"/>
                <a:gd name="T37" fmla="*/ 95 h 279"/>
                <a:gd name="T38" fmla="*/ 244 w 247"/>
                <a:gd name="T39" fmla="*/ 73 h 279"/>
                <a:gd name="T40" fmla="*/ 239 w 247"/>
                <a:gd name="T41" fmla="*/ 52 h 279"/>
                <a:gd name="T42" fmla="*/ 231 w 247"/>
                <a:gd name="T43" fmla="*/ 35 h 279"/>
                <a:gd name="T44" fmla="*/ 219 w 247"/>
                <a:gd name="T45" fmla="*/ 22 h 279"/>
                <a:gd name="T46" fmla="*/ 209 w 247"/>
                <a:gd name="T47" fmla="*/ 15 h 279"/>
                <a:gd name="T48" fmla="*/ 192 w 247"/>
                <a:gd name="T49" fmla="*/ 6 h 279"/>
                <a:gd name="T50" fmla="*/ 172 w 247"/>
                <a:gd name="T51" fmla="*/ 1 h 279"/>
                <a:gd name="T52" fmla="*/ 150 w 247"/>
                <a:gd name="T53" fmla="*/ 0 h 279"/>
                <a:gd name="T54" fmla="*/ 130 w 247"/>
                <a:gd name="T55" fmla="*/ 1 h 279"/>
                <a:gd name="T56" fmla="*/ 111 w 247"/>
                <a:gd name="T57" fmla="*/ 7 h 279"/>
                <a:gd name="T58" fmla="*/ 94 w 247"/>
                <a:gd name="T59" fmla="*/ 16 h 279"/>
                <a:gd name="T60" fmla="*/ 86 w 247"/>
                <a:gd name="T61" fmla="*/ 22 h 279"/>
                <a:gd name="T62" fmla="*/ 78 w 247"/>
                <a:gd name="T63" fmla="*/ 32 h 279"/>
                <a:gd name="T64" fmla="*/ 69 w 247"/>
                <a:gd name="T65" fmla="*/ 46 h 27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47" h="279">
                  <a:moveTo>
                    <a:pt x="69" y="46"/>
                  </a:moveTo>
                  <a:lnTo>
                    <a:pt x="69" y="7"/>
                  </a:lnTo>
                  <a:lnTo>
                    <a:pt x="0" y="7"/>
                  </a:lnTo>
                  <a:lnTo>
                    <a:pt x="0" y="279"/>
                  </a:lnTo>
                  <a:lnTo>
                    <a:pt x="71" y="279"/>
                  </a:lnTo>
                  <a:lnTo>
                    <a:pt x="71" y="129"/>
                  </a:lnTo>
                  <a:lnTo>
                    <a:pt x="73" y="107"/>
                  </a:lnTo>
                  <a:lnTo>
                    <a:pt x="78" y="90"/>
                  </a:lnTo>
                  <a:lnTo>
                    <a:pt x="88" y="73"/>
                  </a:lnTo>
                  <a:lnTo>
                    <a:pt x="105" y="62"/>
                  </a:lnTo>
                  <a:lnTo>
                    <a:pt x="127" y="59"/>
                  </a:lnTo>
                  <a:lnTo>
                    <a:pt x="133" y="59"/>
                  </a:lnTo>
                  <a:lnTo>
                    <a:pt x="154" y="65"/>
                  </a:lnTo>
                  <a:lnTo>
                    <a:pt x="167" y="80"/>
                  </a:lnTo>
                  <a:lnTo>
                    <a:pt x="171" y="87"/>
                  </a:lnTo>
                  <a:lnTo>
                    <a:pt x="173" y="98"/>
                  </a:lnTo>
                  <a:lnTo>
                    <a:pt x="173" y="279"/>
                  </a:lnTo>
                  <a:lnTo>
                    <a:pt x="246" y="279"/>
                  </a:lnTo>
                  <a:lnTo>
                    <a:pt x="246" y="95"/>
                  </a:lnTo>
                  <a:lnTo>
                    <a:pt x="244" y="73"/>
                  </a:lnTo>
                  <a:lnTo>
                    <a:pt x="239" y="52"/>
                  </a:lnTo>
                  <a:lnTo>
                    <a:pt x="231" y="35"/>
                  </a:lnTo>
                  <a:lnTo>
                    <a:pt x="219" y="22"/>
                  </a:lnTo>
                  <a:lnTo>
                    <a:pt x="209" y="15"/>
                  </a:lnTo>
                  <a:lnTo>
                    <a:pt x="192" y="6"/>
                  </a:lnTo>
                  <a:lnTo>
                    <a:pt x="172" y="1"/>
                  </a:lnTo>
                  <a:lnTo>
                    <a:pt x="150" y="0"/>
                  </a:lnTo>
                  <a:lnTo>
                    <a:pt x="130" y="1"/>
                  </a:lnTo>
                  <a:lnTo>
                    <a:pt x="111" y="7"/>
                  </a:lnTo>
                  <a:lnTo>
                    <a:pt x="94" y="16"/>
                  </a:lnTo>
                  <a:lnTo>
                    <a:pt x="86" y="22"/>
                  </a:lnTo>
                  <a:lnTo>
                    <a:pt x="78" y="32"/>
                  </a:lnTo>
                  <a:lnTo>
                    <a:pt x="69" y="46"/>
                  </a:lnTo>
                  <a:close/>
                </a:path>
              </a:pathLst>
            </a:custGeom>
            <a:solidFill>
              <a:srgbClr val="969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sk-SK" dirty="0"/>
            </a:p>
          </p:txBody>
        </p:sp>
        <p:grpSp>
          <p:nvGrpSpPr>
            <p:cNvPr id="27" name="Group 39"/>
            <p:cNvGrpSpPr>
              <a:grpSpLocks/>
            </p:cNvGrpSpPr>
            <p:nvPr/>
          </p:nvGrpSpPr>
          <p:grpSpPr bwMode="auto">
            <a:xfrm>
              <a:off x="6605" y="1452"/>
              <a:ext cx="271" cy="289"/>
              <a:chOff x="6605" y="1452"/>
              <a:chExt cx="271" cy="289"/>
            </a:xfrm>
          </p:grpSpPr>
          <p:sp>
            <p:nvSpPr>
              <p:cNvPr id="103" name="Freeform 40"/>
              <p:cNvSpPr>
                <a:spLocks/>
              </p:cNvSpPr>
              <p:nvPr/>
            </p:nvSpPr>
            <p:spPr bwMode="auto">
              <a:xfrm>
                <a:off x="6605" y="1452"/>
                <a:ext cx="271" cy="289"/>
              </a:xfrm>
              <a:custGeom>
                <a:avLst/>
                <a:gdLst>
                  <a:gd name="T0" fmla="*/ 88 w 271"/>
                  <a:gd name="T1" fmla="*/ 6 h 289"/>
                  <a:gd name="T2" fmla="*/ 69 w 271"/>
                  <a:gd name="T3" fmla="*/ 14 h 289"/>
                  <a:gd name="T4" fmla="*/ 52 w 271"/>
                  <a:gd name="T5" fmla="*/ 24 h 289"/>
                  <a:gd name="T6" fmla="*/ 37 w 271"/>
                  <a:gd name="T7" fmla="*/ 37 h 289"/>
                  <a:gd name="T8" fmla="*/ 28 w 271"/>
                  <a:gd name="T9" fmla="*/ 48 h 289"/>
                  <a:gd name="T10" fmla="*/ 18 w 271"/>
                  <a:gd name="T11" fmla="*/ 63 h 289"/>
                  <a:gd name="T12" fmla="*/ 10 w 271"/>
                  <a:gd name="T13" fmla="*/ 81 h 289"/>
                  <a:gd name="T14" fmla="*/ 4 w 271"/>
                  <a:gd name="T15" fmla="*/ 101 h 289"/>
                  <a:gd name="T16" fmla="*/ 1 w 271"/>
                  <a:gd name="T17" fmla="*/ 122 h 289"/>
                  <a:gd name="T18" fmla="*/ 0 w 271"/>
                  <a:gd name="T19" fmla="*/ 146 h 289"/>
                  <a:gd name="T20" fmla="*/ 0 w 271"/>
                  <a:gd name="T21" fmla="*/ 167 h 289"/>
                  <a:gd name="T22" fmla="*/ 4 w 271"/>
                  <a:gd name="T23" fmla="*/ 189 h 289"/>
                  <a:gd name="T24" fmla="*/ 9 w 271"/>
                  <a:gd name="T25" fmla="*/ 209 h 289"/>
                  <a:gd name="T26" fmla="*/ 17 w 271"/>
                  <a:gd name="T27" fmla="*/ 227 h 289"/>
                  <a:gd name="T28" fmla="*/ 28 w 271"/>
                  <a:gd name="T29" fmla="*/ 242 h 289"/>
                  <a:gd name="T30" fmla="*/ 41 w 271"/>
                  <a:gd name="T31" fmla="*/ 255 h 289"/>
                  <a:gd name="T32" fmla="*/ 42 w 271"/>
                  <a:gd name="T33" fmla="*/ 256 h 289"/>
                  <a:gd name="T34" fmla="*/ 59 w 271"/>
                  <a:gd name="T35" fmla="*/ 268 h 289"/>
                  <a:gd name="T36" fmla="*/ 77 w 271"/>
                  <a:gd name="T37" fmla="*/ 277 h 289"/>
                  <a:gd name="T38" fmla="*/ 96 w 271"/>
                  <a:gd name="T39" fmla="*/ 283 h 289"/>
                  <a:gd name="T40" fmla="*/ 116 w 271"/>
                  <a:gd name="T41" fmla="*/ 287 h 289"/>
                  <a:gd name="T42" fmla="*/ 137 w 271"/>
                  <a:gd name="T43" fmla="*/ 289 h 289"/>
                  <a:gd name="T44" fmla="*/ 149 w 271"/>
                  <a:gd name="T45" fmla="*/ 288 h 289"/>
                  <a:gd name="T46" fmla="*/ 171 w 271"/>
                  <a:gd name="T47" fmla="*/ 286 h 289"/>
                  <a:gd name="T48" fmla="*/ 191 w 271"/>
                  <a:gd name="T49" fmla="*/ 280 h 289"/>
                  <a:gd name="T50" fmla="*/ 209 w 271"/>
                  <a:gd name="T51" fmla="*/ 272 h 289"/>
                  <a:gd name="T52" fmla="*/ 225 w 271"/>
                  <a:gd name="T53" fmla="*/ 262 h 289"/>
                  <a:gd name="T54" fmla="*/ 240 w 271"/>
                  <a:gd name="T55" fmla="*/ 249 h 289"/>
                  <a:gd name="T56" fmla="*/ 251 w 271"/>
                  <a:gd name="T57" fmla="*/ 235 h 289"/>
                  <a:gd name="T58" fmla="*/ 261 w 271"/>
                  <a:gd name="T59" fmla="*/ 217 h 289"/>
                  <a:gd name="T60" fmla="*/ 266 w 271"/>
                  <a:gd name="T61" fmla="*/ 200 h 289"/>
                  <a:gd name="T62" fmla="*/ 193 w 271"/>
                  <a:gd name="T63" fmla="*/ 200 h 289"/>
                  <a:gd name="T64" fmla="*/ 189 w 271"/>
                  <a:gd name="T65" fmla="*/ 208 h 289"/>
                  <a:gd name="T66" fmla="*/ 184 w 271"/>
                  <a:gd name="T67" fmla="*/ 214 h 289"/>
                  <a:gd name="T68" fmla="*/ 179 w 271"/>
                  <a:gd name="T69" fmla="*/ 218 h 289"/>
                  <a:gd name="T70" fmla="*/ 178 w 271"/>
                  <a:gd name="T71" fmla="*/ 219 h 289"/>
                  <a:gd name="T72" fmla="*/ 160 w 271"/>
                  <a:gd name="T73" fmla="*/ 228 h 289"/>
                  <a:gd name="T74" fmla="*/ 139 w 271"/>
                  <a:gd name="T75" fmla="*/ 231 h 289"/>
                  <a:gd name="T76" fmla="*/ 138 w 271"/>
                  <a:gd name="T77" fmla="*/ 231 h 289"/>
                  <a:gd name="T78" fmla="*/ 117 w 271"/>
                  <a:gd name="T79" fmla="*/ 228 h 289"/>
                  <a:gd name="T80" fmla="*/ 100 w 271"/>
                  <a:gd name="T81" fmla="*/ 221 h 289"/>
                  <a:gd name="T82" fmla="*/ 96 w 271"/>
                  <a:gd name="T83" fmla="*/ 218 h 289"/>
                  <a:gd name="T84" fmla="*/ 83 w 271"/>
                  <a:gd name="T85" fmla="*/ 205 h 289"/>
                  <a:gd name="T86" fmla="*/ 75 w 271"/>
                  <a:gd name="T87" fmla="*/ 186 h 289"/>
                  <a:gd name="T88" fmla="*/ 71 w 271"/>
                  <a:gd name="T89" fmla="*/ 163 h 289"/>
                  <a:gd name="T90" fmla="*/ 270 w 271"/>
                  <a:gd name="T91" fmla="*/ 163 h 289"/>
                  <a:gd name="T92" fmla="*/ 73 w 271"/>
                  <a:gd name="T93" fmla="*/ 116 h 289"/>
                  <a:gd name="T94" fmla="*/ 74 w 271"/>
                  <a:gd name="T95" fmla="*/ 109 h 289"/>
                  <a:gd name="T96" fmla="*/ 81 w 271"/>
                  <a:gd name="T97" fmla="*/ 89 h 289"/>
                  <a:gd name="T98" fmla="*/ 92 w 271"/>
                  <a:gd name="T99" fmla="*/ 74 h 289"/>
                  <a:gd name="T100" fmla="*/ 108 w 271"/>
                  <a:gd name="T101" fmla="*/ 2 h 289"/>
                  <a:gd name="T102" fmla="*/ 88 w 271"/>
                  <a:gd name="T103" fmla="*/ 6 h 28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271" h="289">
                    <a:moveTo>
                      <a:pt x="88" y="6"/>
                    </a:moveTo>
                    <a:lnTo>
                      <a:pt x="69" y="14"/>
                    </a:lnTo>
                    <a:lnTo>
                      <a:pt x="52" y="24"/>
                    </a:lnTo>
                    <a:lnTo>
                      <a:pt x="37" y="37"/>
                    </a:lnTo>
                    <a:lnTo>
                      <a:pt x="28" y="48"/>
                    </a:lnTo>
                    <a:lnTo>
                      <a:pt x="18" y="63"/>
                    </a:lnTo>
                    <a:lnTo>
                      <a:pt x="10" y="81"/>
                    </a:lnTo>
                    <a:lnTo>
                      <a:pt x="4" y="101"/>
                    </a:lnTo>
                    <a:lnTo>
                      <a:pt x="1" y="122"/>
                    </a:lnTo>
                    <a:lnTo>
                      <a:pt x="0" y="146"/>
                    </a:lnTo>
                    <a:lnTo>
                      <a:pt x="0" y="167"/>
                    </a:lnTo>
                    <a:lnTo>
                      <a:pt x="4" y="189"/>
                    </a:lnTo>
                    <a:lnTo>
                      <a:pt x="9" y="209"/>
                    </a:lnTo>
                    <a:lnTo>
                      <a:pt x="17" y="227"/>
                    </a:lnTo>
                    <a:lnTo>
                      <a:pt x="28" y="242"/>
                    </a:lnTo>
                    <a:lnTo>
                      <a:pt x="41" y="255"/>
                    </a:lnTo>
                    <a:lnTo>
                      <a:pt x="42" y="256"/>
                    </a:lnTo>
                    <a:lnTo>
                      <a:pt x="59" y="268"/>
                    </a:lnTo>
                    <a:lnTo>
                      <a:pt x="77" y="277"/>
                    </a:lnTo>
                    <a:lnTo>
                      <a:pt x="96" y="283"/>
                    </a:lnTo>
                    <a:lnTo>
                      <a:pt x="116" y="287"/>
                    </a:lnTo>
                    <a:lnTo>
                      <a:pt x="137" y="289"/>
                    </a:lnTo>
                    <a:lnTo>
                      <a:pt x="149" y="288"/>
                    </a:lnTo>
                    <a:lnTo>
                      <a:pt x="171" y="286"/>
                    </a:lnTo>
                    <a:lnTo>
                      <a:pt x="191" y="280"/>
                    </a:lnTo>
                    <a:lnTo>
                      <a:pt x="209" y="272"/>
                    </a:lnTo>
                    <a:lnTo>
                      <a:pt x="225" y="262"/>
                    </a:lnTo>
                    <a:lnTo>
                      <a:pt x="240" y="249"/>
                    </a:lnTo>
                    <a:lnTo>
                      <a:pt x="251" y="235"/>
                    </a:lnTo>
                    <a:lnTo>
                      <a:pt x="261" y="217"/>
                    </a:lnTo>
                    <a:lnTo>
                      <a:pt x="266" y="200"/>
                    </a:lnTo>
                    <a:lnTo>
                      <a:pt x="193" y="200"/>
                    </a:lnTo>
                    <a:lnTo>
                      <a:pt x="189" y="208"/>
                    </a:lnTo>
                    <a:lnTo>
                      <a:pt x="184" y="214"/>
                    </a:lnTo>
                    <a:lnTo>
                      <a:pt x="179" y="218"/>
                    </a:lnTo>
                    <a:lnTo>
                      <a:pt x="178" y="219"/>
                    </a:lnTo>
                    <a:lnTo>
                      <a:pt x="160" y="228"/>
                    </a:lnTo>
                    <a:lnTo>
                      <a:pt x="139" y="231"/>
                    </a:lnTo>
                    <a:lnTo>
                      <a:pt x="138" y="231"/>
                    </a:lnTo>
                    <a:lnTo>
                      <a:pt x="117" y="228"/>
                    </a:lnTo>
                    <a:lnTo>
                      <a:pt x="100" y="221"/>
                    </a:lnTo>
                    <a:lnTo>
                      <a:pt x="96" y="218"/>
                    </a:lnTo>
                    <a:lnTo>
                      <a:pt x="83" y="205"/>
                    </a:lnTo>
                    <a:lnTo>
                      <a:pt x="75" y="186"/>
                    </a:lnTo>
                    <a:lnTo>
                      <a:pt x="71" y="163"/>
                    </a:lnTo>
                    <a:lnTo>
                      <a:pt x="270" y="163"/>
                    </a:lnTo>
                    <a:lnTo>
                      <a:pt x="73" y="116"/>
                    </a:lnTo>
                    <a:lnTo>
                      <a:pt x="74" y="109"/>
                    </a:lnTo>
                    <a:lnTo>
                      <a:pt x="81" y="89"/>
                    </a:lnTo>
                    <a:lnTo>
                      <a:pt x="92" y="74"/>
                    </a:lnTo>
                    <a:lnTo>
                      <a:pt x="108" y="2"/>
                    </a:lnTo>
                    <a:lnTo>
                      <a:pt x="88" y="6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104" name="Freeform 41"/>
              <p:cNvSpPr>
                <a:spLocks/>
              </p:cNvSpPr>
              <p:nvPr/>
            </p:nvSpPr>
            <p:spPr bwMode="auto">
              <a:xfrm>
                <a:off x="6605" y="1452"/>
                <a:ext cx="271" cy="289"/>
              </a:xfrm>
              <a:custGeom>
                <a:avLst/>
                <a:gdLst>
                  <a:gd name="T0" fmla="*/ 92 w 271"/>
                  <a:gd name="T1" fmla="*/ 74 h 289"/>
                  <a:gd name="T2" fmla="*/ 96 w 271"/>
                  <a:gd name="T3" fmla="*/ 70 h 289"/>
                  <a:gd name="T4" fmla="*/ 113 w 271"/>
                  <a:gd name="T5" fmla="*/ 61 h 289"/>
                  <a:gd name="T6" fmla="*/ 135 w 271"/>
                  <a:gd name="T7" fmla="*/ 58 h 289"/>
                  <a:gd name="T8" fmla="*/ 140 w 271"/>
                  <a:gd name="T9" fmla="*/ 58 h 289"/>
                  <a:gd name="T10" fmla="*/ 160 w 271"/>
                  <a:gd name="T11" fmla="*/ 63 h 289"/>
                  <a:gd name="T12" fmla="*/ 177 w 271"/>
                  <a:gd name="T13" fmla="*/ 73 h 289"/>
                  <a:gd name="T14" fmla="*/ 182 w 271"/>
                  <a:gd name="T15" fmla="*/ 78 h 289"/>
                  <a:gd name="T16" fmla="*/ 191 w 271"/>
                  <a:gd name="T17" fmla="*/ 94 h 289"/>
                  <a:gd name="T18" fmla="*/ 196 w 271"/>
                  <a:gd name="T19" fmla="*/ 116 h 289"/>
                  <a:gd name="T20" fmla="*/ 73 w 271"/>
                  <a:gd name="T21" fmla="*/ 116 h 289"/>
                  <a:gd name="T22" fmla="*/ 270 w 271"/>
                  <a:gd name="T23" fmla="*/ 163 h 289"/>
                  <a:gd name="T24" fmla="*/ 270 w 271"/>
                  <a:gd name="T25" fmla="*/ 146 h 289"/>
                  <a:gd name="T26" fmla="*/ 269 w 271"/>
                  <a:gd name="T27" fmla="*/ 125 h 289"/>
                  <a:gd name="T28" fmla="*/ 268 w 271"/>
                  <a:gd name="T29" fmla="*/ 109 h 289"/>
                  <a:gd name="T30" fmla="*/ 267 w 271"/>
                  <a:gd name="T31" fmla="*/ 109 h 289"/>
                  <a:gd name="T32" fmla="*/ 263 w 271"/>
                  <a:gd name="T33" fmla="*/ 88 h 289"/>
                  <a:gd name="T34" fmla="*/ 256 w 271"/>
                  <a:gd name="T35" fmla="*/ 70 h 289"/>
                  <a:gd name="T36" fmla="*/ 246 w 271"/>
                  <a:gd name="T37" fmla="*/ 53 h 289"/>
                  <a:gd name="T38" fmla="*/ 245 w 271"/>
                  <a:gd name="T39" fmla="*/ 51 h 289"/>
                  <a:gd name="T40" fmla="*/ 231 w 271"/>
                  <a:gd name="T41" fmla="*/ 35 h 289"/>
                  <a:gd name="T42" fmla="*/ 216 w 271"/>
                  <a:gd name="T43" fmla="*/ 22 h 289"/>
                  <a:gd name="T44" fmla="*/ 199 w 271"/>
                  <a:gd name="T45" fmla="*/ 12 h 289"/>
                  <a:gd name="T46" fmla="*/ 194 w 271"/>
                  <a:gd name="T47" fmla="*/ 10 h 289"/>
                  <a:gd name="T48" fmla="*/ 175 w 271"/>
                  <a:gd name="T49" fmla="*/ 4 h 289"/>
                  <a:gd name="T50" fmla="*/ 156 w 271"/>
                  <a:gd name="T51" fmla="*/ 1 h 289"/>
                  <a:gd name="T52" fmla="*/ 135 w 271"/>
                  <a:gd name="T53" fmla="*/ 0 h 289"/>
                  <a:gd name="T54" fmla="*/ 129 w 271"/>
                  <a:gd name="T55" fmla="*/ 0 h 289"/>
                  <a:gd name="T56" fmla="*/ 108 w 271"/>
                  <a:gd name="T57" fmla="*/ 2 h 289"/>
                  <a:gd name="T58" fmla="*/ 92 w 271"/>
                  <a:gd name="T59" fmla="*/ 74 h 28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271" h="289">
                    <a:moveTo>
                      <a:pt x="92" y="74"/>
                    </a:moveTo>
                    <a:lnTo>
                      <a:pt x="96" y="70"/>
                    </a:lnTo>
                    <a:lnTo>
                      <a:pt x="113" y="61"/>
                    </a:lnTo>
                    <a:lnTo>
                      <a:pt x="135" y="58"/>
                    </a:lnTo>
                    <a:lnTo>
                      <a:pt x="140" y="58"/>
                    </a:lnTo>
                    <a:lnTo>
                      <a:pt x="160" y="63"/>
                    </a:lnTo>
                    <a:lnTo>
                      <a:pt x="177" y="73"/>
                    </a:lnTo>
                    <a:lnTo>
                      <a:pt x="182" y="78"/>
                    </a:lnTo>
                    <a:lnTo>
                      <a:pt x="191" y="94"/>
                    </a:lnTo>
                    <a:lnTo>
                      <a:pt x="196" y="116"/>
                    </a:lnTo>
                    <a:lnTo>
                      <a:pt x="73" y="116"/>
                    </a:lnTo>
                    <a:lnTo>
                      <a:pt x="270" y="163"/>
                    </a:lnTo>
                    <a:lnTo>
                      <a:pt x="270" y="146"/>
                    </a:lnTo>
                    <a:lnTo>
                      <a:pt x="269" y="125"/>
                    </a:lnTo>
                    <a:lnTo>
                      <a:pt x="268" y="109"/>
                    </a:lnTo>
                    <a:lnTo>
                      <a:pt x="267" y="109"/>
                    </a:lnTo>
                    <a:lnTo>
                      <a:pt x="263" y="88"/>
                    </a:lnTo>
                    <a:lnTo>
                      <a:pt x="256" y="70"/>
                    </a:lnTo>
                    <a:lnTo>
                      <a:pt x="246" y="53"/>
                    </a:lnTo>
                    <a:lnTo>
                      <a:pt x="245" y="51"/>
                    </a:lnTo>
                    <a:lnTo>
                      <a:pt x="231" y="35"/>
                    </a:lnTo>
                    <a:lnTo>
                      <a:pt x="216" y="22"/>
                    </a:lnTo>
                    <a:lnTo>
                      <a:pt x="199" y="12"/>
                    </a:lnTo>
                    <a:lnTo>
                      <a:pt x="194" y="10"/>
                    </a:lnTo>
                    <a:lnTo>
                      <a:pt x="175" y="4"/>
                    </a:lnTo>
                    <a:lnTo>
                      <a:pt x="156" y="1"/>
                    </a:lnTo>
                    <a:lnTo>
                      <a:pt x="135" y="0"/>
                    </a:lnTo>
                    <a:lnTo>
                      <a:pt x="129" y="0"/>
                    </a:lnTo>
                    <a:lnTo>
                      <a:pt x="108" y="2"/>
                    </a:lnTo>
                    <a:lnTo>
                      <a:pt x="92" y="74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</p:grpSp>
        <p:sp>
          <p:nvSpPr>
            <p:cNvPr id="28" name="Freeform 42"/>
            <p:cNvSpPr>
              <a:spLocks/>
            </p:cNvSpPr>
            <p:nvPr/>
          </p:nvSpPr>
          <p:spPr bwMode="auto">
            <a:xfrm>
              <a:off x="6881" y="1460"/>
              <a:ext cx="105" cy="382"/>
            </a:xfrm>
            <a:custGeom>
              <a:avLst/>
              <a:gdLst>
                <a:gd name="T0" fmla="*/ 4 w 105"/>
                <a:gd name="T1" fmla="*/ 323 h 382"/>
                <a:gd name="T2" fmla="*/ 0 w 105"/>
                <a:gd name="T3" fmla="*/ 323 h 382"/>
                <a:gd name="T4" fmla="*/ 0 w 105"/>
                <a:gd name="T5" fmla="*/ 380 h 382"/>
                <a:gd name="T6" fmla="*/ 11 w 105"/>
                <a:gd name="T7" fmla="*/ 380 h 382"/>
                <a:gd name="T8" fmla="*/ 20 w 105"/>
                <a:gd name="T9" fmla="*/ 381 h 382"/>
                <a:gd name="T10" fmla="*/ 25 w 105"/>
                <a:gd name="T11" fmla="*/ 381 h 382"/>
                <a:gd name="T12" fmla="*/ 34 w 105"/>
                <a:gd name="T13" fmla="*/ 381 h 382"/>
                <a:gd name="T14" fmla="*/ 58 w 105"/>
                <a:gd name="T15" fmla="*/ 378 h 382"/>
                <a:gd name="T16" fmla="*/ 76 w 105"/>
                <a:gd name="T17" fmla="*/ 371 h 382"/>
                <a:gd name="T18" fmla="*/ 89 w 105"/>
                <a:gd name="T19" fmla="*/ 361 h 382"/>
                <a:gd name="T20" fmla="*/ 90 w 105"/>
                <a:gd name="T21" fmla="*/ 359 h 382"/>
                <a:gd name="T22" fmla="*/ 99 w 105"/>
                <a:gd name="T23" fmla="*/ 344 h 382"/>
                <a:gd name="T24" fmla="*/ 103 w 105"/>
                <a:gd name="T25" fmla="*/ 324 h 382"/>
                <a:gd name="T26" fmla="*/ 105 w 105"/>
                <a:gd name="T27" fmla="*/ 300 h 382"/>
                <a:gd name="T28" fmla="*/ 105 w 105"/>
                <a:gd name="T29" fmla="*/ 0 h 382"/>
                <a:gd name="T30" fmla="*/ 34 w 105"/>
                <a:gd name="T31" fmla="*/ 0 h 382"/>
                <a:gd name="T32" fmla="*/ 34 w 105"/>
                <a:gd name="T33" fmla="*/ 309 h 382"/>
                <a:gd name="T34" fmla="*/ 32 w 105"/>
                <a:gd name="T35" fmla="*/ 315 h 382"/>
                <a:gd name="T36" fmla="*/ 25 w 105"/>
                <a:gd name="T37" fmla="*/ 322 h 382"/>
                <a:gd name="T38" fmla="*/ 20 w 105"/>
                <a:gd name="T39" fmla="*/ 324 h 382"/>
                <a:gd name="T40" fmla="*/ 8 w 105"/>
                <a:gd name="T41" fmla="*/ 324 h 382"/>
                <a:gd name="T42" fmla="*/ 4 w 105"/>
                <a:gd name="T43" fmla="*/ 323 h 38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05" h="382">
                  <a:moveTo>
                    <a:pt x="4" y="323"/>
                  </a:moveTo>
                  <a:lnTo>
                    <a:pt x="0" y="323"/>
                  </a:lnTo>
                  <a:lnTo>
                    <a:pt x="0" y="380"/>
                  </a:lnTo>
                  <a:lnTo>
                    <a:pt x="11" y="380"/>
                  </a:lnTo>
                  <a:lnTo>
                    <a:pt x="20" y="381"/>
                  </a:lnTo>
                  <a:lnTo>
                    <a:pt x="25" y="381"/>
                  </a:lnTo>
                  <a:lnTo>
                    <a:pt x="34" y="381"/>
                  </a:lnTo>
                  <a:lnTo>
                    <a:pt x="58" y="378"/>
                  </a:lnTo>
                  <a:lnTo>
                    <a:pt x="76" y="371"/>
                  </a:lnTo>
                  <a:lnTo>
                    <a:pt x="89" y="361"/>
                  </a:lnTo>
                  <a:lnTo>
                    <a:pt x="90" y="359"/>
                  </a:lnTo>
                  <a:lnTo>
                    <a:pt x="99" y="344"/>
                  </a:lnTo>
                  <a:lnTo>
                    <a:pt x="103" y="324"/>
                  </a:lnTo>
                  <a:lnTo>
                    <a:pt x="105" y="300"/>
                  </a:lnTo>
                  <a:lnTo>
                    <a:pt x="105" y="0"/>
                  </a:lnTo>
                  <a:lnTo>
                    <a:pt x="34" y="0"/>
                  </a:lnTo>
                  <a:lnTo>
                    <a:pt x="34" y="309"/>
                  </a:lnTo>
                  <a:lnTo>
                    <a:pt x="32" y="315"/>
                  </a:lnTo>
                  <a:lnTo>
                    <a:pt x="25" y="322"/>
                  </a:lnTo>
                  <a:lnTo>
                    <a:pt x="20" y="324"/>
                  </a:lnTo>
                  <a:lnTo>
                    <a:pt x="8" y="324"/>
                  </a:lnTo>
                  <a:lnTo>
                    <a:pt x="4" y="323"/>
                  </a:lnTo>
                  <a:close/>
                </a:path>
              </a:pathLst>
            </a:custGeom>
            <a:solidFill>
              <a:srgbClr val="969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sk-SK" dirty="0"/>
            </a:p>
          </p:txBody>
        </p:sp>
        <p:grpSp>
          <p:nvGrpSpPr>
            <p:cNvPr id="29" name="Group 43"/>
            <p:cNvGrpSpPr>
              <a:grpSpLocks/>
            </p:cNvGrpSpPr>
            <p:nvPr/>
          </p:nvGrpSpPr>
          <p:grpSpPr bwMode="auto">
            <a:xfrm>
              <a:off x="7194" y="1453"/>
              <a:ext cx="265" cy="386"/>
              <a:chOff x="7194" y="1453"/>
              <a:chExt cx="265" cy="386"/>
            </a:xfrm>
          </p:grpSpPr>
          <p:sp>
            <p:nvSpPr>
              <p:cNvPr id="101" name="Freeform 44"/>
              <p:cNvSpPr>
                <a:spLocks/>
              </p:cNvSpPr>
              <p:nvPr/>
            </p:nvSpPr>
            <p:spPr bwMode="auto">
              <a:xfrm>
                <a:off x="7194" y="1453"/>
                <a:ext cx="265" cy="386"/>
              </a:xfrm>
              <a:custGeom>
                <a:avLst/>
                <a:gdLst>
                  <a:gd name="T0" fmla="*/ 188 w 265"/>
                  <a:gd name="T1" fmla="*/ 168 h 386"/>
                  <a:gd name="T2" fmla="*/ 175 w 265"/>
                  <a:gd name="T3" fmla="*/ 203 h 386"/>
                  <a:gd name="T4" fmla="*/ 150 w 265"/>
                  <a:gd name="T5" fmla="*/ 223 h 386"/>
                  <a:gd name="T6" fmla="*/ 115 w 265"/>
                  <a:gd name="T7" fmla="*/ 226 h 386"/>
                  <a:gd name="T8" fmla="*/ 93 w 265"/>
                  <a:gd name="T9" fmla="*/ 215 h 386"/>
                  <a:gd name="T10" fmla="*/ 93 w 265"/>
                  <a:gd name="T11" fmla="*/ 270 h 386"/>
                  <a:gd name="T12" fmla="*/ 126 w 265"/>
                  <a:gd name="T13" fmla="*/ 284 h 386"/>
                  <a:gd name="T14" fmla="*/ 161 w 265"/>
                  <a:gd name="T15" fmla="*/ 285 h 386"/>
                  <a:gd name="T16" fmla="*/ 200 w 265"/>
                  <a:gd name="T17" fmla="*/ 274 h 386"/>
                  <a:gd name="T18" fmla="*/ 231 w 265"/>
                  <a:gd name="T19" fmla="*/ 248 h 386"/>
                  <a:gd name="T20" fmla="*/ 248 w 265"/>
                  <a:gd name="T21" fmla="*/ 222 h 386"/>
                  <a:gd name="T22" fmla="*/ 260 w 265"/>
                  <a:gd name="T23" fmla="*/ 184 h 386"/>
                  <a:gd name="T24" fmla="*/ 264 w 265"/>
                  <a:gd name="T25" fmla="*/ 138 h 386"/>
                  <a:gd name="T26" fmla="*/ 262 w 265"/>
                  <a:gd name="T27" fmla="*/ 104 h 386"/>
                  <a:gd name="T28" fmla="*/ 251 w 265"/>
                  <a:gd name="T29" fmla="*/ 65 h 386"/>
                  <a:gd name="T30" fmla="*/ 231 w 265"/>
                  <a:gd name="T31" fmla="*/ 35 h 386"/>
                  <a:gd name="T32" fmla="*/ 208 w 265"/>
                  <a:gd name="T33" fmla="*/ 16 h 386"/>
                  <a:gd name="T34" fmla="*/ 170 w 265"/>
                  <a:gd name="T35" fmla="*/ 1 h 386"/>
                  <a:gd name="T36" fmla="*/ 129 w 265"/>
                  <a:gd name="T37" fmla="*/ 1 h 386"/>
                  <a:gd name="T38" fmla="*/ 92 w 265"/>
                  <a:gd name="T39" fmla="*/ 18 h 386"/>
                  <a:gd name="T40" fmla="*/ 75 w 265"/>
                  <a:gd name="T41" fmla="*/ 34 h 386"/>
                  <a:gd name="T42" fmla="*/ 68 w 265"/>
                  <a:gd name="T43" fmla="*/ 5 h 386"/>
                  <a:gd name="T44" fmla="*/ 0 w 265"/>
                  <a:gd name="T45" fmla="*/ 385 h 386"/>
                  <a:gd name="T46" fmla="*/ 70 w 265"/>
                  <a:gd name="T47" fmla="*/ 243 h 386"/>
                  <a:gd name="T48" fmla="*/ 68 w 265"/>
                  <a:gd name="T49" fmla="*/ 148 h 386"/>
                  <a:gd name="T50" fmla="*/ 70 w 265"/>
                  <a:gd name="T51" fmla="*/ 116 h 386"/>
                  <a:gd name="T52" fmla="*/ 78 w 265"/>
                  <a:gd name="T53" fmla="*/ 93 h 386"/>
                  <a:gd name="T54" fmla="*/ 107 w 265"/>
                  <a:gd name="T55" fmla="*/ 65 h 386"/>
                  <a:gd name="T56" fmla="*/ 144 w 265"/>
                  <a:gd name="T57" fmla="*/ 63 h 386"/>
                  <a:gd name="T58" fmla="*/ 176 w 265"/>
                  <a:gd name="T59" fmla="*/ 86 h 386"/>
                  <a:gd name="T60" fmla="*/ 189 w 265"/>
                  <a:gd name="T61" fmla="*/ 121 h 386"/>
                  <a:gd name="T62" fmla="*/ 190 w 265"/>
                  <a:gd name="T63" fmla="*/ 146 h 38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265" h="386">
                    <a:moveTo>
                      <a:pt x="190" y="146"/>
                    </a:moveTo>
                    <a:lnTo>
                      <a:pt x="188" y="168"/>
                    </a:lnTo>
                    <a:lnTo>
                      <a:pt x="183" y="187"/>
                    </a:lnTo>
                    <a:lnTo>
                      <a:pt x="175" y="203"/>
                    </a:lnTo>
                    <a:lnTo>
                      <a:pt x="167" y="212"/>
                    </a:lnTo>
                    <a:lnTo>
                      <a:pt x="150" y="223"/>
                    </a:lnTo>
                    <a:lnTo>
                      <a:pt x="129" y="226"/>
                    </a:lnTo>
                    <a:lnTo>
                      <a:pt x="115" y="226"/>
                    </a:lnTo>
                    <a:lnTo>
                      <a:pt x="103" y="222"/>
                    </a:lnTo>
                    <a:lnTo>
                      <a:pt x="93" y="215"/>
                    </a:lnTo>
                    <a:lnTo>
                      <a:pt x="85" y="208"/>
                    </a:lnTo>
                    <a:lnTo>
                      <a:pt x="93" y="270"/>
                    </a:lnTo>
                    <a:lnTo>
                      <a:pt x="107" y="278"/>
                    </a:lnTo>
                    <a:lnTo>
                      <a:pt x="126" y="284"/>
                    </a:lnTo>
                    <a:lnTo>
                      <a:pt x="148" y="286"/>
                    </a:lnTo>
                    <a:lnTo>
                      <a:pt x="161" y="285"/>
                    </a:lnTo>
                    <a:lnTo>
                      <a:pt x="181" y="281"/>
                    </a:lnTo>
                    <a:lnTo>
                      <a:pt x="200" y="274"/>
                    </a:lnTo>
                    <a:lnTo>
                      <a:pt x="216" y="263"/>
                    </a:lnTo>
                    <a:lnTo>
                      <a:pt x="231" y="248"/>
                    </a:lnTo>
                    <a:lnTo>
                      <a:pt x="239" y="238"/>
                    </a:lnTo>
                    <a:lnTo>
                      <a:pt x="248" y="222"/>
                    </a:lnTo>
                    <a:lnTo>
                      <a:pt x="255" y="204"/>
                    </a:lnTo>
                    <a:lnTo>
                      <a:pt x="260" y="184"/>
                    </a:lnTo>
                    <a:lnTo>
                      <a:pt x="263" y="162"/>
                    </a:lnTo>
                    <a:lnTo>
                      <a:pt x="264" y="138"/>
                    </a:lnTo>
                    <a:lnTo>
                      <a:pt x="264" y="127"/>
                    </a:lnTo>
                    <a:lnTo>
                      <a:pt x="262" y="104"/>
                    </a:lnTo>
                    <a:lnTo>
                      <a:pt x="257" y="84"/>
                    </a:lnTo>
                    <a:lnTo>
                      <a:pt x="251" y="65"/>
                    </a:lnTo>
                    <a:lnTo>
                      <a:pt x="242" y="49"/>
                    </a:lnTo>
                    <a:lnTo>
                      <a:pt x="231" y="35"/>
                    </a:lnTo>
                    <a:lnTo>
                      <a:pt x="224" y="28"/>
                    </a:lnTo>
                    <a:lnTo>
                      <a:pt x="208" y="16"/>
                    </a:lnTo>
                    <a:lnTo>
                      <a:pt x="190" y="7"/>
                    </a:lnTo>
                    <a:lnTo>
                      <a:pt x="170" y="1"/>
                    </a:lnTo>
                    <a:lnTo>
                      <a:pt x="149" y="0"/>
                    </a:lnTo>
                    <a:lnTo>
                      <a:pt x="129" y="1"/>
                    </a:lnTo>
                    <a:lnTo>
                      <a:pt x="109" y="8"/>
                    </a:lnTo>
                    <a:lnTo>
                      <a:pt x="92" y="18"/>
                    </a:lnTo>
                    <a:lnTo>
                      <a:pt x="84" y="25"/>
                    </a:lnTo>
                    <a:lnTo>
                      <a:pt x="75" y="34"/>
                    </a:lnTo>
                    <a:lnTo>
                      <a:pt x="68" y="46"/>
                    </a:lnTo>
                    <a:lnTo>
                      <a:pt x="68" y="5"/>
                    </a:lnTo>
                    <a:lnTo>
                      <a:pt x="0" y="5"/>
                    </a:lnTo>
                    <a:lnTo>
                      <a:pt x="0" y="385"/>
                    </a:lnTo>
                    <a:lnTo>
                      <a:pt x="70" y="385"/>
                    </a:lnTo>
                    <a:lnTo>
                      <a:pt x="70" y="243"/>
                    </a:lnTo>
                    <a:lnTo>
                      <a:pt x="70" y="172"/>
                    </a:lnTo>
                    <a:lnTo>
                      <a:pt x="68" y="148"/>
                    </a:lnTo>
                    <a:lnTo>
                      <a:pt x="68" y="136"/>
                    </a:lnTo>
                    <a:lnTo>
                      <a:pt x="70" y="116"/>
                    </a:lnTo>
                    <a:lnTo>
                      <a:pt x="75" y="99"/>
                    </a:lnTo>
                    <a:lnTo>
                      <a:pt x="78" y="93"/>
                    </a:lnTo>
                    <a:lnTo>
                      <a:pt x="90" y="76"/>
                    </a:lnTo>
                    <a:lnTo>
                      <a:pt x="107" y="65"/>
                    </a:lnTo>
                    <a:lnTo>
                      <a:pt x="129" y="62"/>
                    </a:lnTo>
                    <a:lnTo>
                      <a:pt x="144" y="63"/>
                    </a:lnTo>
                    <a:lnTo>
                      <a:pt x="162" y="71"/>
                    </a:lnTo>
                    <a:lnTo>
                      <a:pt x="176" y="86"/>
                    </a:lnTo>
                    <a:lnTo>
                      <a:pt x="184" y="102"/>
                    </a:lnTo>
                    <a:lnTo>
                      <a:pt x="189" y="121"/>
                    </a:lnTo>
                    <a:lnTo>
                      <a:pt x="191" y="142"/>
                    </a:lnTo>
                    <a:lnTo>
                      <a:pt x="190" y="146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102" name="Freeform 45"/>
              <p:cNvSpPr>
                <a:spLocks/>
              </p:cNvSpPr>
              <p:nvPr/>
            </p:nvSpPr>
            <p:spPr bwMode="auto">
              <a:xfrm>
                <a:off x="7194" y="1453"/>
                <a:ext cx="265" cy="386"/>
              </a:xfrm>
              <a:custGeom>
                <a:avLst/>
                <a:gdLst>
                  <a:gd name="T0" fmla="*/ 70 w 265"/>
                  <a:gd name="T1" fmla="*/ 172 h 386"/>
                  <a:gd name="T2" fmla="*/ 70 w 265"/>
                  <a:gd name="T3" fmla="*/ 243 h 386"/>
                  <a:gd name="T4" fmla="*/ 78 w 265"/>
                  <a:gd name="T5" fmla="*/ 255 h 386"/>
                  <a:gd name="T6" fmla="*/ 85 w 265"/>
                  <a:gd name="T7" fmla="*/ 264 h 386"/>
                  <a:gd name="T8" fmla="*/ 93 w 265"/>
                  <a:gd name="T9" fmla="*/ 270 h 386"/>
                  <a:gd name="T10" fmla="*/ 85 w 265"/>
                  <a:gd name="T11" fmla="*/ 208 h 386"/>
                  <a:gd name="T12" fmla="*/ 76 w 265"/>
                  <a:gd name="T13" fmla="*/ 192 h 386"/>
                  <a:gd name="T14" fmla="*/ 70 w 265"/>
                  <a:gd name="T15" fmla="*/ 172 h 38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65" h="386">
                    <a:moveTo>
                      <a:pt x="70" y="172"/>
                    </a:moveTo>
                    <a:lnTo>
                      <a:pt x="70" y="243"/>
                    </a:lnTo>
                    <a:lnTo>
                      <a:pt x="78" y="255"/>
                    </a:lnTo>
                    <a:lnTo>
                      <a:pt x="85" y="264"/>
                    </a:lnTo>
                    <a:lnTo>
                      <a:pt x="93" y="270"/>
                    </a:lnTo>
                    <a:lnTo>
                      <a:pt x="85" y="208"/>
                    </a:lnTo>
                    <a:lnTo>
                      <a:pt x="76" y="192"/>
                    </a:lnTo>
                    <a:lnTo>
                      <a:pt x="70" y="172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</p:grpSp>
        <p:grpSp>
          <p:nvGrpSpPr>
            <p:cNvPr id="30" name="Group 46"/>
            <p:cNvGrpSpPr>
              <a:grpSpLocks/>
            </p:cNvGrpSpPr>
            <p:nvPr/>
          </p:nvGrpSpPr>
          <p:grpSpPr bwMode="auto">
            <a:xfrm>
              <a:off x="7492" y="1450"/>
              <a:ext cx="198" cy="291"/>
              <a:chOff x="7492" y="1450"/>
              <a:chExt cx="198" cy="291"/>
            </a:xfrm>
          </p:grpSpPr>
          <p:sp>
            <p:nvSpPr>
              <p:cNvPr id="99" name="Freeform 47"/>
              <p:cNvSpPr>
                <a:spLocks/>
              </p:cNvSpPr>
              <p:nvPr/>
            </p:nvSpPr>
            <p:spPr bwMode="auto">
              <a:xfrm>
                <a:off x="7492" y="1450"/>
                <a:ext cx="198" cy="291"/>
              </a:xfrm>
              <a:custGeom>
                <a:avLst/>
                <a:gdLst>
                  <a:gd name="T0" fmla="*/ 139 w 198"/>
                  <a:gd name="T1" fmla="*/ 290 h 291"/>
                  <a:gd name="T2" fmla="*/ 155 w 198"/>
                  <a:gd name="T3" fmla="*/ 290 h 291"/>
                  <a:gd name="T4" fmla="*/ 177 w 198"/>
                  <a:gd name="T5" fmla="*/ 286 h 291"/>
                  <a:gd name="T6" fmla="*/ 197 w 198"/>
                  <a:gd name="T7" fmla="*/ 281 h 291"/>
                  <a:gd name="T8" fmla="*/ 195 w 198"/>
                  <a:gd name="T9" fmla="*/ 193 h 291"/>
                  <a:gd name="T10" fmla="*/ 187 w 198"/>
                  <a:gd name="T11" fmla="*/ 208 h 291"/>
                  <a:gd name="T12" fmla="*/ 178 w 198"/>
                  <a:gd name="T13" fmla="*/ 218 h 291"/>
                  <a:gd name="T14" fmla="*/ 160 w 198"/>
                  <a:gd name="T15" fmla="*/ 227 h 291"/>
                  <a:gd name="T16" fmla="*/ 139 w 198"/>
                  <a:gd name="T17" fmla="*/ 290 h 29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98" h="291">
                    <a:moveTo>
                      <a:pt x="139" y="290"/>
                    </a:moveTo>
                    <a:lnTo>
                      <a:pt x="155" y="290"/>
                    </a:lnTo>
                    <a:lnTo>
                      <a:pt x="177" y="286"/>
                    </a:lnTo>
                    <a:lnTo>
                      <a:pt x="197" y="281"/>
                    </a:lnTo>
                    <a:lnTo>
                      <a:pt x="195" y="193"/>
                    </a:lnTo>
                    <a:lnTo>
                      <a:pt x="187" y="208"/>
                    </a:lnTo>
                    <a:lnTo>
                      <a:pt x="178" y="218"/>
                    </a:lnTo>
                    <a:lnTo>
                      <a:pt x="160" y="227"/>
                    </a:lnTo>
                    <a:lnTo>
                      <a:pt x="139" y="290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100" name="Freeform 48"/>
              <p:cNvSpPr>
                <a:spLocks/>
              </p:cNvSpPr>
              <p:nvPr/>
            </p:nvSpPr>
            <p:spPr bwMode="auto">
              <a:xfrm>
                <a:off x="7492" y="1450"/>
                <a:ext cx="198" cy="291"/>
              </a:xfrm>
              <a:custGeom>
                <a:avLst/>
                <a:gdLst>
                  <a:gd name="T0" fmla="*/ 80 w 198"/>
                  <a:gd name="T1" fmla="*/ 188 h 291"/>
                  <a:gd name="T2" fmla="*/ 74 w 198"/>
                  <a:gd name="T3" fmla="*/ 145 h 291"/>
                  <a:gd name="T4" fmla="*/ 76 w 198"/>
                  <a:gd name="T5" fmla="*/ 116 h 291"/>
                  <a:gd name="T6" fmla="*/ 90 w 198"/>
                  <a:gd name="T7" fmla="*/ 82 h 291"/>
                  <a:gd name="T8" fmla="*/ 117 w 198"/>
                  <a:gd name="T9" fmla="*/ 63 h 291"/>
                  <a:gd name="T10" fmla="*/ 153 w 198"/>
                  <a:gd name="T11" fmla="*/ 61 h 291"/>
                  <a:gd name="T12" fmla="*/ 187 w 198"/>
                  <a:gd name="T13" fmla="*/ 82 h 291"/>
                  <a:gd name="T14" fmla="*/ 197 w 198"/>
                  <a:gd name="T15" fmla="*/ 102 h 291"/>
                  <a:gd name="T16" fmla="*/ 203 w 198"/>
                  <a:gd name="T17" fmla="*/ 145 h 291"/>
                  <a:gd name="T18" fmla="*/ 201 w 198"/>
                  <a:gd name="T19" fmla="*/ 174 h 291"/>
                  <a:gd name="T20" fmla="*/ 197 w 198"/>
                  <a:gd name="T21" fmla="*/ 281 h 291"/>
                  <a:gd name="T22" fmla="*/ 230 w 198"/>
                  <a:gd name="T23" fmla="*/ 261 h 291"/>
                  <a:gd name="T24" fmla="*/ 249 w 198"/>
                  <a:gd name="T25" fmla="*/ 241 h 291"/>
                  <a:gd name="T26" fmla="*/ 267 w 198"/>
                  <a:gd name="T27" fmla="*/ 206 h 291"/>
                  <a:gd name="T28" fmla="*/ 277 w 198"/>
                  <a:gd name="T29" fmla="*/ 167 h 291"/>
                  <a:gd name="T30" fmla="*/ 278 w 198"/>
                  <a:gd name="T31" fmla="*/ 136 h 291"/>
                  <a:gd name="T32" fmla="*/ 271 w 198"/>
                  <a:gd name="T33" fmla="*/ 96 h 291"/>
                  <a:gd name="T34" fmla="*/ 255 w 198"/>
                  <a:gd name="T35" fmla="*/ 59 h 291"/>
                  <a:gd name="T36" fmla="*/ 235 w 198"/>
                  <a:gd name="T37" fmla="*/ 33 h 291"/>
                  <a:gd name="T38" fmla="*/ 203 w 198"/>
                  <a:gd name="T39" fmla="*/ 12 h 291"/>
                  <a:gd name="T40" fmla="*/ 162 w 198"/>
                  <a:gd name="T41" fmla="*/ 1 h 291"/>
                  <a:gd name="T42" fmla="*/ 123 w 198"/>
                  <a:gd name="T43" fmla="*/ 0 h 291"/>
                  <a:gd name="T44" fmla="*/ 81 w 198"/>
                  <a:gd name="T45" fmla="*/ 9 h 291"/>
                  <a:gd name="T46" fmla="*/ 47 w 198"/>
                  <a:gd name="T47" fmla="*/ 29 h 291"/>
                  <a:gd name="T48" fmla="*/ 29 w 198"/>
                  <a:gd name="T49" fmla="*/ 49 h 291"/>
                  <a:gd name="T50" fmla="*/ 10 w 198"/>
                  <a:gd name="T51" fmla="*/ 84 h 291"/>
                  <a:gd name="T52" fmla="*/ 1 w 198"/>
                  <a:gd name="T53" fmla="*/ 124 h 291"/>
                  <a:gd name="T54" fmla="*/ 0 w 198"/>
                  <a:gd name="T55" fmla="*/ 154 h 291"/>
                  <a:gd name="T56" fmla="*/ 6 w 198"/>
                  <a:gd name="T57" fmla="*/ 195 h 291"/>
                  <a:gd name="T58" fmla="*/ 22 w 198"/>
                  <a:gd name="T59" fmla="*/ 231 h 291"/>
                  <a:gd name="T60" fmla="*/ 42 w 198"/>
                  <a:gd name="T61" fmla="*/ 257 h 291"/>
                  <a:gd name="T62" fmla="*/ 74 w 198"/>
                  <a:gd name="T63" fmla="*/ 278 h 291"/>
                  <a:gd name="T64" fmla="*/ 115 w 198"/>
                  <a:gd name="T65" fmla="*/ 289 h 291"/>
                  <a:gd name="T66" fmla="*/ 160 w 198"/>
                  <a:gd name="T67" fmla="*/ 227 h 291"/>
                  <a:gd name="T68" fmla="*/ 124 w 198"/>
                  <a:gd name="T69" fmla="*/ 229 h 291"/>
                  <a:gd name="T70" fmla="*/ 90 w 198"/>
                  <a:gd name="T71" fmla="*/ 208 h 29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198" h="291">
                    <a:moveTo>
                      <a:pt x="88" y="204"/>
                    </a:moveTo>
                    <a:lnTo>
                      <a:pt x="80" y="188"/>
                    </a:lnTo>
                    <a:lnTo>
                      <a:pt x="75" y="168"/>
                    </a:lnTo>
                    <a:lnTo>
                      <a:pt x="74" y="145"/>
                    </a:lnTo>
                    <a:lnTo>
                      <a:pt x="74" y="138"/>
                    </a:lnTo>
                    <a:lnTo>
                      <a:pt x="76" y="116"/>
                    </a:lnTo>
                    <a:lnTo>
                      <a:pt x="82" y="97"/>
                    </a:lnTo>
                    <a:lnTo>
                      <a:pt x="90" y="82"/>
                    </a:lnTo>
                    <a:lnTo>
                      <a:pt x="100" y="72"/>
                    </a:lnTo>
                    <a:lnTo>
                      <a:pt x="117" y="63"/>
                    </a:lnTo>
                    <a:lnTo>
                      <a:pt x="139" y="60"/>
                    </a:lnTo>
                    <a:lnTo>
                      <a:pt x="153" y="61"/>
                    </a:lnTo>
                    <a:lnTo>
                      <a:pt x="172" y="68"/>
                    </a:lnTo>
                    <a:lnTo>
                      <a:pt x="187" y="82"/>
                    </a:lnTo>
                    <a:lnTo>
                      <a:pt x="189" y="86"/>
                    </a:lnTo>
                    <a:lnTo>
                      <a:pt x="197" y="102"/>
                    </a:lnTo>
                    <a:lnTo>
                      <a:pt x="202" y="122"/>
                    </a:lnTo>
                    <a:lnTo>
                      <a:pt x="203" y="145"/>
                    </a:lnTo>
                    <a:lnTo>
                      <a:pt x="203" y="152"/>
                    </a:lnTo>
                    <a:lnTo>
                      <a:pt x="201" y="174"/>
                    </a:lnTo>
                    <a:lnTo>
                      <a:pt x="195" y="193"/>
                    </a:lnTo>
                    <a:lnTo>
                      <a:pt x="197" y="281"/>
                    </a:lnTo>
                    <a:lnTo>
                      <a:pt x="215" y="272"/>
                    </a:lnTo>
                    <a:lnTo>
                      <a:pt x="230" y="261"/>
                    </a:lnTo>
                    <a:lnTo>
                      <a:pt x="244" y="248"/>
                    </a:lnTo>
                    <a:lnTo>
                      <a:pt x="249" y="241"/>
                    </a:lnTo>
                    <a:lnTo>
                      <a:pt x="259" y="224"/>
                    </a:lnTo>
                    <a:lnTo>
                      <a:pt x="267" y="206"/>
                    </a:lnTo>
                    <a:lnTo>
                      <a:pt x="273" y="187"/>
                    </a:lnTo>
                    <a:lnTo>
                      <a:pt x="277" y="167"/>
                    </a:lnTo>
                    <a:lnTo>
                      <a:pt x="278" y="145"/>
                    </a:lnTo>
                    <a:lnTo>
                      <a:pt x="278" y="136"/>
                    </a:lnTo>
                    <a:lnTo>
                      <a:pt x="276" y="116"/>
                    </a:lnTo>
                    <a:lnTo>
                      <a:pt x="271" y="96"/>
                    </a:lnTo>
                    <a:lnTo>
                      <a:pt x="264" y="77"/>
                    </a:lnTo>
                    <a:lnTo>
                      <a:pt x="255" y="59"/>
                    </a:lnTo>
                    <a:lnTo>
                      <a:pt x="244" y="43"/>
                    </a:lnTo>
                    <a:lnTo>
                      <a:pt x="235" y="33"/>
                    </a:lnTo>
                    <a:lnTo>
                      <a:pt x="220" y="21"/>
                    </a:lnTo>
                    <a:lnTo>
                      <a:pt x="203" y="12"/>
                    </a:lnTo>
                    <a:lnTo>
                      <a:pt x="184" y="5"/>
                    </a:lnTo>
                    <a:lnTo>
                      <a:pt x="162" y="1"/>
                    </a:lnTo>
                    <a:lnTo>
                      <a:pt x="139" y="0"/>
                    </a:lnTo>
                    <a:lnTo>
                      <a:pt x="123" y="0"/>
                    </a:lnTo>
                    <a:lnTo>
                      <a:pt x="101" y="3"/>
                    </a:lnTo>
                    <a:lnTo>
                      <a:pt x="81" y="9"/>
                    </a:lnTo>
                    <a:lnTo>
                      <a:pt x="63" y="18"/>
                    </a:lnTo>
                    <a:lnTo>
                      <a:pt x="47" y="29"/>
                    </a:lnTo>
                    <a:lnTo>
                      <a:pt x="34" y="43"/>
                    </a:lnTo>
                    <a:lnTo>
                      <a:pt x="29" y="49"/>
                    </a:lnTo>
                    <a:lnTo>
                      <a:pt x="18" y="66"/>
                    </a:lnTo>
                    <a:lnTo>
                      <a:pt x="10" y="84"/>
                    </a:lnTo>
                    <a:lnTo>
                      <a:pt x="4" y="103"/>
                    </a:lnTo>
                    <a:lnTo>
                      <a:pt x="1" y="124"/>
                    </a:lnTo>
                    <a:lnTo>
                      <a:pt x="0" y="145"/>
                    </a:lnTo>
                    <a:lnTo>
                      <a:pt x="0" y="154"/>
                    </a:lnTo>
                    <a:lnTo>
                      <a:pt x="2" y="175"/>
                    </a:lnTo>
                    <a:lnTo>
                      <a:pt x="6" y="195"/>
                    </a:lnTo>
                    <a:lnTo>
                      <a:pt x="13" y="214"/>
                    </a:lnTo>
                    <a:lnTo>
                      <a:pt x="22" y="231"/>
                    </a:lnTo>
                    <a:lnTo>
                      <a:pt x="34" y="248"/>
                    </a:lnTo>
                    <a:lnTo>
                      <a:pt x="42" y="257"/>
                    </a:lnTo>
                    <a:lnTo>
                      <a:pt x="57" y="269"/>
                    </a:lnTo>
                    <a:lnTo>
                      <a:pt x="74" y="278"/>
                    </a:lnTo>
                    <a:lnTo>
                      <a:pt x="94" y="285"/>
                    </a:lnTo>
                    <a:lnTo>
                      <a:pt x="115" y="289"/>
                    </a:lnTo>
                    <a:lnTo>
                      <a:pt x="139" y="290"/>
                    </a:lnTo>
                    <a:lnTo>
                      <a:pt x="160" y="227"/>
                    </a:lnTo>
                    <a:lnTo>
                      <a:pt x="139" y="230"/>
                    </a:lnTo>
                    <a:lnTo>
                      <a:pt x="124" y="229"/>
                    </a:lnTo>
                    <a:lnTo>
                      <a:pt x="105" y="222"/>
                    </a:lnTo>
                    <a:lnTo>
                      <a:pt x="90" y="208"/>
                    </a:lnTo>
                    <a:lnTo>
                      <a:pt x="88" y="204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</p:grpSp>
        <p:sp>
          <p:nvSpPr>
            <p:cNvPr id="31" name="Freeform 49"/>
            <p:cNvSpPr>
              <a:spLocks/>
            </p:cNvSpPr>
            <p:nvPr/>
          </p:nvSpPr>
          <p:spPr bwMode="auto">
            <a:xfrm>
              <a:off x="7859" y="1363"/>
              <a:ext cx="0" cy="369"/>
            </a:xfrm>
            <a:custGeom>
              <a:avLst/>
              <a:gdLst>
                <a:gd name="T0" fmla="*/ 0 h 369"/>
                <a:gd name="T1" fmla="*/ 368 h 369"/>
                <a:gd name="T2" fmla="*/ 0 60000 65536"/>
                <a:gd name="T3" fmla="*/ 0 60000 65536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0" r="r" b="b"/>
              <a:pathLst>
                <a:path h="369">
                  <a:moveTo>
                    <a:pt x="0" y="0"/>
                  </a:moveTo>
                  <a:lnTo>
                    <a:pt x="0" y="368"/>
                  </a:lnTo>
                </a:path>
              </a:pathLst>
            </a:custGeom>
            <a:noFill/>
            <a:ln w="46544">
              <a:solidFill>
                <a:srgbClr val="96989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sk-SK" dirty="0"/>
            </a:p>
          </p:txBody>
        </p:sp>
        <p:sp>
          <p:nvSpPr>
            <p:cNvPr id="32" name="Freeform 50"/>
            <p:cNvSpPr>
              <a:spLocks/>
            </p:cNvSpPr>
            <p:nvPr/>
          </p:nvSpPr>
          <p:spPr bwMode="auto">
            <a:xfrm>
              <a:off x="8001" y="1459"/>
              <a:ext cx="0" cy="273"/>
            </a:xfrm>
            <a:custGeom>
              <a:avLst/>
              <a:gdLst>
                <a:gd name="T0" fmla="*/ 0 h 273"/>
                <a:gd name="T1" fmla="*/ 272 h 273"/>
                <a:gd name="T2" fmla="*/ 0 60000 65536"/>
                <a:gd name="T3" fmla="*/ 0 60000 65536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0" r="r" b="b"/>
              <a:pathLst>
                <a:path h="273">
                  <a:moveTo>
                    <a:pt x="0" y="0"/>
                  </a:moveTo>
                  <a:lnTo>
                    <a:pt x="0" y="272"/>
                  </a:lnTo>
                </a:path>
              </a:pathLst>
            </a:custGeom>
            <a:noFill/>
            <a:ln w="47156">
              <a:solidFill>
                <a:srgbClr val="96989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sk-SK" dirty="0"/>
            </a:p>
          </p:txBody>
        </p:sp>
        <p:sp>
          <p:nvSpPr>
            <p:cNvPr id="33" name="Freeform 51"/>
            <p:cNvSpPr>
              <a:spLocks/>
            </p:cNvSpPr>
            <p:nvPr/>
          </p:nvSpPr>
          <p:spPr bwMode="auto">
            <a:xfrm>
              <a:off x="8079" y="1386"/>
              <a:ext cx="152" cy="349"/>
            </a:xfrm>
            <a:custGeom>
              <a:avLst/>
              <a:gdLst>
                <a:gd name="T0" fmla="*/ 108 w 152"/>
                <a:gd name="T1" fmla="*/ 76 h 349"/>
                <a:gd name="T2" fmla="*/ 108 w 152"/>
                <a:gd name="T3" fmla="*/ 0 h 349"/>
                <a:gd name="T4" fmla="*/ 38 w 152"/>
                <a:gd name="T5" fmla="*/ 0 h 349"/>
                <a:gd name="T6" fmla="*/ 38 w 152"/>
                <a:gd name="T7" fmla="*/ 76 h 349"/>
                <a:gd name="T8" fmla="*/ 0 w 152"/>
                <a:gd name="T9" fmla="*/ 76 h 349"/>
                <a:gd name="T10" fmla="*/ 0 w 152"/>
                <a:gd name="T11" fmla="*/ 126 h 349"/>
                <a:gd name="T12" fmla="*/ 38 w 152"/>
                <a:gd name="T13" fmla="*/ 126 h 349"/>
                <a:gd name="T14" fmla="*/ 38 w 152"/>
                <a:gd name="T15" fmla="*/ 311 h 349"/>
                <a:gd name="T16" fmla="*/ 42 w 152"/>
                <a:gd name="T17" fmla="*/ 324 h 349"/>
                <a:gd name="T18" fmla="*/ 50 w 152"/>
                <a:gd name="T19" fmla="*/ 332 h 349"/>
                <a:gd name="T20" fmla="*/ 56 w 152"/>
                <a:gd name="T21" fmla="*/ 338 h 349"/>
                <a:gd name="T22" fmla="*/ 72 w 152"/>
                <a:gd name="T23" fmla="*/ 345 h 349"/>
                <a:gd name="T24" fmla="*/ 93 w 152"/>
                <a:gd name="T25" fmla="*/ 349 h 349"/>
                <a:gd name="T26" fmla="*/ 119 w 152"/>
                <a:gd name="T27" fmla="*/ 349 h 349"/>
                <a:gd name="T28" fmla="*/ 152 w 152"/>
                <a:gd name="T29" fmla="*/ 348 h 349"/>
                <a:gd name="T30" fmla="*/ 152 w 152"/>
                <a:gd name="T31" fmla="*/ 295 h 349"/>
                <a:gd name="T32" fmla="*/ 148 w 152"/>
                <a:gd name="T33" fmla="*/ 295 h 349"/>
                <a:gd name="T34" fmla="*/ 138 w 152"/>
                <a:gd name="T35" fmla="*/ 295 h 349"/>
                <a:gd name="T36" fmla="*/ 124 w 152"/>
                <a:gd name="T37" fmla="*/ 295 h 349"/>
                <a:gd name="T38" fmla="*/ 115 w 152"/>
                <a:gd name="T39" fmla="*/ 294 h 349"/>
                <a:gd name="T40" fmla="*/ 109 w 152"/>
                <a:gd name="T41" fmla="*/ 288 h 349"/>
                <a:gd name="T42" fmla="*/ 108 w 152"/>
                <a:gd name="T43" fmla="*/ 281 h 349"/>
                <a:gd name="T44" fmla="*/ 108 w 152"/>
                <a:gd name="T45" fmla="*/ 126 h 349"/>
                <a:gd name="T46" fmla="*/ 152 w 152"/>
                <a:gd name="T47" fmla="*/ 126 h 349"/>
                <a:gd name="T48" fmla="*/ 152 w 152"/>
                <a:gd name="T49" fmla="*/ 76 h 349"/>
                <a:gd name="T50" fmla="*/ 108 w 152"/>
                <a:gd name="T51" fmla="*/ 76 h 34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52" h="349">
                  <a:moveTo>
                    <a:pt x="108" y="76"/>
                  </a:moveTo>
                  <a:lnTo>
                    <a:pt x="108" y="0"/>
                  </a:lnTo>
                  <a:lnTo>
                    <a:pt x="38" y="0"/>
                  </a:lnTo>
                  <a:lnTo>
                    <a:pt x="38" y="76"/>
                  </a:lnTo>
                  <a:lnTo>
                    <a:pt x="0" y="76"/>
                  </a:lnTo>
                  <a:lnTo>
                    <a:pt x="0" y="126"/>
                  </a:lnTo>
                  <a:lnTo>
                    <a:pt x="38" y="126"/>
                  </a:lnTo>
                  <a:lnTo>
                    <a:pt x="38" y="311"/>
                  </a:lnTo>
                  <a:lnTo>
                    <a:pt x="42" y="324"/>
                  </a:lnTo>
                  <a:lnTo>
                    <a:pt x="50" y="332"/>
                  </a:lnTo>
                  <a:lnTo>
                    <a:pt x="56" y="338"/>
                  </a:lnTo>
                  <a:lnTo>
                    <a:pt x="72" y="345"/>
                  </a:lnTo>
                  <a:lnTo>
                    <a:pt x="93" y="349"/>
                  </a:lnTo>
                  <a:lnTo>
                    <a:pt x="119" y="349"/>
                  </a:lnTo>
                  <a:lnTo>
                    <a:pt x="152" y="348"/>
                  </a:lnTo>
                  <a:lnTo>
                    <a:pt x="152" y="295"/>
                  </a:lnTo>
                  <a:lnTo>
                    <a:pt x="148" y="295"/>
                  </a:lnTo>
                  <a:lnTo>
                    <a:pt x="138" y="295"/>
                  </a:lnTo>
                  <a:lnTo>
                    <a:pt x="124" y="295"/>
                  </a:lnTo>
                  <a:lnTo>
                    <a:pt x="115" y="294"/>
                  </a:lnTo>
                  <a:lnTo>
                    <a:pt x="109" y="288"/>
                  </a:lnTo>
                  <a:lnTo>
                    <a:pt x="108" y="281"/>
                  </a:lnTo>
                  <a:lnTo>
                    <a:pt x="108" y="126"/>
                  </a:lnTo>
                  <a:lnTo>
                    <a:pt x="152" y="126"/>
                  </a:lnTo>
                  <a:lnTo>
                    <a:pt x="152" y="76"/>
                  </a:lnTo>
                  <a:lnTo>
                    <a:pt x="108" y="76"/>
                  </a:lnTo>
                  <a:close/>
                </a:path>
              </a:pathLst>
            </a:custGeom>
            <a:solidFill>
              <a:srgbClr val="969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sk-SK" dirty="0"/>
            </a:p>
          </p:txBody>
        </p:sp>
        <p:sp>
          <p:nvSpPr>
            <p:cNvPr id="34" name="Freeform 52"/>
            <p:cNvSpPr>
              <a:spLocks/>
            </p:cNvSpPr>
            <p:nvPr/>
          </p:nvSpPr>
          <p:spPr bwMode="auto">
            <a:xfrm>
              <a:off x="8314" y="1459"/>
              <a:ext cx="0" cy="273"/>
            </a:xfrm>
            <a:custGeom>
              <a:avLst/>
              <a:gdLst>
                <a:gd name="T0" fmla="*/ 0 h 273"/>
                <a:gd name="T1" fmla="*/ 272 h 273"/>
                <a:gd name="T2" fmla="*/ 0 60000 65536"/>
                <a:gd name="T3" fmla="*/ 0 60000 65536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0" r="r" b="b"/>
              <a:pathLst>
                <a:path h="273">
                  <a:moveTo>
                    <a:pt x="0" y="0"/>
                  </a:moveTo>
                  <a:lnTo>
                    <a:pt x="0" y="272"/>
                  </a:lnTo>
                </a:path>
              </a:pathLst>
            </a:custGeom>
            <a:noFill/>
            <a:ln w="47156">
              <a:solidFill>
                <a:srgbClr val="96989A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sk-SK" dirty="0"/>
            </a:p>
          </p:txBody>
        </p:sp>
        <p:sp>
          <p:nvSpPr>
            <p:cNvPr id="35" name="Freeform 53"/>
            <p:cNvSpPr>
              <a:spLocks/>
            </p:cNvSpPr>
            <p:nvPr/>
          </p:nvSpPr>
          <p:spPr bwMode="auto">
            <a:xfrm>
              <a:off x="8419" y="1364"/>
              <a:ext cx="252" cy="368"/>
            </a:xfrm>
            <a:custGeom>
              <a:avLst/>
              <a:gdLst>
                <a:gd name="T0" fmla="*/ 0 w 252"/>
                <a:gd name="T1" fmla="*/ 0 h 368"/>
                <a:gd name="T2" fmla="*/ 0 w 252"/>
                <a:gd name="T3" fmla="*/ 367 h 368"/>
                <a:gd name="T4" fmla="*/ 70 w 252"/>
                <a:gd name="T5" fmla="*/ 367 h 368"/>
                <a:gd name="T6" fmla="*/ 70 w 252"/>
                <a:gd name="T7" fmla="*/ 281 h 368"/>
                <a:gd name="T8" fmla="*/ 99 w 252"/>
                <a:gd name="T9" fmla="*/ 250 h 368"/>
                <a:gd name="T10" fmla="*/ 165 w 252"/>
                <a:gd name="T11" fmla="*/ 367 h 368"/>
                <a:gd name="T12" fmla="*/ 252 w 252"/>
                <a:gd name="T13" fmla="*/ 367 h 368"/>
                <a:gd name="T14" fmla="*/ 150 w 252"/>
                <a:gd name="T15" fmla="*/ 197 h 368"/>
                <a:gd name="T16" fmla="*/ 248 w 252"/>
                <a:gd name="T17" fmla="*/ 96 h 368"/>
                <a:gd name="T18" fmla="*/ 159 w 252"/>
                <a:gd name="T19" fmla="*/ 96 h 368"/>
                <a:gd name="T20" fmla="*/ 70 w 252"/>
                <a:gd name="T21" fmla="*/ 198 h 368"/>
                <a:gd name="T22" fmla="*/ 70 w 252"/>
                <a:gd name="T23" fmla="*/ 0 h 368"/>
                <a:gd name="T24" fmla="*/ 0 w 252"/>
                <a:gd name="T25" fmla="*/ 0 h 3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52" h="368">
                  <a:moveTo>
                    <a:pt x="0" y="0"/>
                  </a:moveTo>
                  <a:lnTo>
                    <a:pt x="0" y="367"/>
                  </a:lnTo>
                  <a:lnTo>
                    <a:pt x="70" y="367"/>
                  </a:lnTo>
                  <a:lnTo>
                    <a:pt x="70" y="281"/>
                  </a:lnTo>
                  <a:lnTo>
                    <a:pt x="99" y="250"/>
                  </a:lnTo>
                  <a:lnTo>
                    <a:pt x="165" y="367"/>
                  </a:lnTo>
                  <a:lnTo>
                    <a:pt x="252" y="367"/>
                  </a:lnTo>
                  <a:lnTo>
                    <a:pt x="150" y="197"/>
                  </a:lnTo>
                  <a:lnTo>
                    <a:pt x="248" y="96"/>
                  </a:lnTo>
                  <a:lnTo>
                    <a:pt x="159" y="96"/>
                  </a:lnTo>
                  <a:lnTo>
                    <a:pt x="70" y="198"/>
                  </a:lnTo>
                  <a:lnTo>
                    <a:pt x="7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9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sk-SK" dirty="0"/>
            </a:p>
          </p:txBody>
        </p:sp>
        <p:sp>
          <p:nvSpPr>
            <p:cNvPr id="36" name="Freeform 54"/>
            <p:cNvSpPr>
              <a:spLocks/>
            </p:cNvSpPr>
            <p:nvPr/>
          </p:nvSpPr>
          <p:spPr bwMode="auto">
            <a:xfrm>
              <a:off x="8676" y="1459"/>
              <a:ext cx="271" cy="383"/>
            </a:xfrm>
            <a:custGeom>
              <a:avLst/>
              <a:gdLst>
                <a:gd name="T0" fmla="*/ 100 w 271"/>
                <a:gd name="T1" fmla="*/ 284 h 383"/>
                <a:gd name="T2" fmla="*/ 100 w 271"/>
                <a:gd name="T3" fmla="*/ 286 h 383"/>
                <a:gd name="T4" fmla="*/ 99 w 271"/>
                <a:gd name="T5" fmla="*/ 292 h 383"/>
                <a:gd name="T6" fmla="*/ 95 w 271"/>
                <a:gd name="T7" fmla="*/ 301 h 383"/>
                <a:gd name="T8" fmla="*/ 91 w 271"/>
                <a:gd name="T9" fmla="*/ 310 h 383"/>
                <a:gd name="T10" fmla="*/ 88 w 271"/>
                <a:gd name="T11" fmla="*/ 316 h 383"/>
                <a:gd name="T12" fmla="*/ 83 w 271"/>
                <a:gd name="T13" fmla="*/ 318 h 383"/>
                <a:gd name="T14" fmla="*/ 79 w 271"/>
                <a:gd name="T15" fmla="*/ 321 h 383"/>
                <a:gd name="T16" fmla="*/ 74 w 271"/>
                <a:gd name="T17" fmla="*/ 323 h 383"/>
                <a:gd name="T18" fmla="*/ 67 w 271"/>
                <a:gd name="T19" fmla="*/ 324 h 383"/>
                <a:gd name="T20" fmla="*/ 61 w 271"/>
                <a:gd name="T21" fmla="*/ 325 h 383"/>
                <a:gd name="T22" fmla="*/ 54 w 271"/>
                <a:gd name="T23" fmla="*/ 325 h 383"/>
                <a:gd name="T24" fmla="*/ 47 w 271"/>
                <a:gd name="T25" fmla="*/ 325 h 383"/>
                <a:gd name="T26" fmla="*/ 38 w 271"/>
                <a:gd name="T27" fmla="*/ 324 h 383"/>
                <a:gd name="T28" fmla="*/ 38 w 271"/>
                <a:gd name="T29" fmla="*/ 381 h 383"/>
                <a:gd name="T30" fmla="*/ 46 w 271"/>
                <a:gd name="T31" fmla="*/ 382 h 383"/>
                <a:gd name="T32" fmla="*/ 52 w 271"/>
                <a:gd name="T33" fmla="*/ 382 h 383"/>
                <a:gd name="T34" fmla="*/ 65 w 271"/>
                <a:gd name="T35" fmla="*/ 382 h 383"/>
                <a:gd name="T36" fmla="*/ 79 w 271"/>
                <a:gd name="T37" fmla="*/ 382 h 383"/>
                <a:gd name="T38" fmla="*/ 103 w 271"/>
                <a:gd name="T39" fmla="*/ 380 h 383"/>
                <a:gd name="T40" fmla="*/ 121 w 271"/>
                <a:gd name="T41" fmla="*/ 373 h 383"/>
                <a:gd name="T42" fmla="*/ 134 w 271"/>
                <a:gd name="T43" fmla="*/ 364 h 383"/>
                <a:gd name="T44" fmla="*/ 136 w 271"/>
                <a:gd name="T45" fmla="*/ 362 h 383"/>
                <a:gd name="T46" fmla="*/ 142 w 271"/>
                <a:gd name="T47" fmla="*/ 351 h 383"/>
                <a:gd name="T48" fmla="*/ 150 w 271"/>
                <a:gd name="T49" fmla="*/ 337 h 383"/>
                <a:gd name="T50" fmla="*/ 158 w 271"/>
                <a:gd name="T51" fmla="*/ 318 h 383"/>
                <a:gd name="T52" fmla="*/ 167 w 271"/>
                <a:gd name="T53" fmla="*/ 295 h 383"/>
                <a:gd name="T54" fmla="*/ 177 w 271"/>
                <a:gd name="T55" fmla="*/ 268 h 383"/>
                <a:gd name="T56" fmla="*/ 270 w 271"/>
                <a:gd name="T57" fmla="*/ 0 h 383"/>
                <a:gd name="T58" fmla="*/ 195 w 271"/>
                <a:gd name="T59" fmla="*/ 0 h 383"/>
                <a:gd name="T60" fmla="*/ 138 w 271"/>
                <a:gd name="T61" fmla="*/ 201 h 383"/>
                <a:gd name="T62" fmla="*/ 79 w 271"/>
                <a:gd name="T63" fmla="*/ 0 h 383"/>
                <a:gd name="T64" fmla="*/ 0 w 271"/>
                <a:gd name="T65" fmla="*/ 0 h 383"/>
                <a:gd name="T66" fmla="*/ 100 w 271"/>
                <a:gd name="T67" fmla="*/ 284 h 38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71" h="383">
                  <a:moveTo>
                    <a:pt x="100" y="284"/>
                  </a:moveTo>
                  <a:lnTo>
                    <a:pt x="100" y="286"/>
                  </a:lnTo>
                  <a:lnTo>
                    <a:pt x="99" y="292"/>
                  </a:lnTo>
                  <a:lnTo>
                    <a:pt x="95" y="301"/>
                  </a:lnTo>
                  <a:lnTo>
                    <a:pt x="91" y="310"/>
                  </a:lnTo>
                  <a:lnTo>
                    <a:pt x="88" y="316"/>
                  </a:lnTo>
                  <a:lnTo>
                    <a:pt x="83" y="318"/>
                  </a:lnTo>
                  <a:lnTo>
                    <a:pt x="79" y="321"/>
                  </a:lnTo>
                  <a:lnTo>
                    <a:pt x="74" y="323"/>
                  </a:lnTo>
                  <a:lnTo>
                    <a:pt x="67" y="324"/>
                  </a:lnTo>
                  <a:lnTo>
                    <a:pt x="61" y="325"/>
                  </a:lnTo>
                  <a:lnTo>
                    <a:pt x="54" y="325"/>
                  </a:lnTo>
                  <a:lnTo>
                    <a:pt x="47" y="325"/>
                  </a:lnTo>
                  <a:lnTo>
                    <a:pt x="38" y="324"/>
                  </a:lnTo>
                  <a:lnTo>
                    <a:pt x="38" y="381"/>
                  </a:lnTo>
                  <a:lnTo>
                    <a:pt x="46" y="382"/>
                  </a:lnTo>
                  <a:lnTo>
                    <a:pt x="52" y="382"/>
                  </a:lnTo>
                  <a:lnTo>
                    <a:pt x="65" y="382"/>
                  </a:lnTo>
                  <a:lnTo>
                    <a:pt x="79" y="382"/>
                  </a:lnTo>
                  <a:lnTo>
                    <a:pt x="103" y="380"/>
                  </a:lnTo>
                  <a:lnTo>
                    <a:pt x="121" y="373"/>
                  </a:lnTo>
                  <a:lnTo>
                    <a:pt x="134" y="364"/>
                  </a:lnTo>
                  <a:lnTo>
                    <a:pt x="136" y="362"/>
                  </a:lnTo>
                  <a:lnTo>
                    <a:pt x="142" y="351"/>
                  </a:lnTo>
                  <a:lnTo>
                    <a:pt x="150" y="337"/>
                  </a:lnTo>
                  <a:lnTo>
                    <a:pt x="158" y="318"/>
                  </a:lnTo>
                  <a:lnTo>
                    <a:pt x="167" y="295"/>
                  </a:lnTo>
                  <a:lnTo>
                    <a:pt x="177" y="268"/>
                  </a:lnTo>
                  <a:lnTo>
                    <a:pt x="270" y="0"/>
                  </a:lnTo>
                  <a:lnTo>
                    <a:pt x="195" y="0"/>
                  </a:lnTo>
                  <a:lnTo>
                    <a:pt x="138" y="201"/>
                  </a:lnTo>
                  <a:lnTo>
                    <a:pt x="79" y="0"/>
                  </a:lnTo>
                  <a:lnTo>
                    <a:pt x="0" y="0"/>
                  </a:lnTo>
                  <a:lnTo>
                    <a:pt x="100" y="284"/>
                  </a:lnTo>
                  <a:close/>
                </a:path>
              </a:pathLst>
            </a:custGeom>
            <a:solidFill>
              <a:srgbClr val="969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/>
            <a:lstStyle/>
            <a:p>
              <a:endParaRPr lang="sk-SK" dirty="0"/>
            </a:p>
          </p:txBody>
        </p:sp>
        <p:grpSp>
          <p:nvGrpSpPr>
            <p:cNvPr id="37" name="Group 55"/>
            <p:cNvGrpSpPr>
              <a:grpSpLocks/>
            </p:cNvGrpSpPr>
            <p:nvPr/>
          </p:nvGrpSpPr>
          <p:grpSpPr bwMode="auto">
            <a:xfrm>
              <a:off x="2972" y="2049"/>
              <a:ext cx="4354" cy="191"/>
              <a:chOff x="2972" y="2049"/>
              <a:chExt cx="4354" cy="191"/>
            </a:xfrm>
          </p:grpSpPr>
          <p:sp>
            <p:nvSpPr>
              <p:cNvPr id="38" name="Freeform 56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2637 w 4354"/>
                  <a:gd name="T1" fmla="*/ 42 h 191"/>
                  <a:gd name="T2" fmla="*/ 2620 w 4354"/>
                  <a:gd name="T3" fmla="*/ 42 h 191"/>
                  <a:gd name="T4" fmla="*/ 2598 w 4354"/>
                  <a:gd name="T5" fmla="*/ 124 h 191"/>
                  <a:gd name="T6" fmla="*/ 2578 w 4354"/>
                  <a:gd name="T7" fmla="*/ 42 h 191"/>
                  <a:gd name="T8" fmla="*/ 2558 w 4354"/>
                  <a:gd name="T9" fmla="*/ 42 h 191"/>
                  <a:gd name="T10" fmla="*/ 2538 w 4354"/>
                  <a:gd name="T11" fmla="*/ 124 h 191"/>
                  <a:gd name="T12" fmla="*/ 2518 w 4354"/>
                  <a:gd name="T13" fmla="*/ 42 h 191"/>
                  <a:gd name="T14" fmla="*/ 2498 w 4354"/>
                  <a:gd name="T15" fmla="*/ 42 h 191"/>
                  <a:gd name="T16" fmla="*/ 2529 w 4354"/>
                  <a:gd name="T17" fmla="*/ 147 h 191"/>
                  <a:gd name="T18" fmla="*/ 2547 w 4354"/>
                  <a:gd name="T19" fmla="*/ 147 h 191"/>
                  <a:gd name="T20" fmla="*/ 2567 w 4354"/>
                  <a:gd name="T21" fmla="*/ 66 h 191"/>
                  <a:gd name="T22" fmla="*/ 2589 w 4354"/>
                  <a:gd name="T23" fmla="*/ 147 h 191"/>
                  <a:gd name="T24" fmla="*/ 2607 w 4354"/>
                  <a:gd name="T25" fmla="*/ 147 h 191"/>
                  <a:gd name="T26" fmla="*/ 2637 w 4354"/>
                  <a:gd name="T27" fmla="*/ 42 h 19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354" h="191">
                    <a:moveTo>
                      <a:pt x="2637" y="42"/>
                    </a:moveTo>
                    <a:lnTo>
                      <a:pt x="2620" y="42"/>
                    </a:lnTo>
                    <a:lnTo>
                      <a:pt x="2598" y="124"/>
                    </a:lnTo>
                    <a:lnTo>
                      <a:pt x="2578" y="42"/>
                    </a:lnTo>
                    <a:lnTo>
                      <a:pt x="2558" y="42"/>
                    </a:lnTo>
                    <a:lnTo>
                      <a:pt x="2538" y="124"/>
                    </a:lnTo>
                    <a:lnTo>
                      <a:pt x="2518" y="42"/>
                    </a:lnTo>
                    <a:lnTo>
                      <a:pt x="2498" y="42"/>
                    </a:lnTo>
                    <a:lnTo>
                      <a:pt x="2529" y="147"/>
                    </a:lnTo>
                    <a:lnTo>
                      <a:pt x="2547" y="147"/>
                    </a:lnTo>
                    <a:lnTo>
                      <a:pt x="2567" y="66"/>
                    </a:lnTo>
                    <a:lnTo>
                      <a:pt x="2589" y="147"/>
                    </a:lnTo>
                    <a:lnTo>
                      <a:pt x="2607" y="147"/>
                    </a:lnTo>
                    <a:lnTo>
                      <a:pt x="2637" y="42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39" name="Freeform 57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2782 w 4354"/>
                  <a:gd name="T1" fmla="*/ 42 h 191"/>
                  <a:gd name="T2" fmla="*/ 2764 w 4354"/>
                  <a:gd name="T3" fmla="*/ 42 h 191"/>
                  <a:gd name="T4" fmla="*/ 2743 w 4354"/>
                  <a:gd name="T5" fmla="*/ 124 h 191"/>
                  <a:gd name="T6" fmla="*/ 2722 w 4354"/>
                  <a:gd name="T7" fmla="*/ 42 h 191"/>
                  <a:gd name="T8" fmla="*/ 2703 w 4354"/>
                  <a:gd name="T9" fmla="*/ 42 h 191"/>
                  <a:gd name="T10" fmla="*/ 2682 w 4354"/>
                  <a:gd name="T11" fmla="*/ 124 h 191"/>
                  <a:gd name="T12" fmla="*/ 2662 w 4354"/>
                  <a:gd name="T13" fmla="*/ 42 h 191"/>
                  <a:gd name="T14" fmla="*/ 2643 w 4354"/>
                  <a:gd name="T15" fmla="*/ 42 h 191"/>
                  <a:gd name="T16" fmla="*/ 2673 w 4354"/>
                  <a:gd name="T17" fmla="*/ 147 h 191"/>
                  <a:gd name="T18" fmla="*/ 2691 w 4354"/>
                  <a:gd name="T19" fmla="*/ 147 h 191"/>
                  <a:gd name="T20" fmla="*/ 2712 w 4354"/>
                  <a:gd name="T21" fmla="*/ 66 h 191"/>
                  <a:gd name="T22" fmla="*/ 2733 w 4354"/>
                  <a:gd name="T23" fmla="*/ 147 h 191"/>
                  <a:gd name="T24" fmla="*/ 2751 w 4354"/>
                  <a:gd name="T25" fmla="*/ 147 h 191"/>
                  <a:gd name="T26" fmla="*/ 2782 w 4354"/>
                  <a:gd name="T27" fmla="*/ 42 h 19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354" h="191">
                    <a:moveTo>
                      <a:pt x="2782" y="42"/>
                    </a:moveTo>
                    <a:lnTo>
                      <a:pt x="2764" y="42"/>
                    </a:lnTo>
                    <a:lnTo>
                      <a:pt x="2743" y="124"/>
                    </a:lnTo>
                    <a:lnTo>
                      <a:pt x="2722" y="42"/>
                    </a:lnTo>
                    <a:lnTo>
                      <a:pt x="2703" y="42"/>
                    </a:lnTo>
                    <a:lnTo>
                      <a:pt x="2682" y="124"/>
                    </a:lnTo>
                    <a:lnTo>
                      <a:pt x="2662" y="42"/>
                    </a:lnTo>
                    <a:lnTo>
                      <a:pt x="2643" y="42"/>
                    </a:lnTo>
                    <a:lnTo>
                      <a:pt x="2673" y="147"/>
                    </a:lnTo>
                    <a:lnTo>
                      <a:pt x="2691" y="147"/>
                    </a:lnTo>
                    <a:lnTo>
                      <a:pt x="2712" y="66"/>
                    </a:lnTo>
                    <a:lnTo>
                      <a:pt x="2733" y="147"/>
                    </a:lnTo>
                    <a:lnTo>
                      <a:pt x="2751" y="147"/>
                    </a:lnTo>
                    <a:lnTo>
                      <a:pt x="2782" y="42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40" name="Freeform 58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2863 w 4354"/>
                  <a:gd name="T1" fmla="*/ 1 h 191"/>
                  <a:gd name="T2" fmla="*/ 2855 w 4354"/>
                  <a:gd name="T3" fmla="*/ 4 h 191"/>
                  <a:gd name="T4" fmla="*/ 2851 w 4354"/>
                  <a:gd name="T5" fmla="*/ 10 h 191"/>
                  <a:gd name="T6" fmla="*/ 2849 w 4354"/>
                  <a:gd name="T7" fmla="*/ 13 h 191"/>
                  <a:gd name="T8" fmla="*/ 2848 w 4354"/>
                  <a:gd name="T9" fmla="*/ 19 h 191"/>
                  <a:gd name="T10" fmla="*/ 2847 w 4354"/>
                  <a:gd name="T11" fmla="*/ 26 h 191"/>
                  <a:gd name="T12" fmla="*/ 2847 w 4354"/>
                  <a:gd name="T13" fmla="*/ 42 h 191"/>
                  <a:gd name="T14" fmla="*/ 2833 w 4354"/>
                  <a:gd name="T15" fmla="*/ 42 h 191"/>
                  <a:gd name="T16" fmla="*/ 2833 w 4354"/>
                  <a:gd name="T17" fmla="*/ 56 h 191"/>
                  <a:gd name="T18" fmla="*/ 2847 w 4354"/>
                  <a:gd name="T19" fmla="*/ 56 h 191"/>
                  <a:gd name="T20" fmla="*/ 2847 w 4354"/>
                  <a:gd name="T21" fmla="*/ 147 h 191"/>
                  <a:gd name="T22" fmla="*/ 2865 w 4354"/>
                  <a:gd name="T23" fmla="*/ 147 h 191"/>
                  <a:gd name="T24" fmla="*/ 2865 w 4354"/>
                  <a:gd name="T25" fmla="*/ 56 h 191"/>
                  <a:gd name="T26" fmla="*/ 2882 w 4354"/>
                  <a:gd name="T27" fmla="*/ 56 h 191"/>
                  <a:gd name="T28" fmla="*/ 2882 w 4354"/>
                  <a:gd name="T29" fmla="*/ 42 h 191"/>
                  <a:gd name="T30" fmla="*/ 2865 w 4354"/>
                  <a:gd name="T31" fmla="*/ 42 h 191"/>
                  <a:gd name="T32" fmla="*/ 2865 w 4354"/>
                  <a:gd name="T33" fmla="*/ 31 h 191"/>
                  <a:gd name="T34" fmla="*/ 2865 w 4354"/>
                  <a:gd name="T35" fmla="*/ 24 h 191"/>
                  <a:gd name="T36" fmla="*/ 2867 w 4354"/>
                  <a:gd name="T37" fmla="*/ 19 h 191"/>
                  <a:gd name="T38" fmla="*/ 2871 w 4354"/>
                  <a:gd name="T39" fmla="*/ 17 h 191"/>
                  <a:gd name="T40" fmla="*/ 2882 w 4354"/>
                  <a:gd name="T41" fmla="*/ 17 h 191"/>
                  <a:gd name="T42" fmla="*/ 2882 w 4354"/>
                  <a:gd name="T43" fmla="*/ 1 h 191"/>
                  <a:gd name="T44" fmla="*/ 2878 w 4354"/>
                  <a:gd name="T45" fmla="*/ 1 h 191"/>
                  <a:gd name="T46" fmla="*/ 2863 w 4354"/>
                  <a:gd name="T47" fmla="*/ 1 h 19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4354" h="191">
                    <a:moveTo>
                      <a:pt x="2863" y="1"/>
                    </a:moveTo>
                    <a:lnTo>
                      <a:pt x="2855" y="4"/>
                    </a:lnTo>
                    <a:lnTo>
                      <a:pt x="2851" y="10"/>
                    </a:lnTo>
                    <a:lnTo>
                      <a:pt x="2849" y="13"/>
                    </a:lnTo>
                    <a:lnTo>
                      <a:pt x="2848" y="19"/>
                    </a:lnTo>
                    <a:lnTo>
                      <a:pt x="2847" y="26"/>
                    </a:lnTo>
                    <a:lnTo>
                      <a:pt x="2847" y="42"/>
                    </a:lnTo>
                    <a:lnTo>
                      <a:pt x="2833" y="42"/>
                    </a:lnTo>
                    <a:lnTo>
                      <a:pt x="2833" y="56"/>
                    </a:lnTo>
                    <a:lnTo>
                      <a:pt x="2847" y="56"/>
                    </a:lnTo>
                    <a:lnTo>
                      <a:pt x="2847" y="147"/>
                    </a:lnTo>
                    <a:lnTo>
                      <a:pt x="2865" y="147"/>
                    </a:lnTo>
                    <a:lnTo>
                      <a:pt x="2865" y="56"/>
                    </a:lnTo>
                    <a:lnTo>
                      <a:pt x="2882" y="56"/>
                    </a:lnTo>
                    <a:lnTo>
                      <a:pt x="2882" y="42"/>
                    </a:lnTo>
                    <a:lnTo>
                      <a:pt x="2865" y="42"/>
                    </a:lnTo>
                    <a:lnTo>
                      <a:pt x="2865" y="31"/>
                    </a:lnTo>
                    <a:lnTo>
                      <a:pt x="2865" y="24"/>
                    </a:lnTo>
                    <a:lnTo>
                      <a:pt x="2867" y="19"/>
                    </a:lnTo>
                    <a:lnTo>
                      <a:pt x="2871" y="17"/>
                    </a:lnTo>
                    <a:lnTo>
                      <a:pt x="2882" y="17"/>
                    </a:lnTo>
                    <a:lnTo>
                      <a:pt x="2882" y="1"/>
                    </a:lnTo>
                    <a:lnTo>
                      <a:pt x="2878" y="1"/>
                    </a:lnTo>
                    <a:lnTo>
                      <a:pt x="2863" y="1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41" name="Rectangle 59"/>
              <p:cNvSpPr>
                <a:spLocks/>
              </p:cNvSpPr>
              <p:nvPr/>
            </p:nvSpPr>
            <p:spPr bwMode="auto">
              <a:xfrm>
                <a:off x="5764" y="2174"/>
                <a:ext cx="20" cy="21"/>
              </a:xfrm>
              <a:prstGeom prst="rect">
                <a:avLst/>
              </a:pr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/>
              <a:p>
                <a:endParaRPr lang="sk-SK" dirty="0"/>
              </a:p>
            </p:txBody>
          </p:sp>
          <p:sp>
            <p:nvSpPr>
              <p:cNvPr id="42" name="Rectangle 60"/>
              <p:cNvSpPr>
                <a:spLocks/>
              </p:cNvSpPr>
              <p:nvPr/>
            </p:nvSpPr>
            <p:spPr bwMode="auto">
              <a:xfrm>
                <a:off x="5871" y="2052"/>
                <a:ext cx="17" cy="19"/>
              </a:xfrm>
              <a:prstGeom prst="rect">
                <a:avLst/>
              </a:pr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/>
              <a:p>
                <a:endParaRPr lang="sk-SK" dirty="0"/>
              </a:p>
            </p:txBody>
          </p:sp>
          <p:sp>
            <p:nvSpPr>
              <p:cNvPr id="43" name="Rectangle 61"/>
              <p:cNvSpPr>
                <a:spLocks/>
              </p:cNvSpPr>
              <p:nvPr/>
            </p:nvSpPr>
            <p:spPr bwMode="auto">
              <a:xfrm>
                <a:off x="5871" y="2091"/>
                <a:ext cx="17" cy="104"/>
              </a:xfrm>
              <a:prstGeom prst="rect">
                <a:avLst/>
              </a:pr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/>
              <a:p>
                <a:endParaRPr lang="sk-SK" dirty="0"/>
              </a:p>
            </p:txBody>
          </p:sp>
          <p:sp>
            <p:nvSpPr>
              <p:cNvPr id="44" name="Freeform 62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2960 w 4354"/>
                  <a:gd name="T1" fmla="*/ 57 h 191"/>
                  <a:gd name="T2" fmla="*/ 2960 w 4354"/>
                  <a:gd name="T3" fmla="*/ 42 h 191"/>
                  <a:gd name="T4" fmla="*/ 2943 w 4354"/>
                  <a:gd name="T5" fmla="*/ 42 h 191"/>
                  <a:gd name="T6" fmla="*/ 2943 w 4354"/>
                  <a:gd name="T7" fmla="*/ 147 h 191"/>
                  <a:gd name="T8" fmla="*/ 2961 w 4354"/>
                  <a:gd name="T9" fmla="*/ 147 h 191"/>
                  <a:gd name="T10" fmla="*/ 2961 w 4354"/>
                  <a:gd name="T11" fmla="*/ 85 h 191"/>
                  <a:gd name="T12" fmla="*/ 2961 w 4354"/>
                  <a:gd name="T13" fmla="*/ 80 h 191"/>
                  <a:gd name="T14" fmla="*/ 2963 w 4354"/>
                  <a:gd name="T15" fmla="*/ 72 h 191"/>
                  <a:gd name="T16" fmla="*/ 2968 w 4354"/>
                  <a:gd name="T17" fmla="*/ 65 h 191"/>
                  <a:gd name="T18" fmla="*/ 2971 w 4354"/>
                  <a:gd name="T19" fmla="*/ 61 h 191"/>
                  <a:gd name="T20" fmla="*/ 2975 w 4354"/>
                  <a:gd name="T21" fmla="*/ 58 h 191"/>
                  <a:gd name="T22" fmla="*/ 2980 w 4354"/>
                  <a:gd name="T23" fmla="*/ 57 h 191"/>
                  <a:gd name="T24" fmla="*/ 2986 w 4354"/>
                  <a:gd name="T25" fmla="*/ 55 h 191"/>
                  <a:gd name="T26" fmla="*/ 2999 w 4354"/>
                  <a:gd name="T27" fmla="*/ 55 h 191"/>
                  <a:gd name="T28" fmla="*/ 3004 w 4354"/>
                  <a:gd name="T29" fmla="*/ 59 h 191"/>
                  <a:gd name="T30" fmla="*/ 3008 w 4354"/>
                  <a:gd name="T31" fmla="*/ 65 h 191"/>
                  <a:gd name="T32" fmla="*/ 3009 w 4354"/>
                  <a:gd name="T33" fmla="*/ 69 h 191"/>
                  <a:gd name="T34" fmla="*/ 3010 w 4354"/>
                  <a:gd name="T35" fmla="*/ 74 h 191"/>
                  <a:gd name="T36" fmla="*/ 3010 w 4354"/>
                  <a:gd name="T37" fmla="*/ 147 h 191"/>
                  <a:gd name="T38" fmla="*/ 3028 w 4354"/>
                  <a:gd name="T39" fmla="*/ 147 h 191"/>
                  <a:gd name="T40" fmla="*/ 3028 w 4354"/>
                  <a:gd name="T41" fmla="*/ 69 h 191"/>
                  <a:gd name="T42" fmla="*/ 3027 w 4354"/>
                  <a:gd name="T43" fmla="*/ 61 h 191"/>
                  <a:gd name="T44" fmla="*/ 3024 w 4354"/>
                  <a:gd name="T45" fmla="*/ 55 h 191"/>
                  <a:gd name="T46" fmla="*/ 3019 w 4354"/>
                  <a:gd name="T47" fmla="*/ 45 h 191"/>
                  <a:gd name="T48" fmla="*/ 3009 w 4354"/>
                  <a:gd name="T49" fmla="*/ 40 h 191"/>
                  <a:gd name="T50" fmla="*/ 2987 w 4354"/>
                  <a:gd name="T51" fmla="*/ 40 h 191"/>
                  <a:gd name="T52" fmla="*/ 2981 w 4354"/>
                  <a:gd name="T53" fmla="*/ 41 h 191"/>
                  <a:gd name="T54" fmla="*/ 2975 w 4354"/>
                  <a:gd name="T55" fmla="*/ 44 h 191"/>
                  <a:gd name="T56" fmla="*/ 2970 w 4354"/>
                  <a:gd name="T57" fmla="*/ 46 h 191"/>
                  <a:gd name="T58" fmla="*/ 2965 w 4354"/>
                  <a:gd name="T59" fmla="*/ 51 h 191"/>
                  <a:gd name="T60" fmla="*/ 2960 w 4354"/>
                  <a:gd name="T61" fmla="*/ 57 h 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4354" h="191">
                    <a:moveTo>
                      <a:pt x="2960" y="57"/>
                    </a:moveTo>
                    <a:lnTo>
                      <a:pt x="2960" y="42"/>
                    </a:lnTo>
                    <a:lnTo>
                      <a:pt x="2943" y="42"/>
                    </a:lnTo>
                    <a:lnTo>
                      <a:pt x="2943" y="147"/>
                    </a:lnTo>
                    <a:lnTo>
                      <a:pt x="2961" y="147"/>
                    </a:lnTo>
                    <a:lnTo>
                      <a:pt x="2961" y="85"/>
                    </a:lnTo>
                    <a:lnTo>
                      <a:pt x="2961" y="80"/>
                    </a:lnTo>
                    <a:lnTo>
                      <a:pt x="2963" y="72"/>
                    </a:lnTo>
                    <a:lnTo>
                      <a:pt x="2968" y="65"/>
                    </a:lnTo>
                    <a:lnTo>
                      <a:pt x="2971" y="61"/>
                    </a:lnTo>
                    <a:lnTo>
                      <a:pt x="2975" y="58"/>
                    </a:lnTo>
                    <a:lnTo>
                      <a:pt x="2980" y="57"/>
                    </a:lnTo>
                    <a:lnTo>
                      <a:pt x="2986" y="55"/>
                    </a:lnTo>
                    <a:lnTo>
                      <a:pt x="2999" y="55"/>
                    </a:lnTo>
                    <a:lnTo>
                      <a:pt x="3004" y="59"/>
                    </a:lnTo>
                    <a:lnTo>
                      <a:pt x="3008" y="65"/>
                    </a:lnTo>
                    <a:lnTo>
                      <a:pt x="3009" y="69"/>
                    </a:lnTo>
                    <a:lnTo>
                      <a:pt x="3010" y="74"/>
                    </a:lnTo>
                    <a:lnTo>
                      <a:pt x="3010" y="147"/>
                    </a:lnTo>
                    <a:lnTo>
                      <a:pt x="3028" y="147"/>
                    </a:lnTo>
                    <a:lnTo>
                      <a:pt x="3028" y="69"/>
                    </a:lnTo>
                    <a:lnTo>
                      <a:pt x="3027" y="61"/>
                    </a:lnTo>
                    <a:lnTo>
                      <a:pt x="3024" y="55"/>
                    </a:lnTo>
                    <a:lnTo>
                      <a:pt x="3019" y="45"/>
                    </a:lnTo>
                    <a:lnTo>
                      <a:pt x="3009" y="40"/>
                    </a:lnTo>
                    <a:lnTo>
                      <a:pt x="2987" y="40"/>
                    </a:lnTo>
                    <a:lnTo>
                      <a:pt x="2981" y="41"/>
                    </a:lnTo>
                    <a:lnTo>
                      <a:pt x="2975" y="44"/>
                    </a:lnTo>
                    <a:lnTo>
                      <a:pt x="2970" y="46"/>
                    </a:lnTo>
                    <a:lnTo>
                      <a:pt x="2965" y="51"/>
                    </a:lnTo>
                    <a:lnTo>
                      <a:pt x="2960" y="57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45" name="Freeform 63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3182 w 4354"/>
                  <a:gd name="T1" fmla="*/ 57 h 191"/>
                  <a:gd name="T2" fmla="*/ 3182 w 4354"/>
                  <a:gd name="T3" fmla="*/ 42 h 191"/>
                  <a:gd name="T4" fmla="*/ 3165 w 4354"/>
                  <a:gd name="T5" fmla="*/ 42 h 191"/>
                  <a:gd name="T6" fmla="*/ 3165 w 4354"/>
                  <a:gd name="T7" fmla="*/ 147 h 191"/>
                  <a:gd name="T8" fmla="*/ 3183 w 4354"/>
                  <a:gd name="T9" fmla="*/ 147 h 191"/>
                  <a:gd name="T10" fmla="*/ 3183 w 4354"/>
                  <a:gd name="T11" fmla="*/ 85 h 191"/>
                  <a:gd name="T12" fmla="*/ 3183 w 4354"/>
                  <a:gd name="T13" fmla="*/ 80 h 191"/>
                  <a:gd name="T14" fmla="*/ 3185 w 4354"/>
                  <a:gd name="T15" fmla="*/ 72 h 191"/>
                  <a:gd name="T16" fmla="*/ 3190 w 4354"/>
                  <a:gd name="T17" fmla="*/ 65 h 191"/>
                  <a:gd name="T18" fmla="*/ 3194 w 4354"/>
                  <a:gd name="T19" fmla="*/ 61 h 191"/>
                  <a:gd name="T20" fmla="*/ 3198 w 4354"/>
                  <a:gd name="T21" fmla="*/ 58 h 191"/>
                  <a:gd name="T22" fmla="*/ 3203 w 4354"/>
                  <a:gd name="T23" fmla="*/ 57 h 191"/>
                  <a:gd name="T24" fmla="*/ 3209 w 4354"/>
                  <a:gd name="T25" fmla="*/ 55 h 191"/>
                  <a:gd name="T26" fmla="*/ 3221 w 4354"/>
                  <a:gd name="T27" fmla="*/ 55 h 191"/>
                  <a:gd name="T28" fmla="*/ 3227 w 4354"/>
                  <a:gd name="T29" fmla="*/ 59 h 191"/>
                  <a:gd name="T30" fmla="*/ 3230 w 4354"/>
                  <a:gd name="T31" fmla="*/ 65 h 191"/>
                  <a:gd name="T32" fmla="*/ 3232 w 4354"/>
                  <a:gd name="T33" fmla="*/ 69 h 191"/>
                  <a:gd name="T34" fmla="*/ 3233 w 4354"/>
                  <a:gd name="T35" fmla="*/ 74 h 191"/>
                  <a:gd name="T36" fmla="*/ 3233 w 4354"/>
                  <a:gd name="T37" fmla="*/ 147 h 191"/>
                  <a:gd name="T38" fmla="*/ 3251 w 4354"/>
                  <a:gd name="T39" fmla="*/ 147 h 191"/>
                  <a:gd name="T40" fmla="*/ 3251 w 4354"/>
                  <a:gd name="T41" fmla="*/ 69 h 191"/>
                  <a:gd name="T42" fmla="*/ 3249 w 4354"/>
                  <a:gd name="T43" fmla="*/ 61 h 191"/>
                  <a:gd name="T44" fmla="*/ 3246 w 4354"/>
                  <a:gd name="T45" fmla="*/ 55 h 191"/>
                  <a:gd name="T46" fmla="*/ 3241 w 4354"/>
                  <a:gd name="T47" fmla="*/ 45 h 191"/>
                  <a:gd name="T48" fmla="*/ 3231 w 4354"/>
                  <a:gd name="T49" fmla="*/ 40 h 191"/>
                  <a:gd name="T50" fmla="*/ 3210 w 4354"/>
                  <a:gd name="T51" fmla="*/ 40 h 191"/>
                  <a:gd name="T52" fmla="*/ 3203 w 4354"/>
                  <a:gd name="T53" fmla="*/ 41 h 191"/>
                  <a:gd name="T54" fmla="*/ 3198 w 4354"/>
                  <a:gd name="T55" fmla="*/ 44 h 191"/>
                  <a:gd name="T56" fmla="*/ 3192 w 4354"/>
                  <a:gd name="T57" fmla="*/ 46 h 191"/>
                  <a:gd name="T58" fmla="*/ 3187 w 4354"/>
                  <a:gd name="T59" fmla="*/ 51 h 191"/>
                  <a:gd name="T60" fmla="*/ 3182 w 4354"/>
                  <a:gd name="T61" fmla="*/ 57 h 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4354" h="191">
                    <a:moveTo>
                      <a:pt x="3182" y="57"/>
                    </a:moveTo>
                    <a:lnTo>
                      <a:pt x="3182" y="42"/>
                    </a:lnTo>
                    <a:lnTo>
                      <a:pt x="3165" y="42"/>
                    </a:lnTo>
                    <a:lnTo>
                      <a:pt x="3165" y="147"/>
                    </a:lnTo>
                    <a:lnTo>
                      <a:pt x="3183" y="147"/>
                    </a:lnTo>
                    <a:lnTo>
                      <a:pt x="3183" y="85"/>
                    </a:lnTo>
                    <a:lnTo>
                      <a:pt x="3183" y="80"/>
                    </a:lnTo>
                    <a:lnTo>
                      <a:pt x="3185" y="72"/>
                    </a:lnTo>
                    <a:lnTo>
                      <a:pt x="3190" y="65"/>
                    </a:lnTo>
                    <a:lnTo>
                      <a:pt x="3194" y="61"/>
                    </a:lnTo>
                    <a:lnTo>
                      <a:pt x="3198" y="58"/>
                    </a:lnTo>
                    <a:lnTo>
                      <a:pt x="3203" y="57"/>
                    </a:lnTo>
                    <a:lnTo>
                      <a:pt x="3209" y="55"/>
                    </a:lnTo>
                    <a:lnTo>
                      <a:pt x="3221" y="55"/>
                    </a:lnTo>
                    <a:lnTo>
                      <a:pt x="3227" y="59"/>
                    </a:lnTo>
                    <a:lnTo>
                      <a:pt x="3230" y="65"/>
                    </a:lnTo>
                    <a:lnTo>
                      <a:pt x="3232" y="69"/>
                    </a:lnTo>
                    <a:lnTo>
                      <a:pt x="3233" y="74"/>
                    </a:lnTo>
                    <a:lnTo>
                      <a:pt x="3233" y="147"/>
                    </a:lnTo>
                    <a:lnTo>
                      <a:pt x="3251" y="147"/>
                    </a:lnTo>
                    <a:lnTo>
                      <a:pt x="3251" y="69"/>
                    </a:lnTo>
                    <a:lnTo>
                      <a:pt x="3249" y="61"/>
                    </a:lnTo>
                    <a:lnTo>
                      <a:pt x="3246" y="55"/>
                    </a:lnTo>
                    <a:lnTo>
                      <a:pt x="3241" y="45"/>
                    </a:lnTo>
                    <a:lnTo>
                      <a:pt x="3231" y="40"/>
                    </a:lnTo>
                    <a:lnTo>
                      <a:pt x="3210" y="40"/>
                    </a:lnTo>
                    <a:lnTo>
                      <a:pt x="3203" y="41"/>
                    </a:lnTo>
                    <a:lnTo>
                      <a:pt x="3198" y="44"/>
                    </a:lnTo>
                    <a:lnTo>
                      <a:pt x="3192" y="46"/>
                    </a:lnTo>
                    <a:lnTo>
                      <a:pt x="3187" y="51"/>
                    </a:lnTo>
                    <a:lnTo>
                      <a:pt x="3182" y="57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46" name="Freeform 64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3148 w 4354"/>
                  <a:gd name="T1" fmla="*/ 134 h 191"/>
                  <a:gd name="T2" fmla="*/ 3140 w 4354"/>
                  <a:gd name="T3" fmla="*/ 135 h 191"/>
                  <a:gd name="T4" fmla="*/ 3137 w 4354"/>
                  <a:gd name="T5" fmla="*/ 58 h 191"/>
                  <a:gd name="T6" fmla="*/ 3125 w 4354"/>
                  <a:gd name="T7" fmla="*/ 46 h 191"/>
                  <a:gd name="T8" fmla="*/ 3108 w 4354"/>
                  <a:gd name="T9" fmla="*/ 39 h 191"/>
                  <a:gd name="T10" fmla="*/ 3075 w 4354"/>
                  <a:gd name="T11" fmla="*/ 42 h 191"/>
                  <a:gd name="T12" fmla="*/ 3059 w 4354"/>
                  <a:gd name="T13" fmla="*/ 52 h 191"/>
                  <a:gd name="T14" fmla="*/ 3055 w 4354"/>
                  <a:gd name="T15" fmla="*/ 74 h 191"/>
                  <a:gd name="T16" fmla="*/ 3072 w 4354"/>
                  <a:gd name="T17" fmla="*/ 69 h 191"/>
                  <a:gd name="T18" fmla="*/ 3075 w 4354"/>
                  <a:gd name="T19" fmla="*/ 62 h 191"/>
                  <a:gd name="T20" fmla="*/ 3086 w 4354"/>
                  <a:gd name="T21" fmla="*/ 54 h 191"/>
                  <a:gd name="T22" fmla="*/ 3109 w 4354"/>
                  <a:gd name="T23" fmla="*/ 56 h 191"/>
                  <a:gd name="T24" fmla="*/ 3117 w 4354"/>
                  <a:gd name="T25" fmla="*/ 61 h 191"/>
                  <a:gd name="T26" fmla="*/ 3120 w 4354"/>
                  <a:gd name="T27" fmla="*/ 71 h 191"/>
                  <a:gd name="T28" fmla="*/ 3117 w 4354"/>
                  <a:gd name="T29" fmla="*/ 81 h 191"/>
                  <a:gd name="T30" fmla="*/ 3110 w 4354"/>
                  <a:gd name="T31" fmla="*/ 83 h 191"/>
                  <a:gd name="T32" fmla="*/ 3072 w 4354"/>
                  <a:gd name="T33" fmla="*/ 88 h 191"/>
                  <a:gd name="T34" fmla="*/ 3058 w 4354"/>
                  <a:gd name="T35" fmla="*/ 97 h 191"/>
                  <a:gd name="T36" fmla="*/ 3049 w 4354"/>
                  <a:gd name="T37" fmla="*/ 109 h 191"/>
                  <a:gd name="T38" fmla="*/ 3052 w 4354"/>
                  <a:gd name="T39" fmla="*/ 135 h 191"/>
                  <a:gd name="T40" fmla="*/ 3065 w 4354"/>
                  <a:gd name="T41" fmla="*/ 147 h 191"/>
                  <a:gd name="T42" fmla="*/ 3068 w 4354"/>
                  <a:gd name="T43" fmla="*/ 112 h 191"/>
                  <a:gd name="T44" fmla="*/ 3076 w 4354"/>
                  <a:gd name="T45" fmla="*/ 104 h 191"/>
                  <a:gd name="T46" fmla="*/ 3084 w 4354"/>
                  <a:gd name="T47" fmla="*/ 101 h 191"/>
                  <a:gd name="T48" fmla="*/ 3101 w 4354"/>
                  <a:gd name="T49" fmla="*/ 99 h 191"/>
                  <a:gd name="T50" fmla="*/ 3114 w 4354"/>
                  <a:gd name="T51" fmla="*/ 96 h 191"/>
                  <a:gd name="T52" fmla="*/ 3119 w 4354"/>
                  <a:gd name="T53" fmla="*/ 118 h 191"/>
                  <a:gd name="T54" fmla="*/ 3104 w 4354"/>
                  <a:gd name="T55" fmla="*/ 131 h 191"/>
                  <a:gd name="T56" fmla="*/ 3093 w 4354"/>
                  <a:gd name="T57" fmla="*/ 135 h 191"/>
                  <a:gd name="T58" fmla="*/ 3082 w 4354"/>
                  <a:gd name="T59" fmla="*/ 150 h 191"/>
                  <a:gd name="T60" fmla="*/ 3098 w 4354"/>
                  <a:gd name="T61" fmla="*/ 148 h 191"/>
                  <a:gd name="T62" fmla="*/ 3111 w 4354"/>
                  <a:gd name="T63" fmla="*/ 141 h 191"/>
                  <a:gd name="T64" fmla="*/ 3120 w 4354"/>
                  <a:gd name="T65" fmla="*/ 133 h 191"/>
                  <a:gd name="T66" fmla="*/ 3123 w 4354"/>
                  <a:gd name="T67" fmla="*/ 142 h 191"/>
                  <a:gd name="T68" fmla="*/ 3130 w 4354"/>
                  <a:gd name="T69" fmla="*/ 149 h 191"/>
                  <a:gd name="T70" fmla="*/ 3146 w 4354"/>
                  <a:gd name="T71" fmla="*/ 148 h 19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4354" h="191">
                    <a:moveTo>
                      <a:pt x="3148" y="147"/>
                    </a:moveTo>
                    <a:lnTo>
                      <a:pt x="3148" y="134"/>
                    </a:lnTo>
                    <a:lnTo>
                      <a:pt x="3144" y="135"/>
                    </a:lnTo>
                    <a:lnTo>
                      <a:pt x="3140" y="135"/>
                    </a:lnTo>
                    <a:lnTo>
                      <a:pt x="3137" y="130"/>
                    </a:lnTo>
                    <a:lnTo>
                      <a:pt x="3137" y="58"/>
                    </a:lnTo>
                    <a:lnTo>
                      <a:pt x="3133" y="51"/>
                    </a:lnTo>
                    <a:lnTo>
                      <a:pt x="3125" y="46"/>
                    </a:lnTo>
                    <a:lnTo>
                      <a:pt x="3118" y="42"/>
                    </a:lnTo>
                    <a:lnTo>
                      <a:pt x="3108" y="39"/>
                    </a:lnTo>
                    <a:lnTo>
                      <a:pt x="3085" y="39"/>
                    </a:lnTo>
                    <a:lnTo>
                      <a:pt x="3075" y="42"/>
                    </a:lnTo>
                    <a:lnTo>
                      <a:pt x="3067" y="47"/>
                    </a:lnTo>
                    <a:lnTo>
                      <a:pt x="3059" y="52"/>
                    </a:lnTo>
                    <a:lnTo>
                      <a:pt x="3055" y="61"/>
                    </a:lnTo>
                    <a:lnTo>
                      <a:pt x="3055" y="74"/>
                    </a:lnTo>
                    <a:lnTo>
                      <a:pt x="3071" y="74"/>
                    </a:lnTo>
                    <a:lnTo>
                      <a:pt x="3072" y="69"/>
                    </a:lnTo>
                    <a:lnTo>
                      <a:pt x="3073" y="65"/>
                    </a:lnTo>
                    <a:lnTo>
                      <a:pt x="3075" y="62"/>
                    </a:lnTo>
                    <a:lnTo>
                      <a:pt x="3079" y="57"/>
                    </a:lnTo>
                    <a:lnTo>
                      <a:pt x="3086" y="54"/>
                    </a:lnTo>
                    <a:lnTo>
                      <a:pt x="3103" y="54"/>
                    </a:lnTo>
                    <a:lnTo>
                      <a:pt x="3109" y="56"/>
                    </a:lnTo>
                    <a:lnTo>
                      <a:pt x="3113" y="58"/>
                    </a:lnTo>
                    <a:lnTo>
                      <a:pt x="3117" y="61"/>
                    </a:lnTo>
                    <a:lnTo>
                      <a:pt x="3120" y="65"/>
                    </a:lnTo>
                    <a:lnTo>
                      <a:pt x="3120" y="71"/>
                    </a:lnTo>
                    <a:lnTo>
                      <a:pt x="3119" y="77"/>
                    </a:lnTo>
                    <a:lnTo>
                      <a:pt x="3117" y="81"/>
                    </a:lnTo>
                    <a:lnTo>
                      <a:pt x="3114" y="83"/>
                    </a:lnTo>
                    <a:lnTo>
                      <a:pt x="3110" y="83"/>
                    </a:lnTo>
                    <a:lnTo>
                      <a:pt x="3082" y="87"/>
                    </a:lnTo>
                    <a:lnTo>
                      <a:pt x="3072" y="88"/>
                    </a:lnTo>
                    <a:lnTo>
                      <a:pt x="3064" y="91"/>
                    </a:lnTo>
                    <a:lnTo>
                      <a:pt x="3058" y="97"/>
                    </a:lnTo>
                    <a:lnTo>
                      <a:pt x="3052" y="102"/>
                    </a:lnTo>
                    <a:lnTo>
                      <a:pt x="3049" y="109"/>
                    </a:lnTo>
                    <a:lnTo>
                      <a:pt x="3049" y="128"/>
                    </a:lnTo>
                    <a:lnTo>
                      <a:pt x="3052" y="135"/>
                    </a:lnTo>
                    <a:lnTo>
                      <a:pt x="3059" y="141"/>
                    </a:lnTo>
                    <a:lnTo>
                      <a:pt x="3065" y="147"/>
                    </a:lnTo>
                    <a:lnTo>
                      <a:pt x="3068" y="124"/>
                    </a:lnTo>
                    <a:lnTo>
                      <a:pt x="3068" y="112"/>
                    </a:lnTo>
                    <a:lnTo>
                      <a:pt x="3070" y="107"/>
                    </a:lnTo>
                    <a:lnTo>
                      <a:pt x="3076" y="104"/>
                    </a:lnTo>
                    <a:lnTo>
                      <a:pt x="3079" y="102"/>
                    </a:lnTo>
                    <a:lnTo>
                      <a:pt x="3084" y="101"/>
                    </a:lnTo>
                    <a:lnTo>
                      <a:pt x="3090" y="100"/>
                    </a:lnTo>
                    <a:lnTo>
                      <a:pt x="3101" y="99"/>
                    </a:lnTo>
                    <a:lnTo>
                      <a:pt x="3107" y="98"/>
                    </a:lnTo>
                    <a:lnTo>
                      <a:pt x="3114" y="96"/>
                    </a:lnTo>
                    <a:lnTo>
                      <a:pt x="3119" y="93"/>
                    </a:lnTo>
                    <a:lnTo>
                      <a:pt x="3119" y="118"/>
                    </a:lnTo>
                    <a:lnTo>
                      <a:pt x="3114" y="126"/>
                    </a:lnTo>
                    <a:lnTo>
                      <a:pt x="3104" y="131"/>
                    </a:lnTo>
                    <a:lnTo>
                      <a:pt x="3099" y="134"/>
                    </a:lnTo>
                    <a:lnTo>
                      <a:pt x="3093" y="135"/>
                    </a:lnTo>
                    <a:lnTo>
                      <a:pt x="3081" y="135"/>
                    </a:lnTo>
                    <a:lnTo>
                      <a:pt x="3082" y="150"/>
                    </a:lnTo>
                    <a:lnTo>
                      <a:pt x="3090" y="150"/>
                    </a:lnTo>
                    <a:lnTo>
                      <a:pt x="3098" y="148"/>
                    </a:lnTo>
                    <a:lnTo>
                      <a:pt x="3104" y="145"/>
                    </a:lnTo>
                    <a:lnTo>
                      <a:pt x="3111" y="141"/>
                    </a:lnTo>
                    <a:lnTo>
                      <a:pt x="3116" y="137"/>
                    </a:lnTo>
                    <a:lnTo>
                      <a:pt x="3120" y="133"/>
                    </a:lnTo>
                    <a:lnTo>
                      <a:pt x="3121" y="137"/>
                    </a:lnTo>
                    <a:lnTo>
                      <a:pt x="3123" y="142"/>
                    </a:lnTo>
                    <a:lnTo>
                      <a:pt x="3126" y="147"/>
                    </a:lnTo>
                    <a:lnTo>
                      <a:pt x="3130" y="149"/>
                    </a:lnTo>
                    <a:lnTo>
                      <a:pt x="3141" y="149"/>
                    </a:lnTo>
                    <a:lnTo>
                      <a:pt x="3146" y="148"/>
                    </a:lnTo>
                    <a:lnTo>
                      <a:pt x="3148" y="147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47" name="Freeform 65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3077 w 4354"/>
                  <a:gd name="T1" fmla="*/ 134 h 191"/>
                  <a:gd name="T2" fmla="*/ 3070 w 4354"/>
                  <a:gd name="T3" fmla="*/ 128 h 191"/>
                  <a:gd name="T4" fmla="*/ 3068 w 4354"/>
                  <a:gd name="T5" fmla="*/ 124 h 191"/>
                  <a:gd name="T6" fmla="*/ 3065 w 4354"/>
                  <a:gd name="T7" fmla="*/ 147 h 191"/>
                  <a:gd name="T8" fmla="*/ 3073 w 4354"/>
                  <a:gd name="T9" fmla="*/ 150 h 191"/>
                  <a:gd name="T10" fmla="*/ 3082 w 4354"/>
                  <a:gd name="T11" fmla="*/ 150 h 191"/>
                  <a:gd name="T12" fmla="*/ 3081 w 4354"/>
                  <a:gd name="T13" fmla="*/ 135 h 191"/>
                  <a:gd name="T14" fmla="*/ 3077 w 4354"/>
                  <a:gd name="T15" fmla="*/ 134 h 19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354" h="191">
                    <a:moveTo>
                      <a:pt x="3077" y="134"/>
                    </a:moveTo>
                    <a:lnTo>
                      <a:pt x="3070" y="128"/>
                    </a:lnTo>
                    <a:lnTo>
                      <a:pt x="3068" y="124"/>
                    </a:lnTo>
                    <a:lnTo>
                      <a:pt x="3065" y="147"/>
                    </a:lnTo>
                    <a:lnTo>
                      <a:pt x="3073" y="150"/>
                    </a:lnTo>
                    <a:lnTo>
                      <a:pt x="3082" y="150"/>
                    </a:lnTo>
                    <a:lnTo>
                      <a:pt x="3081" y="135"/>
                    </a:lnTo>
                    <a:lnTo>
                      <a:pt x="3077" y="134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48" name="Freeform 66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3393 w 4354"/>
                  <a:gd name="T1" fmla="*/ 45 h 191"/>
                  <a:gd name="T2" fmla="*/ 3384 w 4354"/>
                  <a:gd name="T3" fmla="*/ 55 h 191"/>
                  <a:gd name="T4" fmla="*/ 3390 w 4354"/>
                  <a:gd name="T5" fmla="*/ 77 h 191"/>
                  <a:gd name="T6" fmla="*/ 3393 w 4354"/>
                  <a:gd name="T7" fmla="*/ 70 h 191"/>
                  <a:gd name="T8" fmla="*/ 3399 w 4354"/>
                  <a:gd name="T9" fmla="*/ 64 h 191"/>
                  <a:gd name="T10" fmla="*/ 3405 w 4354"/>
                  <a:gd name="T11" fmla="*/ 40 h 191"/>
                  <a:gd name="T12" fmla="*/ 3393 w 4354"/>
                  <a:gd name="T13" fmla="*/ 45 h 19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354" h="191">
                    <a:moveTo>
                      <a:pt x="3393" y="45"/>
                    </a:moveTo>
                    <a:lnTo>
                      <a:pt x="3384" y="55"/>
                    </a:lnTo>
                    <a:lnTo>
                      <a:pt x="3390" y="77"/>
                    </a:lnTo>
                    <a:lnTo>
                      <a:pt x="3393" y="70"/>
                    </a:lnTo>
                    <a:lnTo>
                      <a:pt x="3399" y="64"/>
                    </a:lnTo>
                    <a:lnTo>
                      <a:pt x="3405" y="40"/>
                    </a:lnTo>
                    <a:lnTo>
                      <a:pt x="3393" y="45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49" name="Freeform 67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3422 w 4354"/>
                  <a:gd name="T1" fmla="*/ 150 h 191"/>
                  <a:gd name="T2" fmla="*/ 3427 w 4354"/>
                  <a:gd name="T3" fmla="*/ 150 h 191"/>
                  <a:gd name="T4" fmla="*/ 3431 w 4354"/>
                  <a:gd name="T5" fmla="*/ 149 h 191"/>
                  <a:gd name="T6" fmla="*/ 3439 w 4354"/>
                  <a:gd name="T7" fmla="*/ 147 h 191"/>
                  <a:gd name="T8" fmla="*/ 3446 w 4354"/>
                  <a:gd name="T9" fmla="*/ 143 h 191"/>
                  <a:gd name="T10" fmla="*/ 3451 w 4354"/>
                  <a:gd name="T11" fmla="*/ 138 h 191"/>
                  <a:gd name="T12" fmla="*/ 3457 w 4354"/>
                  <a:gd name="T13" fmla="*/ 131 h 191"/>
                  <a:gd name="T14" fmla="*/ 3460 w 4354"/>
                  <a:gd name="T15" fmla="*/ 127 h 191"/>
                  <a:gd name="T16" fmla="*/ 3462 w 4354"/>
                  <a:gd name="T17" fmla="*/ 122 h 191"/>
                  <a:gd name="T18" fmla="*/ 3464 w 4354"/>
                  <a:gd name="T19" fmla="*/ 118 h 191"/>
                  <a:gd name="T20" fmla="*/ 3464 w 4354"/>
                  <a:gd name="T21" fmla="*/ 114 h 191"/>
                  <a:gd name="T22" fmla="*/ 3447 w 4354"/>
                  <a:gd name="T23" fmla="*/ 114 h 191"/>
                  <a:gd name="T24" fmla="*/ 3446 w 4354"/>
                  <a:gd name="T25" fmla="*/ 118 h 191"/>
                  <a:gd name="T26" fmla="*/ 3443 w 4354"/>
                  <a:gd name="T27" fmla="*/ 123 h 191"/>
                  <a:gd name="T28" fmla="*/ 3440 w 4354"/>
                  <a:gd name="T29" fmla="*/ 126 h 191"/>
                  <a:gd name="T30" fmla="*/ 3435 w 4354"/>
                  <a:gd name="T31" fmla="*/ 132 h 191"/>
                  <a:gd name="T32" fmla="*/ 3428 w 4354"/>
                  <a:gd name="T33" fmla="*/ 135 h 191"/>
                  <a:gd name="T34" fmla="*/ 3409 w 4354"/>
                  <a:gd name="T35" fmla="*/ 135 h 191"/>
                  <a:gd name="T36" fmla="*/ 3402 w 4354"/>
                  <a:gd name="T37" fmla="*/ 132 h 191"/>
                  <a:gd name="T38" fmla="*/ 3397 w 4354"/>
                  <a:gd name="T39" fmla="*/ 126 h 191"/>
                  <a:gd name="T40" fmla="*/ 3392 w 4354"/>
                  <a:gd name="T41" fmla="*/ 119 h 191"/>
                  <a:gd name="T42" fmla="*/ 3390 w 4354"/>
                  <a:gd name="T43" fmla="*/ 111 h 191"/>
                  <a:gd name="T44" fmla="*/ 3390 w 4354"/>
                  <a:gd name="T45" fmla="*/ 100 h 191"/>
                  <a:gd name="T46" fmla="*/ 3466 w 4354"/>
                  <a:gd name="T47" fmla="*/ 100 h 191"/>
                  <a:gd name="T48" fmla="*/ 3466 w 4354"/>
                  <a:gd name="T49" fmla="*/ 89 h 191"/>
                  <a:gd name="T50" fmla="*/ 3465 w 4354"/>
                  <a:gd name="T51" fmla="*/ 82 h 191"/>
                  <a:gd name="T52" fmla="*/ 3464 w 4354"/>
                  <a:gd name="T53" fmla="*/ 77 h 191"/>
                  <a:gd name="T54" fmla="*/ 3463 w 4354"/>
                  <a:gd name="T55" fmla="*/ 70 h 191"/>
                  <a:gd name="T56" fmla="*/ 3461 w 4354"/>
                  <a:gd name="T57" fmla="*/ 64 h 191"/>
                  <a:gd name="T58" fmla="*/ 3457 w 4354"/>
                  <a:gd name="T59" fmla="*/ 58 h 191"/>
                  <a:gd name="T60" fmla="*/ 3453 w 4354"/>
                  <a:gd name="T61" fmla="*/ 53 h 191"/>
                  <a:gd name="T62" fmla="*/ 3448 w 4354"/>
                  <a:gd name="T63" fmla="*/ 48 h 191"/>
                  <a:gd name="T64" fmla="*/ 3441 w 4354"/>
                  <a:gd name="T65" fmla="*/ 45 h 191"/>
                  <a:gd name="T66" fmla="*/ 3434 w 4354"/>
                  <a:gd name="T67" fmla="*/ 41 h 191"/>
                  <a:gd name="T68" fmla="*/ 3427 w 4354"/>
                  <a:gd name="T69" fmla="*/ 40 h 191"/>
                  <a:gd name="T70" fmla="*/ 3405 w 4354"/>
                  <a:gd name="T71" fmla="*/ 40 h 191"/>
                  <a:gd name="T72" fmla="*/ 3399 w 4354"/>
                  <a:gd name="T73" fmla="*/ 64 h 191"/>
                  <a:gd name="T74" fmla="*/ 3404 w 4354"/>
                  <a:gd name="T75" fmla="*/ 58 h 191"/>
                  <a:gd name="T76" fmla="*/ 3411 w 4354"/>
                  <a:gd name="T77" fmla="*/ 55 h 191"/>
                  <a:gd name="T78" fmla="*/ 3430 w 4354"/>
                  <a:gd name="T79" fmla="*/ 55 h 191"/>
                  <a:gd name="T80" fmla="*/ 3438 w 4354"/>
                  <a:gd name="T81" fmla="*/ 59 h 191"/>
                  <a:gd name="T82" fmla="*/ 3443 w 4354"/>
                  <a:gd name="T83" fmla="*/ 68 h 191"/>
                  <a:gd name="T84" fmla="*/ 3445 w 4354"/>
                  <a:gd name="T85" fmla="*/ 72 h 191"/>
                  <a:gd name="T86" fmla="*/ 3447 w 4354"/>
                  <a:gd name="T87" fmla="*/ 78 h 191"/>
                  <a:gd name="T88" fmla="*/ 3448 w 4354"/>
                  <a:gd name="T89" fmla="*/ 86 h 191"/>
                  <a:gd name="T90" fmla="*/ 3390 w 4354"/>
                  <a:gd name="T91" fmla="*/ 86 h 191"/>
                  <a:gd name="T92" fmla="*/ 3390 w 4354"/>
                  <a:gd name="T93" fmla="*/ 77 h 191"/>
                  <a:gd name="T94" fmla="*/ 3384 w 4354"/>
                  <a:gd name="T95" fmla="*/ 55 h 191"/>
                  <a:gd name="T96" fmla="*/ 3375 w 4354"/>
                  <a:gd name="T97" fmla="*/ 72 h 191"/>
                  <a:gd name="T98" fmla="*/ 3371 w 4354"/>
                  <a:gd name="T99" fmla="*/ 93 h 191"/>
                  <a:gd name="T100" fmla="*/ 3371 w 4354"/>
                  <a:gd name="T101" fmla="*/ 96 h 191"/>
                  <a:gd name="T102" fmla="*/ 3374 w 4354"/>
                  <a:gd name="T103" fmla="*/ 118 h 191"/>
                  <a:gd name="T104" fmla="*/ 3383 w 4354"/>
                  <a:gd name="T105" fmla="*/ 135 h 191"/>
                  <a:gd name="T106" fmla="*/ 3384 w 4354"/>
                  <a:gd name="T107" fmla="*/ 136 h 191"/>
                  <a:gd name="T108" fmla="*/ 3393 w 4354"/>
                  <a:gd name="T109" fmla="*/ 146 h 191"/>
                  <a:gd name="T110" fmla="*/ 3404 w 4354"/>
                  <a:gd name="T111" fmla="*/ 150 h 191"/>
                  <a:gd name="T112" fmla="*/ 3422 w 4354"/>
                  <a:gd name="T113" fmla="*/ 150 h 191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4354" h="191">
                    <a:moveTo>
                      <a:pt x="3422" y="150"/>
                    </a:moveTo>
                    <a:lnTo>
                      <a:pt x="3427" y="150"/>
                    </a:lnTo>
                    <a:lnTo>
                      <a:pt x="3431" y="149"/>
                    </a:lnTo>
                    <a:lnTo>
                      <a:pt x="3439" y="147"/>
                    </a:lnTo>
                    <a:lnTo>
                      <a:pt x="3446" y="143"/>
                    </a:lnTo>
                    <a:lnTo>
                      <a:pt x="3451" y="138"/>
                    </a:lnTo>
                    <a:lnTo>
                      <a:pt x="3457" y="131"/>
                    </a:lnTo>
                    <a:lnTo>
                      <a:pt x="3460" y="127"/>
                    </a:lnTo>
                    <a:lnTo>
                      <a:pt x="3462" y="122"/>
                    </a:lnTo>
                    <a:lnTo>
                      <a:pt x="3464" y="118"/>
                    </a:lnTo>
                    <a:lnTo>
                      <a:pt x="3464" y="114"/>
                    </a:lnTo>
                    <a:lnTo>
                      <a:pt x="3447" y="114"/>
                    </a:lnTo>
                    <a:lnTo>
                      <a:pt x="3446" y="118"/>
                    </a:lnTo>
                    <a:lnTo>
                      <a:pt x="3443" y="123"/>
                    </a:lnTo>
                    <a:lnTo>
                      <a:pt x="3440" y="126"/>
                    </a:lnTo>
                    <a:lnTo>
                      <a:pt x="3435" y="132"/>
                    </a:lnTo>
                    <a:lnTo>
                      <a:pt x="3428" y="135"/>
                    </a:lnTo>
                    <a:lnTo>
                      <a:pt x="3409" y="135"/>
                    </a:lnTo>
                    <a:lnTo>
                      <a:pt x="3402" y="132"/>
                    </a:lnTo>
                    <a:lnTo>
                      <a:pt x="3397" y="126"/>
                    </a:lnTo>
                    <a:lnTo>
                      <a:pt x="3392" y="119"/>
                    </a:lnTo>
                    <a:lnTo>
                      <a:pt x="3390" y="111"/>
                    </a:lnTo>
                    <a:lnTo>
                      <a:pt x="3390" y="100"/>
                    </a:lnTo>
                    <a:lnTo>
                      <a:pt x="3466" y="100"/>
                    </a:lnTo>
                    <a:lnTo>
                      <a:pt x="3466" y="89"/>
                    </a:lnTo>
                    <a:lnTo>
                      <a:pt x="3465" y="82"/>
                    </a:lnTo>
                    <a:lnTo>
                      <a:pt x="3464" y="77"/>
                    </a:lnTo>
                    <a:lnTo>
                      <a:pt x="3463" y="70"/>
                    </a:lnTo>
                    <a:lnTo>
                      <a:pt x="3461" y="64"/>
                    </a:lnTo>
                    <a:lnTo>
                      <a:pt x="3457" y="58"/>
                    </a:lnTo>
                    <a:lnTo>
                      <a:pt x="3453" y="53"/>
                    </a:lnTo>
                    <a:lnTo>
                      <a:pt x="3448" y="48"/>
                    </a:lnTo>
                    <a:lnTo>
                      <a:pt x="3441" y="45"/>
                    </a:lnTo>
                    <a:lnTo>
                      <a:pt x="3434" y="41"/>
                    </a:lnTo>
                    <a:lnTo>
                      <a:pt x="3427" y="40"/>
                    </a:lnTo>
                    <a:lnTo>
                      <a:pt x="3405" y="40"/>
                    </a:lnTo>
                    <a:lnTo>
                      <a:pt x="3399" y="64"/>
                    </a:lnTo>
                    <a:lnTo>
                      <a:pt x="3404" y="58"/>
                    </a:lnTo>
                    <a:lnTo>
                      <a:pt x="3411" y="55"/>
                    </a:lnTo>
                    <a:lnTo>
                      <a:pt x="3430" y="55"/>
                    </a:lnTo>
                    <a:lnTo>
                      <a:pt x="3438" y="59"/>
                    </a:lnTo>
                    <a:lnTo>
                      <a:pt x="3443" y="68"/>
                    </a:lnTo>
                    <a:lnTo>
                      <a:pt x="3445" y="72"/>
                    </a:lnTo>
                    <a:lnTo>
                      <a:pt x="3447" y="78"/>
                    </a:lnTo>
                    <a:lnTo>
                      <a:pt x="3448" y="86"/>
                    </a:lnTo>
                    <a:lnTo>
                      <a:pt x="3390" y="86"/>
                    </a:lnTo>
                    <a:lnTo>
                      <a:pt x="3390" y="77"/>
                    </a:lnTo>
                    <a:lnTo>
                      <a:pt x="3384" y="55"/>
                    </a:lnTo>
                    <a:lnTo>
                      <a:pt x="3375" y="72"/>
                    </a:lnTo>
                    <a:lnTo>
                      <a:pt x="3371" y="93"/>
                    </a:lnTo>
                    <a:lnTo>
                      <a:pt x="3371" y="96"/>
                    </a:lnTo>
                    <a:lnTo>
                      <a:pt x="3374" y="118"/>
                    </a:lnTo>
                    <a:lnTo>
                      <a:pt x="3383" y="135"/>
                    </a:lnTo>
                    <a:lnTo>
                      <a:pt x="3384" y="136"/>
                    </a:lnTo>
                    <a:lnTo>
                      <a:pt x="3393" y="146"/>
                    </a:lnTo>
                    <a:lnTo>
                      <a:pt x="3404" y="150"/>
                    </a:lnTo>
                    <a:lnTo>
                      <a:pt x="3422" y="150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50" name="Rectangle 68"/>
              <p:cNvSpPr>
                <a:spLocks/>
              </p:cNvSpPr>
              <p:nvPr/>
            </p:nvSpPr>
            <p:spPr bwMode="auto">
              <a:xfrm>
                <a:off x="6464" y="2174"/>
                <a:ext cx="20" cy="21"/>
              </a:xfrm>
              <a:prstGeom prst="rect">
                <a:avLst/>
              </a:pr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/>
              <a:p>
                <a:endParaRPr lang="sk-SK" dirty="0"/>
              </a:p>
            </p:txBody>
          </p:sp>
          <p:sp>
            <p:nvSpPr>
              <p:cNvPr id="51" name="Freeform 69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3558 w 4354"/>
                  <a:gd name="T1" fmla="*/ 45 h 191"/>
                  <a:gd name="T2" fmla="*/ 3556 w 4354"/>
                  <a:gd name="T3" fmla="*/ 79 h 191"/>
                  <a:gd name="T4" fmla="*/ 3558 w 4354"/>
                  <a:gd name="T5" fmla="*/ 73 h 191"/>
                  <a:gd name="T6" fmla="*/ 3568 w 4354"/>
                  <a:gd name="T7" fmla="*/ 40 h 191"/>
                  <a:gd name="T8" fmla="*/ 3558 w 4354"/>
                  <a:gd name="T9" fmla="*/ 45 h 1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354" h="191">
                    <a:moveTo>
                      <a:pt x="3558" y="45"/>
                    </a:moveTo>
                    <a:lnTo>
                      <a:pt x="3556" y="79"/>
                    </a:lnTo>
                    <a:lnTo>
                      <a:pt x="3558" y="73"/>
                    </a:lnTo>
                    <a:lnTo>
                      <a:pt x="3568" y="40"/>
                    </a:lnTo>
                    <a:lnTo>
                      <a:pt x="3558" y="45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52" name="Freeform 70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3612 w 4354"/>
                  <a:gd name="T1" fmla="*/ 43 h 191"/>
                  <a:gd name="T2" fmla="*/ 3608 w 4354"/>
                  <a:gd name="T3" fmla="*/ 52 h 191"/>
                  <a:gd name="T4" fmla="*/ 3596 w 4354"/>
                  <a:gd name="T5" fmla="*/ 42 h 191"/>
                  <a:gd name="T6" fmla="*/ 3568 w 4354"/>
                  <a:gd name="T7" fmla="*/ 40 h 191"/>
                  <a:gd name="T8" fmla="*/ 3563 w 4354"/>
                  <a:gd name="T9" fmla="*/ 61 h 191"/>
                  <a:gd name="T10" fmla="*/ 3592 w 4354"/>
                  <a:gd name="T11" fmla="*/ 56 h 191"/>
                  <a:gd name="T12" fmla="*/ 3604 w 4354"/>
                  <a:gd name="T13" fmla="*/ 65 h 191"/>
                  <a:gd name="T14" fmla="*/ 3612 w 4354"/>
                  <a:gd name="T15" fmla="*/ 81 h 191"/>
                  <a:gd name="T16" fmla="*/ 3610 w 4354"/>
                  <a:gd name="T17" fmla="*/ 110 h 191"/>
                  <a:gd name="T18" fmla="*/ 3602 w 4354"/>
                  <a:gd name="T19" fmla="*/ 128 h 191"/>
                  <a:gd name="T20" fmla="*/ 3573 w 4354"/>
                  <a:gd name="T21" fmla="*/ 134 h 191"/>
                  <a:gd name="T22" fmla="*/ 3562 w 4354"/>
                  <a:gd name="T23" fmla="*/ 124 h 191"/>
                  <a:gd name="T24" fmla="*/ 3555 w 4354"/>
                  <a:gd name="T25" fmla="*/ 109 h 191"/>
                  <a:gd name="T26" fmla="*/ 3556 w 4354"/>
                  <a:gd name="T27" fmla="*/ 79 h 191"/>
                  <a:gd name="T28" fmla="*/ 3549 w 4354"/>
                  <a:gd name="T29" fmla="*/ 55 h 191"/>
                  <a:gd name="T30" fmla="*/ 3537 w 4354"/>
                  <a:gd name="T31" fmla="*/ 92 h 191"/>
                  <a:gd name="T32" fmla="*/ 3539 w 4354"/>
                  <a:gd name="T33" fmla="*/ 119 h 191"/>
                  <a:gd name="T34" fmla="*/ 3549 w 4354"/>
                  <a:gd name="T35" fmla="*/ 136 h 191"/>
                  <a:gd name="T36" fmla="*/ 3568 w 4354"/>
                  <a:gd name="T37" fmla="*/ 148 h 191"/>
                  <a:gd name="T38" fmla="*/ 3593 w 4354"/>
                  <a:gd name="T39" fmla="*/ 147 h 191"/>
                  <a:gd name="T40" fmla="*/ 3603 w 4354"/>
                  <a:gd name="T41" fmla="*/ 141 h 191"/>
                  <a:gd name="T42" fmla="*/ 3611 w 4354"/>
                  <a:gd name="T43" fmla="*/ 132 h 191"/>
                  <a:gd name="T44" fmla="*/ 3610 w 4354"/>
                  <a:gd name="T45" fmla="*/ 156 h 191"/>
                  <a:gd name="T46" fmla="*/ 3603 w 4354"/>
                  <a:gd name="T47" fmla="*/ 172 h 191"/>
                  <a:gd name="T48" fmla="*/ 3573 w 4354"/>
                  <a:gd name="T49" fmla="*/ 176 h 191"/>
                  <a:gd name="T50" fmla="*/ 3560 w 4354"/>
                  <a:gd name="T51" fmla="*/ 168 h 191"/>
                  <a:gd name="T52" fmla="*/ 3558 w 4354"/>
                  <a:gd name="T53" fmla="*/ 160 h 191"/>
                  <a:gd name="T54" fmla="*/ 3541 w 4354"/>
                  <a:gd name="T55" fmla="*/ 170 h 191"/>
                  <a:gd name="T56" fmla="*/ 3553 w 4354"/>
                  <a:gd name="T57" fmla="*/ 183 h 191"/>
                  <a:gd name="T58" fmla="*/ 3570 w 4354"/>
                  <a:gd name="T59" fmla="*/ 191 h 191"/>
                  <a:gd name="T60" fmla="*/ 3603 w 4354"/>
                  <a:gd name="T61" fmla="*/ 187 h 191"/>
                  <a:gd name="T62" fmla="*/ 3622 w 4354"/>
                  <a:gd name="T63" fmla="*/ 170 h 191"/>
                  <a:gd name="T64" fmla="*/ 3628 w 4354"/>
                  <a:gd name="T65" fmla="*/ 151 h 19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4354" h="191">
                    <a:moveTo>
                      <a:pt x="3628" y="43"/>
                    </a:moveTo>
                    <a:lnTo>
                      <a:pt x="3612" y="43"/>
                    </a:lnTo>
                    <a:lnTo>
                      <a:pt x="3612" y="56"/>
                    </a:lnTo>
                    <a:lnTo>
                      <a:pt x="3608" y="52"/>
                    </a:lnTo>
                    <a:lnTo>
                      <a:pt x="3602" y="46"/>
                    </a:lnTo>
                    <a:lnTo>
                      <a:pt x="3596" y="42"/>
                    </a:lnTo>
                    <a:lnTo>
                      <a:pt x="3588" y="40"/>
                    </a:lnTo>
                    <a:lnTo>
                      <a:pt x="3568" y="40"/>
                    </a:lnTo>
                    <a:lnTo>
                      <a:pt x="3558" y="73"/>
                    </a:lnTo>
                    <a:lnTo>
                      <a:pt x="3563" y="61"/>
                    </a:lnTo>
                    <a:lnTo>
                      <a:pt x="3571" y="56"/>
                    </a:lnTo>
                    <a:lnTo>
                      <a:pt x="3592" y="56"/>
                    </a:lnTo>
                    <a:lnTo>
                      <a:pt x="3598" y="59"/>
                    </a:lnTo>
                    <a:lnTo>
                      <a:pt x="3604" y="65"/>
                    </a:lnTo>
                    <a:lnTo>
                      <a:pt x="3609" y="71"/>
                    </a:lnTo>
                    <a:lnTo>
                      <a:pt x="3612" y="81"/>
                    </a:lnTo>
                    <a:lnTo>
                      <a:pt x="3612" y="102"/>
                    </a:lnTo>
                    <a:lnTo>
                      <a:pt x="3610" y="110"/>
                    </a:lnTo>
                    <a:lnTo>
                      <a:pt x="3607" y="116"/>
                    </a:lnTo>
                    <a:lnTo>
                      <a:pt x="3602" y="128"/>
                    </a:lnTo>
                    <a:lnTo>
                      <a:pt x="3593" y="134"/>
                    </a:lnTo>
                    <a:lnTo>
                      <a:pt x="3573" y="134"/>
                    </a:lnTo>
                    <a:lnTo>
                      <a:pt x="3566" y="130"/>
                    </a:lnTo>
                    <a:lnTo>
                      <a:pt x="3562" y="124"/>
                    </a:lnTo>
                    <a:lnTo>
                      <a:pt x="3557" y="118"/>
                    </a:lnTo>
                    <a:lnTo>
                      <a:pt x="3555" y="109"/>
                    </a:lnTo>
                    <a:lnTo>
                      <a:pt x="3555" y="87"/>
                    </a:lnTo>
                    <a:lnTo>
                      <a:pt x="3556" y="79"/>
                    </a:lnTo>
                    <a:lnTo>
                      <a:pt x="3558" y="45"/>
                    </a:lnTo>
                    <a:lnTo>
                      <a:pt x="3549" y="55"/>
                    </a:lnTo>
                    <a:lnTo>
                      <a:pt x="3540" y="71"/>
                    </a:lnTo>
                    <a:lnTo>
                      <a:pt x="3537" y="92"/>
                    </a:lnTo>
                    <a:lnTo>
                      <a:pt x="3537" y="96"/>
                    </a:lnTo>
                    <a:lnTo>
                      <a:pt x="3539" y="119"/>
                    </a:lnTo>
                    <a:lnTo>
                      <a:pt x="3548" y="135"/>
                    </a:lnTo>
                    <a:lnTo>
                      <a:pt x="3549" y="136"/>
                    </a:lnTo>
                    <a:lnTo>
                      <a:pt x="3558" y="144"/>
                    </a:lnTo>
                    <a:lnTo>
                      <a:pt x="3568" y="148"/>
                    </a:lnTo>
                    <a:lnTo>
                      <a:pt x="3587" y="148"/>
                    </a:lnTo>
                    <a:lnTo>
                      <a:pt x="3593" y="147"/>
                    </a:lnTo>
                    <a:lnTo>
                      <a:pt x="3598" y="144"/>
                    </a:lnTo>
                    <a:lnTo>
                      <a:pt x="3603" y="141"/>
                    </a:lnTo>
                    <a:lnTo>
                      <a:pt x="3608" y="137"/>
                    </a:lnTo>
                    <a:lnTo>
                      <a:pt x="3611" y="132"/>
                    </a:lnTo>
                    <a:lnTo>
                      <a:pt x="3611" y="146"/>
                    </a:lnTo>
                    <a:lnTo>
                      <a:pt x="3610" y="156"/>
                    </a:lnTo>
                    <a:lnTo>
                      <a:pt x="3608" y="162"/>
                    </a:lnTo>
                    <a:lnTo>
                      <a:pt x="3603" y="172"/>
                    </a:lnTo>
                    <a:lnTo>
                      <a:pt x="3595" y="176"/>
                    </a:lnTo>
                    <a:lnTo>
                      <a:pt x="3573" y="176"/>
                    </a:lnTo>
                    <a:lnTo>
                      <a:pt x="3567" y="174"/>
                    </a:lnTo>
                    <a:lnTo>
                      <a:pt x="3560" y="168"/>
                    </a:lnTo>
                    <a:lnTo>
                      <a:pt x="3558" y="164"/>
                    </a:lnTo>
                    <a:lnTo>
                      <a:pt x="3558" y="160"/>
                    </a:lnTo>
                    <a:lnTo>
                      <a:pt x="3540" y="160"/>
                    </a:lnTo>
                    <a:lnTo>
                      <a:pt x="3541" y="170"/>
                    </a:lnTo>
                    <a:lnTo>
                      <a:pt x="3545" y="178"/>
                    </a:lnTo>
                    <a:lnTo>
                      <a:pt x="3553" y="183"/>
                    </a:lnTo>
                    <a:lnTo>
                      <a:pt x="3560" y="188"/>
                    </a:lnTo>
                    <a:lnTo>
                      <a:pt x="3570" y="191"/>
                    </a:lnTo>
                    <a:lnTo>
                      <a:pt x="3581" y="191"/>
                    </a:lnTo>
                    <a:lnTo>
                      <a:pt x="3603" y="187"/>
                    </a:lnTo>
                    <a:lnTo>
                      <a:pt x="3619" y="175"/>
                    </a:lnTo>
                    <a:lnTo>
                      <a:pt x="3622" y="170"/>
                    </a:lnTo>
                    <a:lnTo>
                      <a:pt x="3626" y="162"/>
                    </a:lnTo>
                    <a:lnTo>
                      <a:pt x="3628" y="151"/>
                    </a:lnTo>
                    <a:lnTo>
                      <a:pt x="3628" y="43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53" name="Freeform 71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3685 w 4354"/>
                  <a:gd name="T1" fmla="*/ 135 h 191"/>
                  <a:gd name="T2" fmla="*/ 3678 w 4354"/>
                  <a:gd name="T3" fmla="*/ 131 h 191"/>
                  <a:gd name="T4" fmla="*/ 3680 w 4354"/>
                  <a:gd name="T5" fmla="*/ 150 h 191"/>
                  <a:gd name="T6" fmla="*/ 3694 w 4354"/>
                  <a:gd name="T7" fmla="*/ 150 h 191"/>
                  <a:gd name="T8" fmla="*/ 3696 w 4354"/>
                  <a:gd name="T9" fmla="*/ 135 h 191"/>
                  <a:gd name="T10" fmla="*/ 3685 w 4354"/>
                  <a:gd name="T11" fmla="*/ 135 h 1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354" h="191">
                    <a:moveTo>
                      <a:pt x="3685" y="135"/>
                    </a:moveTo>
                    <a:lnTo>
                      <a:pt x="3678" y="131"/>
                    </a:lnTo>
                    <a:lnTo>
                      <a:pt x="3680" y="150"/>
                    </a:lnTo>
                    <a:lnTo>
                      <a:pt x="3694" y="150"/>
                    </a:lnTo>
                    <a:lnTo>
                      <a:pt x="3696" y="135"/>
                    </a:lnTo>
                    <a:lnTo>
                      <a:pt x="3685" y="135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54" name="Freeform 72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3851 w 4354"/>
                  <a:gd name="T1" fmla="*/ 42 h 191"/>
                  <a:gd name="T2" fmla="*/ 3832 w 4354"/>
                  <a:gd name="T3" fmla="*/ 42 h 191"/>
                  <a:gd name="T4" fmla="*/ 3802 w 4354"/>
                  <a:gd name="T5" fmla="*/ 127 h 191"/>
                  <a:gd name="T6" fmla="*/ 3775 w 4354"/>
                  <a:gd name="T7" fmla="*/ 42 h 191"/>
                  <a:gd name="T8" fmla="*/ 3754 w 4354"/>
                  <a:gd name="T9" fmla="*/ 42 h 191"/>
                  <a:gd name="T10" fmla="*/ 3793 w 4354"/>
                  <a:gd name="T11" fmla="*/ 147 h 191"/>
                  <a:gd name="T12" fmla="*/ 3811 w 4354"/>
                  <a:gd name="T13" fmla="*/ 147 h 191"/>
                  <a:gd name="T14" fmla="*/ 3851 w 4354"/>
                  <a:gd name="T15" fmla="*/ 42 h 19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354" h="191">
                    <a:moveTo>
                      <a:pt x="3851" y="42"/>
                    </a:moveTo>
                    <a:lnTo>
                      <a:pt x="3832" y="42"/>
                    </a:lnTo>
                    <a:lnTo>
                      <a:pt x="3802" y="127"/>
                    </a:lnTo>
                    <a:lnTo>
                      <a:pt x="3775" y="42"/>
                    </a:lnTo>
                    <a:lnTo>
                      <a:pt x="3754" y="42"/>
                    </a:lnTo>
                    <a:lnTo>
                      <a:pt x="3793" y="147"/>
                    </a:lnTo>
                    <a:lnTo>
                      <a:pt x="3811" y="147"/>
                    </a:lnTo>
                    <a:lnTo>
                      <a:pt x="3851" y="42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55" name="Rectangle 73"/>
              <p:cNvSpPr>
                <a:spLocks/>
              </p:cNvSpPr>
              <p:nvPr/>
            </p:nvSpPr>
            <p:spPr bwMode="auto">
              <a:xfrm>
                <a:off x="6827" y="2174"/>
                <a:ext cx="20" cy="21"/>
              </a:xfrm>
              <a:prstGeom prst="rect">
                <a:avLst/>
              </a:pr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/>
              <a:p>
                <a:endParaRPr lang="sk-SK" dirty="0"/>
              </a:p>
            </p:txBody>
          </p:sp>
          <p:sp>
            <p:nvSpPr>
              <p:cNvPr id="56" name="Freeform 74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3922 w 4354"/>
                  <a:gd name="T1" fmla="*/ 127 h 191"/>
                  <a:gd name="T2" fmla="*/ 3918 w 4354"/>
                  <a:gd name="T3" fmla="*/ 120 h 191"/>
                  <a:gd name="T4" fmla="*/ 3900 w 4354"/>
                  <a:gd name="T5" fmla="*/ 114 h 191"/>
                  <a:gd name="T6" fmla="*/ 3904 w 4354"/>
                  <a:gd name="T7" fmla="*/ 133 h 191"/>
                  <a:gd name="T8" fmla="*/ 3917 w 4354"/>
                  <a:gd name="T9" fmla="*/ 147 h 191"/>
                  <a:gd name="T10" fmla="*/ 3959 w 4354"/>
                  <a:gd name="T11" fmla="*/ 151 h 191"/>
                  <a:gd name="T12" fmla="*/ 3977 w 4354"/>
                  <a:gd name="T13" fmla="*/ 140 h 191"/>
                  <a:gd name="T14" fmla="*/ 3988 w 4354"/>
                  <a:gd name="T15" fmla="*/ 126 h 191"/>
                  <a:gd name="T16" fmla="*/ 3984 w 4354"/>
                  <a:gd name="T17" fmla="*/ 100 h 191"/>
                  <a:gd name="T18" fmla="*/ 3973 w 4354"/>
                  <a:gd name="T19" fmla="*/ 92 h 191"/>
                  <a:gd name="T20" fmla="*/ 3952 w 4354"/>
                  <a:gd name="T21" fmla="*/ 86 h 191"/>
                  <a:gd name="T22" fmla="*/ 3935 w 4354"/>
                  <a:gd name="T23" fmla="*/ 82 h 191"/>
                  <a:gd name="T24" fmla="*/ 3923 w 4354"/>
                  <a:gd name="T25" fmla="*/ 76 h 191"/>
                  <a:gd name="T26" fmla="*/ 3921 w 4354"/>
                  <a:gd name="T27" fmla="*/ 64 h 191"/>
                  <a:gd name="T28" fmla="*/ 3930 w 4354"/>
                  <a:gd name="T29" fmla="*/ 56 h 191"/>
                  <a:gd name="T30" fmla="*/ 3952 w 4354"/>
                  <a:gd name="T31" fmla="*/ 54 h 191"/>
                  <a:gd name="T32" fmla="*/ 3963 w 4354"/>
                  <a:gd name="T33" fmla="*/ 61 h 191"/>
                  <a:gd name="T34" fmla="*/ 3968 w 4354"/>
                  <a:gd name="T35" fmla="*/ 72 h 191"/>
                  <a:gd name="T36" fmla="*/ 3984 w 4354"/>
                  <a:gd name="T37" fmla="*/ 65 h 191"/>
                  <a:gd name="T38" fmla="*/ 3978 w 4354"/>
                  <a:gd name="T39" fmla="*/ 53 h 191"/>
                  <a:gd name="T40" fmla="*/ 3959 w 4354"/>
                  <a:gd name="T41" fmla="*/ 39 h 191"/>
                  <a:gd name="T42" fmla="*/ 3921 w 4354"/>
                  <a:gd name="T43" fmla="*/ 42 h 191"/>
                  <a:gd name="T44" fmla="*/ 3907 w 4354"/>
                  <a:gd name="T45" fmla="*/ 55 h 191"/>
                  <a:gd name="T46" fmla="*/ 3903 w 4354"/>
                  <a:gd name="T47" fmla="*/ 81 h 191"/>
                  <a:gd name="T48" fmla="*/ 3915 w 4354"/>
                  <a:gd name="T49" fmla="*/ 92 h 191"/>
                  <a:gd name="T50" fmla="*/ 3926 w 4354"/>
                  <a:gd name="T51" fmla="*/ 97 h 191"/>
                  <a:gd name="T52" fmla="*/ 3949 w 4354"/>
                  <a:gd name="T53" fmla="*/ 103 h 191"/>
                  <a:gd name="T54" fmla="*/ 3962 w 4354"/>
                  <a:gd name="T55" fmla="*/ 107 h 191"/>
                  <a:gd name="T56" fmla="*/ 3968 w 4354"/>
                  <a:gd name="T57" fmla="*/ 110 h 191"/>
                  <a:gd name="T58" fmla="*/ 3970 w 4354"/>
                  <a:gd name="T59" fmla="*/ 124 h 191"/>
                  <a:gd name="T60" fmla="*/ 3963 w 4354"/>
                  <a:gd name="T61" fmla="*/ 132 h 191"/>
                  <a:gd name="T62" fmla="*/ 3952 w 4354"/>
                  <a:gd name="T63" fmla="*/ 136 h 191"/>
                  <a:gd name="T64" fmla="*/ 3926 w 4354"/>
                  <a:gd name="T65" fmla="*/ 133 h 19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4354" h="191">
                    <a:moveTo>
                      <a:pt x="3926" y="133"/>
                    </a:moveTo>
                    <a:lnTo>
                      <a:pt x="3922" y="127"/>
                    </a:lnTo>
                    <a:lnTo>
                      <a:pt x="3919" y="124"/>
                    </a:lnTo>
                    <a:lnTo>
                      <a:pt x="3918" y="120"/>
                    </a:lnTo>
                    <a:lnTo>
                      <a:pt x="3917" y="114"/>
                    </a:lnTo>
                    <a:lnTo>
                      <a:pt x="3900" y="114"/>
                    </a:lnTo>
                    <a:lnTo>
                      <a:pt x="3901" y="124"/>
                    </a:lnTo>
                    <a:lnTo>
                      <a:pt x="3904" y="133"/>
                    </a:lnTo>
                    <a:lnTo>
                      <a:pt x="3911" y="140"/>
                    </a:lnTo>
                    <a:lnTo>
                      <a:pt x="3917" y="147"/>
                    </a:lnTo>
                    <a:lnTo>
                      <a:pt x="3929" y="151"/>
                    </a:lnTo>
                    <a:lnTo>
                      <a:pt x="3959" y="151"/>
                    </a:lnTo>
                    <a:lnTo>
                      <a:pt x="3970" y="147"/>
                    </a:lnTo>
                    <a:lnTo>
                      <a:pt x="3977" y="140"/>
                    </a:lnTo>
                    <a:lnTo>
                      <a:pt x="3984" y="134"/>
                    </a:lnTo>
                    <a:lnTo>
                      <a:pt x="3988" y="126"/>
                    </a:lnTo>
                    <a:lnTo>
                      <a:pt x="3988" y="107"/>
                    </a:lnTo>
                    <a:lnTo>
                      <a:pt x="3984" y="100"/>
                    </a:lnTo>
                    <a:lnTo>
                      <a:pt x="3977" y="95"/>
                    </a:lnTo>
                    <a:lnTo>
                      <a:pt x="3973" y="92"/>
                    </a:lnTo>
                    <a:lnTo>
                      <a:pt x="3964" y="89"/>
                    </a:lnTo>
                    <a:lnTo>
                      <a:pt x="3952" y="86"/>
                    </a:lnTo>
                    <a:lnTo>
                      <a:pt x="3940" y="83"/>
                    </a:lnTo>
                    <a:lnTo>
                      <a:pt x="3935" y="82"/>
                    </a:lnTo>
                    <a:lnTo>
                      <a:pt x="3928" y="79"/>
                    </a:lnTo>
                    <a:lnTo>
                      <a:pt x="3923" y="76"/>
                    </a:lnTo>
                    <a:lnTo>
                      <a:pt x="3921" y="73"/>
                    </a:lnTo>
                    <a:lnTo>
                      <a:pt x="3921" y="64"/>
                    </a:lnTo>
                    <a:lnTo>
                      <a:pt x="3926" y="58"/>
                    </a:lnTo>
                    <a:lnTo>
                      <a:pt x="3930" y="56"/>
                    </a:lnTo>
                    <a:lnTo>
                      <a:pt x="3935" y="54"/>
                    </a:lnTo>
                    <a:lnTo>
                      <a:pt x="3952" y="54"/>
                    </a:lnTo>
                    <a:lnTo>
                      <a:pt x="3959" y="57"/>
                    </a:lnTo>
                    <a:lnTo>
                      <a:pt x="3963" y="61"/>
                    </a:lnTo>
                    <a:lnTo>
                      <a:pt x="3967" y="68"/>
                    </a:lnTo>
                    <a:lnTo>
                      <a:pt x="3968" y="72"/>
                    </a:lnTo>
                    <a:lnTo>
                      <a:pt x="3984" y="72"/>
                    </a:lnTo>
                    <a:lnTo>
                      <a:pt x="3984" y="65"/>
                    </a:lnTo>
                    <a:lnTo>
                      <a:pt x="3982" y="59"/>
                    </a:lnTo>
                    <a:lnTo>
                      <a:pt x="3978" y="53"/>
                    </a:lnTo>
                    <a:lnTo>
                      <a:pt x="3971" y="44"/>
                    </a:lnTo>
                    <a:lnTo>
                      <a:pt x="3959" y="39"/>
                    </a:lnTo>
                    <a:lnTo>
                      <a:pt x="3931" y="39"/>
                    </a:lnTo>
                    <a:lnTo>
                      <a:pt x="3921" y="42"/>
                    </a:lnTo>
                    <a:lnTo>
                      <a:pt x="3914" y="48"/>
                    </a:lnTo>
                    <a:lnTo>
                      <a:pt x="3907" y="55"/>
                    </a:lnTo>
                    <a:lnTo>
                      <a:pt x="3903" y="63"/>
                    </a:lnTo>
                    <a:lnTo>
                      <a:pt x="3903" y="81"/>
                    </a:lnTo>
                    <a:lnTo>
                      <a:pt x="3907" y="87"/>
                    </a:lnTo>
                    <a:lnTo>
                      <a:pt x="3915" y="92"/>
                    </a:lnTo>
                    <a:lnTo>
                      <a:pt x="3919" y="95"/>
                    </a:lnTo>
                    <a:lnTo>
                      <a:pt x="3926" y="97"/>
                    </a:lnTo>
                    <a:lnTo>
                      <a:pt x="3935" y="100"/>
                    </a:lnTo>
                    <a:lnTo>
                      <a:pt x="3949" y="103"/>
                    </a:lnTo>
                    <a:lnTo>
                      <a:pt x="3957" y="105"/>
                    </a:lnTo>
                    <a:lnTo>
                      <a:pt x="3962" y="107"/>
                    </a:lnTo>
                    <a:lnTo>
                      <a:pt x="3964" y="108"/>
                    </a:lnTo>
                    <a:lnTo>
                      <a:pt x="3968" y="110"/>
                    </a:lnTo>
                    <a:lnTo>
                      <a:pt x="3970" y="114"/>
                    </a:lnTo>
                    <a:lnTo>
                      <a:pt x="3970" y="124"/>
                    </a:lnTo>
                    <a:lnTo>
                      <a:pt x="3968" y="129"/>
                    </a:lnTo>
                    <a:lnTo>
                      <a:pt x="3963" y="132"/>
                    </a:lnTo>
                    <a:lnTo>
                      <a:pt x="3958" y="134"/>
                    </a:lnTo>
                    <a:lnTo>
                      <a:pt x="3952" y="136"/>
                    </a:lnTo>
                    <a:lnTo>
                      <a:pt x="3934" y="136"/>
                    </a:lnTo>
                    <a:lnTo>
                      <a:pt x="3926" y="133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57" name="Freeform 75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4006 w 4354"/>
                  <a:gd name="T1" fmla="*/ 3 h 191"/>
                  <a:gd name="T2" fmla="*/ 4006 w 4354"/>
                  <a:gd name="T3" fmla="*/ 147 h 191"/>
                  <a:gd name="T4" fmla="*/ 4023 w 4354"/>
                  <a:gd name="T5" fmla="*/ 147 h 191"/>
                  <a:gd name="T6" fmla="*/ 4023 w 4354"/>
                  <a:gd name="T7" fmla="*/ 107 h 191"/>
                  <a:gd name="T8" fmla="*/ 4038 w 4354"/>
                  <a:gd name="T9" fmla="*/ 93 h 191"/>
                  <a:gd name="T10" fmla="*/ 4071 w 4354"/>
                  <a:gd name="T11" fmla="*/ 147 h 191"/>
                  <a:gd name="T12" fmla="*/ 4093 w 4354"/>
                  <a:gd name="T13" fmla="*/ 147 h 191"/>
                  <a:gd name="T14" fmla="*/ 4051 w 4354"/>
                  <a:gd name="T15" fmla="*/ 81 h 191"/>
                  <a:gd name="T16" fmla="*/ 4091 w 4354"/>
                  <a:gd name="T17" fmla="*/ 42 h 191"/>
                  <a:gd name="T18" fmla="*/ 4068 w 4354"/>
                  <a:gd name="T19" fmla="*/ 42 h 191"/>
                  <a:gd name="T20" fmla="*/ 4023 w 4354"/>
                  <a:gd name="T21" fmla="*/ 86 h 191"/>
                  <a:gd name="T22" fmla="*/ 4023 w 4354"/>
                  <a:gd name="T23" fmla="*/ 3 h 191"/>
                  <a:gd name="T24" fmla="*/ 4006 w 4354"/>
                  <a:gd name="T25" fmla="*/ 3 h 19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354" h="191">
                    <a:moveTo>
                      <a:pt x="4006" y="3"/>
                    </a:moveTo>
                    <a:lnTo>
                      <a:pt x="4006" y="147"/>
                    </a:lnTo>
                    <a:lnTo>
                      <a:pt x="4023" y="147"/>
                    </a:lnTo>
                    <a:lnTo>
                      <a:pt x="4023" y="107"/>
                    </a:lnTo>
                    <a:lnTo>
                      <a:pt x="4038" y="93"/>
                    </a:lnTo>
                    <a:lnTo>
                      <a:pt x="4071" y="147"/>
                    </a:lnTo>
                    <a:lnTo>
                      <a:pt x="4093" y="147"/>
                    </a:lnTo>
                    <a:lnTo>
                      <a:pt x="4051" y="81"/>
                    </a:lnTo>
                    <a:lnTo>
                      <a:pt x="4091" y="42"/>
                    </a:lnTo>
                    <a:lnTo>
                      <a:pt x="4068" y="42"/>
                    </a:lnTo>
                    <a:lnTo>
                      <a:pt x="4023" y="86"/>
                    </a:lnTo>
                    <a:lnTo>
                      <a:pt x="4023" y="3"/>
                    </a:lnTo>
                    <a:lnTo>
                      <a:pt x="4006" y="3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58" name="Freeform 76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4139 w 4354"/>
                  <a:gd name="T1" fmla="*/ 3 h 191"/>
                  <a:gd name="T2" fmla="*/ 4094 w 4354"/>
                  <a:gd name="T3" fmla="*/ 147 h 191"/>
                  <a:gd name="T4" fmla="*/ 4109 w 4354"/>
                  <a:gd name="T5" fmla="*/ 147 h 191"/>
                  <a:gd name="T6" fmla="*/ 4154 w 4354"/>
                  <a:gd name="T7" fmla="*/ 3 h 191"/>
                  <a:gd name="T8" fmla="*/ 4139 w 4354"/>
                  <a:gd name="T9" fmla="*/ 3 h 1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354" h="191">
                    <a:moveTo>
                      <a:pt x="4139" y="3"/>
                    </a:moveTo>
                    <a:lnTo>
                      <a:pt x="4094" y="147"/>
                    </a:lnTo>
                    <a:lnTo>
                      <a:pt x="4109" y="147"/>
                    </a:lnTo>
                    <a:lnTo>
                      <a:pt x="4154" y="3"/>
                    </a:lnTo>
                    <a:lnTo>
                      <a:pt x="4139" y="3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59" name="Rectangle 77"/>
              <p:cNvSpPr>
                <a:spLocks/>
              </p:cNvSpPr>
              <p:nvPr/>
            </p:nvSpPr>
            <p:spPr bwMode="auto">
              <a:xfrm>
                <a:off x="7134" y="2091"/>
                <a:ext cx="17" cy="104"/>
              </a:xfrm>
              <a:prstGeom prst="rect">
                <a:avLst/>
              </a:pr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/>
              <a:p>
                <a:endParaRPr lang="sk-SK" dirty="0"/>
              </a:p>
            </p:txBody>
          </p:sp>
          <p:sp>
            <p:nvSpPr>
              <p:cNvPr id="60" name="Rectangle 78"/>
              <p:cNvSpPr>
                <a:spLocks/>
              </p:cNvSpPr>
              <p:nvPr/>
            </p:nvSpPr>
            <p:spPr bwMode="auto">
              <a:xfrm>
                <a:off x="7134" y="2052"/>
                <a:ext cx="17" cy="19"/>
              </a:xfrm>
              <a:prstGeom prst="rect">
                <a:avLst/>
              </a:pr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/>
              <a:p>
                <a:endParaRPr lang="sk-SK" dirty="0"/>
              </a:p>
            </p:txBody>
          </p:sp>
          <p:sp>
            <p:nvSpPr>
              <p:cNvPr id="61" name="Freeform 79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4227 w 4354"/>
                  <a:gd name="T1" fmla="*/ 1 h 191"/>
                  <a:gd name="T2" fmla="*/ 4219 w 4354"/>
                  <a:gd name="T3" fmla="*/ 4 h 191"/>
                  <a:gd name="T4" fmla="*/ 4215 w 4354"/>
                  <a:gd name="T5" fmla="*/ 10 h 191"/>
                  <a:gd name="T6" fmla="*/ 4213 w 4354"/>
                  <a:gd name="T7" fmla="*/ 13 h 191"/>
                  <a:gd name="T8" fmla="*/ 4211 w 4354"/>
                  <a:gd name="T9" fmla="*/ 19 h 191"/>
                  <a:gd name="T10" fmla="*/ 4211 w 4354"/>
                  <a:gd name="T11" fmla="*/ 26 h 191"/>
                  <a:gd name="T12" fmla="*/ 4211 w 4354"/>
                  <a:gd name="T13" fmla="*/ 42 h 191"/>
                  <a:gd name="T14" fmla="*/ 4197 w 4354"/>
                  <a:gd name="T15" fmla="*/ 42 h 191"/>
                  <a:gd name="T16" fmla="*/ 4197 w 4354"/>
                  <a:gd name="T17" fmla="*/ 56 h 191"/>
                  <a:gd name="T18" fmla="*/ 4211 w 4354"/>
                  <a:gd name="T19" fmla="*/ 56 h 191"/>
                  <a:gd name="T20" fmla="*/ 4211 w 4354"/>
                  <a:gd name="T21" fmla="*/ 147 h 191"/>
                  <a:gd name="T22" fmla="*/ 4229 w 4354"/>
                  <a:gd name="T23" fmla="*/ 147 h 191"/>
                  <a:gd name="T24" fmla="*/ 4229 w 4354"/>
                  <a:gd name="T25" fmla="*/ 56 h 191"/>
                  <a:gd name="T26" fmla="*/ 4246 w 4354"/>
                  <a:gd name="T27" fmla="*/ 56 h 191"/>
                  <a:gd name="T28" fmla="*/ 4246 w 4354"/>
                  <a:gd name="T29" fmla="*/ 42 h 191"/>
                  <a:gd name="T30" fmla="*/ 4229 w 4354"/>
                  <a:gd name="T31" fmla="*/ 42 h 191"/>
                  <a:gd name="T32" fmla="*/ 4229 w 4354"/>
                  <a:gd name="T33" fmla="*/ 31 h 191"/>
                  <a:gd name="T34" fmla="*/ 4229 w 4354"/>
                  <a:gd name="T35" fmla="*/ 24 h 191"/>
                  <a:gd name="T36" fmla="*/ 4231 w 4354"/>
                  <a:gd name="T37" fmla="*/ 19 h 191"/>
                  <a:gd name="T38" fmla="*/ 4234 w 4354"/>
                  <a:gd name="T39" fmla="*/ 17 h 191"/>
                  <a:gd name="T40" fmla="*/ 4246 w 4354"/>
                  <a:gd name="T41" fmla="*/ 17 h 191"/>
                  <a:gd name="T42" fmla="*/ 4246 w 4354"/>
                  <a:gd name="T43" fmla="*/ 1 h 191"/>
                  <a:gd name="T44" fmla="*/ 4242 w 4354"/>
                  <a:gd name="T45" fmla="*/ 1 h 191"/>
                  <a:gd name="T46" fmla="*/ 4227 w 4354"/>
                  <a:gd name="T47" fmla="*/ 1 h 19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4354" h="191">
                    <a:moveTo>
                      <a:pt x="4227" y="1"/>
                    </a:moveTo>
                    <a:lnTo>
                      <a:pt x="4219" y="4"/>
                    </a:lnTo>
                    <a:lnTo>
                      <a:pt x="4215" y="10"/>
                    </a:lnTo>
                    <a:lnTo>
                      <a:pt x="4213" y="13"/>
                    </a:lnTo>
                    <a:lnTo>
                      <a:pt x="4211" y="19"/>
                    </a:lnTo>
                    <a:lnTo>
                      <a:pt x="4211" y="26"/>
                    </a:lnTo>
                    <a:lnTo>
                      <a:pt x="4211" y="42"/>
                    </a:lnTo>
                    <a:lnTo>
                      <a:pt x="4197" y="42"/>
                    </a:lnTo>
                    <a:lnTo>
                      <a:pt x="4197" y="56"/>
                    </a:lnTo>
                    <a:lnTo>
                      <a:pt x="4211" y="56"/>
                    </a:lnTo>
                    <a:lnTo>
                      <a:pt x="4211" y="147"/>
                    </a:lnTo>
                    <a:lnTo>
                      <a:pt x="4229" y="147"/>
                    </a:lnTo>
                    <a:lnTo>
                      <a:pt x="4229" y="56"/>
                    </a:lnTo>
                    <a:lnTo>
                      <a:pt x="4246" y="56"/>
                    </a:lnTo>
                    <a:lnTo>
                      <a:pt x="4246" y="42"/>
                    </a:lnTo>
                    <a:lnTo>
                      <a:pt x="4229" y="42"/>
                    </a:lnTo>
                    <a:lnTo>
                      <a:pt x="4229" y="31"/>
                    </a:lnTo>
                    <a:lnTo>
                      <a:pt x="4229" y="24"/>
                    </a:lnTo>
                    <a:lnTo>
                      <a:pt x="4231" y="19"/>
                    </a:lnTo>
                    <a:lnTo>
                      <a:pt x="4234" y="17"/>
                    </a:lnTo>
                    <a:lnTo>
                      <a:pt x="4246" y="17"/>
                    </a:lnTo>
                    <a:lnTo>
                      <a:pt x="4246" y="1"/>
                    </a:lnTo>
                    <a:lnTo>
                      <a:pt x="4242" y="1"/>
                    </a:lnTo>
                    <a:lnTo>
                      <a:pt x="4227" y="1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62" name="Freeform 80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4335 w 4354"/>
                  <a:gd name="T1" fmla="*/ 141 h 191"/>
                  <a:gd name="T2" fmla="*/ 4346 w 4354"/>
                  <a:gd name="T3" fmla="*/ 127 h 191"/>
                  <a:gd name="T4" fmla="*/ 4352 w 4354"/>
                  <a:gd name="T5" fmla="*/ 107 h 191"/>
                  <a:gd name="T6" fmla="*/ 4353 w 4354"/>
                  <a:gd name="T7" fmla="*/ 92 h 191"/>
                  <a:gd name="T8" fmla="*/ 4350 w 4354"/>
                  <a:gd name="T9" fmla="*/ 70 h 191"/>
                  <a:gd name="T10" fmla="*/ 4341 w 4354"/>
                  <a:gd name="T11" fmla="*/ 54 h 191"/>
                  <a:gd name="T12" fmla="*/ 4341 w 4354"/>
                  <a:gd name="T13" fmla="*/ 53 h 191"/>
                  <a:gd name="T14" fmla="*/ 4332 w 4354"/>
                  <a:gd name="T15" fmla="*/ 44 h 191"/>
                  <a:gd name="T16" fmla="*/ 4322 w 4354"/>
                  <a:gd name="T17" fmla="*/ 39 h 191"/>
                  <a:gd name="T18" fmla="*/ 4303 w 4354"/>
                  <a:gd name="T19" fmla="*/ 39 h 191"/>
                  <a:gd name="T20" fmla="*/ 4296 w 4354"/>
                  <a:gd name="T21" fmla="*/ 41 h 191"/>
                  <a:gd name="T22" fmla="*/ 4290 w 4354"/>
                  <a:gd name="T23" fmla="*/ 45 h 191"/>
                  <a:gd name="T24" fmla="*/ 4285 w 4354"/>
                  <a:gd name="T25" fmla="*/ 48 h 191"/>
                  <a:gd name="T26" fmla="*/ 4286 w 4354"/>
                  <a:gd name="T27" fmla="*/ 61 h 191"/>
                  <a:gd name="T28" fmla="*/ 4294 w 4354"/>
                  <a:gd name="T29" fmla="*/ 55 h 191"/>
                  <a:gd name="T30" fmla="*/ 4319 w 4354"/>
                  <a:gd name="T31" fmla="*/ 55 h 191"/>
                  <a:gd name="T32" fmla="*/ 4327 w 4354"/>
                  <a:gd name="T33" fmla="*/ 61 h 191"/>
                  <a:gd name="T34" fmla="*/ 4332 w 4354"/>
                  <a:gd name="T35" fmla="*/ 72 h 191"/>
                  <a:gd name="T36" fmla="*/ 4334 w 4354"/>
                  <a:gd name="T37" fmla="*/ 78 h 191"/>
                  <a:gd name="T38" fmla="*/ 4335 w 4354"/>
                  <a:gd name="T39" fmla="*/ 85 h 191"/>
                  <a:gd name="T40" fmla="*/ 4335 w 4354"/>
                  <a:gd name="T41" fmla="*/ 107 h 191"/>
                  <a:gd name="T42" fmla="*/ 4332 w 4354"/>
                  <a:gd name="T43" fmla="*/ 118 h 191"/>
                  <a:gd name="T44" fmla="*/ 4327 w 4354"/>
                  <a:gd name="T45" fmla="*/ 124 h 191"/>
                  <a:gd name="T46" fmla="*/ 4322 w 4354"/>
                  <a:gd name="T47" fmla="*/ 131 h 191"/>
                  <a:gd name="T48" fmla="*/ 4315 w 4354"/>
                  <a:gd name="T49" fmla="*/ 135 h 191"/>
                  <a:gd name="T50" fmla="*/ 4294 w 4354"/>
                  <a:gd name="T51" fmla="*/ 135 h 191"/>
                  <a:gd name="T52" fmla="*/ 4289 w 4354"/>
                  <a:gd name="T53" fmla="*/ 145 h 191"/>
                  <a:gd name="T54" fmla="*/ 4294 w 4354"/>
                  <a:gd name="T55" fmla="*/ 148 h 191"/>
                  <a:gd name="T56" fmla="*/ 4301 w 4354"/>
                  <a:gd name="T57" fmla="*/ 150 h 191"/>
                  <a:gd name="T58" fmla="*/ 4319 w 4354"/>
                  <a:gd name="T59" fmla="*/ 150 h 191"/>
                  <a:gd name="T60" fmla="*/ 4328 w 4354"/>
                  <a:gd name="T61" fmla="*/ 147 h 191"/>
                  <a:gd name="T62" fmla="*/ 4335 w 4354"/>
                  <a:gd name="T63" fmla="*/ 141 h 19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4354" h="191">
                    <a:moveTo>
                      <a:pt x="4335" y="141"/>
                    </a:moveTo>
                    <a:lnTo>
                      <a:pt x="4346" y="127"/>
                    </a:lnTo>
                    <a:lnTo>
                      <a:pt x="4352" y="107"/>
                    </a:lnTo>
                    <a:lnTo>
                      <a:pt x="4353" y="92"/>
                    </a:lnTo>
                    <a:lnTo>
                      <a:pt x="4350" y="70"/>
                    </a:lnTo>
                    <a:lnTo>
                      <a:pt x="4341" y="54"/>
                    </a:lnTo>
                    <a:lnTo>
                      <a:pt x="4341" y="53"/>
                    </a:lnTo>
                    <a:lnTo>
                      <a:pt x="4332" y="44"/>
                    </a:lnTo>
                    <a:lnTo>
                      <a:pt x="4322" y="39"/>
                    </a:lnTo>
                    <a:lnTo>
                      <a:pt x="4303" y="39"/>
                    </a:lnTo>
                    <a:lnTo>
                      <a:pt x="4296" y="41"/>
                    </a:lnTo>
                    <a:lnTo>
                      <a:pt x="4290" y="45"/>
                    </a:lnTo>
                    <a:lnTo>
                      <a:pt x="4285" y="48"/>
                    </a:lnTo>
                    <a:lnTo>
                      <a:pt x="4286" y="61"/>
                    </a:lnTo>
                    <a:lnTo>
                      <a:pt x="4294" y="55"/>
                    </a:lnTo>
                    <a:lnTo>
                      <a:pt x="4319" y="55"/>
                    </a:lnTo>
                    <a:lnTo>
                      <a:pt x="4327" y="61"/>
                    </a:lnTo>
                    <a:lnTo>
                      <a:pt x="4332" y="72"/>
                    </a:lnTo>
                    <a:lnTo>
                      <a:pt x="4334" y="78"/>
                    </a:lnTo>
                    <a:lnTo>
                      <a:pt x="4335" y="85"/>
                    </a:lnTo>
                    <a:lnTo>
                      <a:pt x="4335" y="107"/>
                    </a:lnTo>
                    <a:lnTo>
                      <a:pt x="4332" y="118"/>
                    </a:lnTo>
                    <a:lnTo>
                      <a:pt x="4327" y="124"/>
                    </a:lnTo>
                    <a:lnTo>
                      <a:pt x="4322" y="131"/>
                    </a:lnTo>
                    <a:lnTo>
                      <a:pt x="4315" y="135"/>
                    </a:lnTo>
                    <a:lnTo>
                      <a:pt x="4294" y="135"/>
                    </a:lnTo>
                    <a:lnTo>
                      <a:pt x="4289" y="145"/>
                    </a:lnTo>
                    <a:lnTo>
                      <a:pt x="4294" y="148"/>
                    </a:lnTo>
                    <a:lnTo>
                      <a:pt x="4301" y="150"/>
                    </a:lnTo>
                    <a:lnTo>
                      <a:pt x="4319" y="150"/>
                    </a:lnTo>
                    <a:lnTo>
                      <a:pt x="4328" y="147"/>
                    </a:lnTo>
                    <a:lnTo>
                      <a:pt x="4335" y="141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63" name="Freeform 81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4278 w 4354"/>
                  <a:gd name="T1" fmla="*/ 188 h 191"/>
                  <a:gd name="T2" fmla="*/ 4278 w 4354"/>
                  <a:gd name="T3" fmla="*/ 135 h 191"/>
                  <a:gd name="T4" fmla="*/ 4282 w 4354"/>
                  <a:gd name="T5" fmla="*/ 140 h 191"/>
                  <a:gd name="T6" fmla="*/ 4289 w 4354"/>
                  <a:gd name="T7" fmla="*/ 145 h 191"/>
                  <a:gd name="T8" fmla="*/ 4294 w 4354"/>
                  <a:gd name="T9" fmla="*/ 135 h 191"/>
                  <a:gd name="T10" fmla="*/ 4286 w 4354"/>
                  <a:gd name="T11" fmla="*/ 129 h 191"/>
                  <a:gd name="T12" fmla="*/ 4281 w 4354"/>
                  <a:gd name="T13" fmla="*/ 119 h 191"/>
                  <a:gd name="T14" fmla="*/ 4279 w 4354"/>
                  <a:gd name="T15" fmla="*/ 113 h 191"/>
                  <a:gd name="T16" fmla="*/ 4278 w 4354"/>
                  <a:gd name="T17" fmla="*/ 106 h 191"/>
                  <a:gd name="T18" fmla="*/ 4278 w 4354"/>
                  <a:gd name="T19" fmla="*/ 88 h 191"/>
                  <a:gd name="T20" fmla="*/ 4279 w 4354"/>
                  <a:gd name="T21" fmla="*/ 80 h 191"/>
                  <a:gd name="T22" fmla="*/ 4281 w 4354"/>
                  <a:gd name="T23" fmla="*/ 73 h 191"/>
                  <a:gd name="T24" fmla="*/ 4286 w 4354"/>
                  <a:gd name="T25" fmla="*/ 61 h 191"/>
                  <a:gd name="T26" fmla="*/ 4285 w 4354"/>
                  <a:gd name="T27" fmla="*/ 48 h 191"/>
                  <a:gd name="T28" fmla="*/ 4282 w 4354"/>
                  <a:gd name="T29" fmla="*/ 52 h 191"/>
                  <a:gd name="T30" fmla="*/ 4278 w 4354"/>
                  <a:gd name="T31" fmla="*/ 56 h 191"/>
                  <a:gd name="T32" fmla="*/ 4278 w 4354"/>
                  <a:gd name="T33" fmla="*/ 42 h 191"/>
                  <a:gd name="T34" fmla="*/ 4261 w 4354"/>
                  <a:gd name="T35" fmla="*/ 42 h 191"/>
                  <a:gd name="T36" fmla="*/ 4261 w 4354"/>
                  <a:gd name="T37" fmla="*/ 188 h 191"/>
                  <a:gd name="T38" fmla="*/ 4278 w 4354"/>
                  <a:gd name="T39" fmla="*/ 188 h 19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4354" h="191">
                    <a:moveTo>
                      <a:pt x="4278" y="188"/>
                    </a:moveTo>
                    <a:lnTo>
                      <a:pt x="4278" y="135"/>
                    </a:lnTo>
                    <a:lnTo>
                      <a:pt x="4282" y="140"/>
                    </a:lnTo>
                    <a:lnTo>
                      <a:pt x="4289" y="145"/>
                    </a:lnTo>
                    <a:lnTo>
                      <a:pt x="4294" y="135"/>
                    </a:lnTo>
                    <a:lnTo>
                      <a:pt x="4286" y="129"/>
                    </a:lnTo>
                    <a:lnTo>
                      <a:pt x="4281" y="119"/>
                    </a:lnTo>
                    <a:lnTo>
                      <a:pt x="4279" y="113"/>
                    </a:lnTo>
                    <a:lnTo>
                      <a:pt x="4278" y="106"/>
                    </a:lnTo>
                    <a:lnTo>
                      <a:pt x="4278" y="88"/>
                    </a:lnTo>
                    <a:lnTo>
                      <a:pt x="4279" y="80"/>
                    </a:lnTo>
                    <a:lnTo>
                      <a:pt x="4281" y="73"/>
                    </a:lnTo>
                    <a:lnTo>
                      <a:pt x="4286" y="61"/>
                    </a:lnTo>
                    <a:lnTo>
                      <a:pt x="4285" y="48"/>
                    </a:lnTo>
                    <a:lnTo>
                      <a:pt x="4282" y="52"/>
                    </a:lnTo>
                    <a:lnTo>
                      <a:pt x="4278" y="56"/>
                    </a:lnTo>
                    <a:lnTo>
                      <a:pt x="4278" y="42"/>
                    </a:lnTo>
                    <a:lnTo>
                      <a:pt x="4261" y="42"/>
                    </a:lnTo>
                    <a:lnTo>
                      <a:pt x="4261" y="188"/>
                    </a:lnTo>
                    <a:lnTo>
                      <a:pt x="4278" y="188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64" name="Freeform 82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3651 w 4354"/>
                  <a:gd name="T1" fmla="*/ 118 h 191"/>
                  <a:gd name="T2" fmla="*/ 3659 w 4354"/>
                  <a:gd name="T3" fmla="*/ 135 h 191"/>
                  <a:gd name="T4" fmla="*/ 3660 w 4354"/>
                  <a:gd name="T5" fmla="*/ 136 h 191"/>
                  <a:gd name="T6" fmla="*/ 3669 w 4354"/>
                  <a:gd name="T7" fmla="*/ 145 h 191"/>
                  <a:gd name="T8" fmla="*/ 3680 w 4354"/>
                  <a:gd name="T9" fmla="*/ 150 h 191"/>
                  <a:gd name="T10" fmla="*/ 3678 w 4354"/>
                  <a:gd name="T11" fmla="*/ 131 h 191"/>
                  <a:gd name="T12" fmla="*/ 3673 w 4354"/>
                  <a:gd name="T13" fmla="*/ 124 h 191"/>
                  <a:gd name="T14" fmla="*/ 3668 w 4354"/>
                  <a:gd name="T15" fmla="*/ 117 h 191"/>
                  <a:gd name="T16" fmla="*/ 3666 w 4354"/>
                  <a:gd name="T17" fmla="*/ 107 h 191"/>
                  <a:gd name="T18" fmla="*/ 3666 w 4354"/>
                  <a:gd name="T19" fmla="*/ 85 h 191"/>
                  <a:gd name="T20" fmla="*/ 3668 w 4354"/>
                  <a:gd name="T21" fmla="*/ 75 h 191"/>
                  <a:gd name="T22" fmla="*/ 3673 w 4354"/>
                  <a:gd name="T23" fmla="*/ 67 h 191"/>
                  <a:gd name="T24" fmla="*/ 3678 w 4354"/>
                  <a:gd name="T25" fmla="*/ 58 h 191"/>
                  <a:gd name="T26" fmla="*/ 3685 w 4354"/>
                  <a:gd name="T27" fmla="*/ 54 h 191"/>
                  <a:gd name="T28" fmla="*/ 3708 w 4354"/>
                  <a:gd name="T29" fmla="*/ 54 h 191"/>
                  <a:gd name="T30" fmla="*/ 3716 w 4354"/>
                  <a:gd name="T31" fmla="*/ 59 h 191"/>
                  <a:gd name="T32" fmla="*/ 3721 w 4354"/>
                  <a:gd name="T33" fmla="*/ 69 h 191"/>
                  <a:gd name="T34" fmla="*/ 3724 w 4354"/>
                  <a:gd name="T35" fmla="*/ 75 h 191"/>
                  <a:gd name="T36" fmla="*/ 3726 w 4354"/>
                  <a:gd name="T37" fmla="*/ 83 h 191"/>
                  <a:gd name="T38" fmla="*/ 3726 w 4354"/>
                  <a:gd name="T39" fmla="*/ 103 h 191"/>
                  <a:gd name="T40" fmla="*/ 3724 w 4354"/>
                  <a:gd name="T41" fmla="*/ 113 h 191"/>
                  <a:gd name="T42" fmla="*/ 3720 w 4354"/>
                  <a:gd name="T43" fmla="*/ 122 h 191"/>
                  <a:gd name="T44" fmla="*/ 3715 w 4354"/>
                  <a:gd name="T45" fmla="*/ 131 h 191"/>
                  <a:gd name="T46" fmla="*/ 3707 w 4354"/>
                  <a:gd name="T47" fmla="*/ 135 h 191"/>
                  <a:gd name="T48" fmla="*/ 3696 w 4354"/>
                  <a:gd name="T49" fmla="*/ 135 h 191"/>
                  <a:gd name="T50" fmla="*/ 3694 w 4354"/>
                  <a:gd name="T51" fmla="*/ 150 h 191"/>
                  <a:gd name="T52" fmla="*/ 3716 w 4354"/>
                  <a:gd name="T53" fmla="*/ 146 h 191"/>
                  <a:gd name="T54" fmla="*/ 3731 w 4354"/>
                  <a:gd name="T55" fmla="*/ 135 h 191"/>
                  <a:gd name="T56" fmla="*/ 3732 w 4354"/>
                  <a:gd name="T57" fmla="*/ 134 h 191"/>
                  <a:gd name="T58" fmla="*/ 3741 w 4354"/>
                  <a:gd name="T59" fmla="*/ 117 h 191"/>
                  <a:gd name="T60" fmla="*/ 3744 w 4354"/>
                  <a:gd name="T61" fmla="*/ 96 h 191"/>
                  <a:gd name="T62" fmla="*/ 3744 w 4354"/>
                  <a:gd name="T63" fmla="*/ 92 h 191"/>
                  <a:gd name="T64" fmla="*/ 3741 w 4354"/>
                  <a:gd name="T65" fmla="*/ 70 h 191"/>
                  <a:gd name="T66" fmla="*/ 3732 w 4354"/>
                  <a:gd name="T67" fmla="*/ 54 h 191"/>
                  <a:gd name="T68" fmla="*/ 3730 w 4354"/>
                  <a:gd name="T69" fmla="*/ 52 h 191"/>
                  <a:gd name="T70" fmla="*/ 3721 w 4354"/>
                  <a:gd name="T71" fmla="*/ 43 h 191"/>
                  <a:gd name="T72" fmla="*/ 3710 w 4354"/>
                  <a:gd name="T73" fmla="*/ 39 h 191"/>
                  <a:gd name="T74" fmla="*/ 3682 w 4354"/>
                  <a:gd name="T75" fmla="*/ 39 h 191"/>
                  <a:gd name="T76" fmla="*/ 3670 w 4354"/>
                  <a:gd name="T77" fmla="*/ 44 h 191"/>
                  <a:gd name="T78" fmla="*/ 3661 w 4354"/>
                  <a:gd name="T79" fmla="*/ 55 h 191"/>
                  <a:gd name="T80" fmla="*/ 3651 w 4354"/>
                  <a:gd name="T81" fmla="*/ 71 h 191"/>
                  <a:gd name="T82" fmla="*/ 3648 w 4354"/>
                  <a:gd name="T83" fmla="*/ 92 h 191"/>
                  <a:gd name="T84" fmla="*/ 3648 w 4354"/>
                  <a:gd name="T85" fmla="*/ 97 h 191"/>
                  <a:gd name="T86" fmla="*/ 3651 w 4354"/>
                  <a:gd name="T87" fmla="*/ 118 h 19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4354" h="191">
                    <a:moveTo>
                      <a:pt x="3651" y="118"/>
                    </a:moveTo>
                    <a:lnTo>
                      <a:pt x="3659" y="135"/>
                    </a:lnTo>
                    <a:lnTo>
                      <a:pt x="3660" y="136"/>
                    </a:lnTo>
                    <a:lnTo>
                      <a:pt x="3669" y="145"/>
                    </a:lnTo>
                    <a:lnTo>
                      <a:pt x="3680" y="150"/>
                    </a:lnTo>
                    <a:lnTo>
                      <a:pt x="3678" y="131"/>
                    </a:lnTo>
                    <a:lnTo>
                      <a:pt x="3673" y="124"/>
                    </a:lnTo>
                    <a:lnTo>
                      <a:pt x="3668" y="117"/>
                    </a:lnTo>
                    <a:lnTo>
                      <a:pt x="3666" y="107"/>
                    </a:lnTo>
                    <a:lnTo>
                      <a:pt x="3666" y="85"/>
                    </a:lnTo>
                    <a:lnTo>
                      <a:pt x="3668" y="75"/>
                    </a:lnTo>
                    <a:lnTo>
                      <a:pt x="3673" y="67"/>
                    </a:lnTo>
                    <a:lnTo>
                      <a:pt x="3678" y="58"/>
                    </a:lnTo>
                    <a:lnTo>
                      <a:pt x="3685" y="54"/>
                    </a:lnTo>
                    <a:lnTo>
                      <a:pt x="3708" y="54"/>
                    </a:lnTo>
                    <a:lnTo>
                      <a:pt x="3716" y="59"/>
                    </a:lnTo>
                    <a:lnTo>
                      <a:pt x="3721" y="69"/>
                    </a:lnTo>
                    <a:lnTo>
                      <a:pt x="3724" y="75"/>
                    </a:lnTo>
                    <a:lnTo>
                      <a:pt x="3726" y="83"/>
                    </a:lnTo>
                    <a:lnTo>
                      <a:pt x="3726" y="103"/>
                    </a:lnTo>
                    <a:lnTo>
                      <a:pt x="3724" y="113"/>
                    </a:lnTo>
                    <a:lnTo>
                      <a:pt x="3720" y="122"/>
                    </a:lnTo>
                    <a:lnTo>
                      <a:pt x="3715" y="131"/>
                    </a:lnTo>
                    <a:lnTo>
                      <a:pt x="3707" y="135"/>
                    </a:lnTo>
                    <a:lnTo>
                      <a:pt x="3696" y="135"/>
                    </a:lnTo>
                    <a:lnTo>
                      <a:pt x="3694" y="150"/>
                    </a:lnTo>
                    <a:lnTo>
                      <a:pt x="3716" y="146"/>
                    </a:lnTo>
                    <a:lnTo>
                      <a:pt x="3731" y="135"/>
                    </a:lnTo>
                    <a:lnTo>
                      <a:pt x="3732" y="134"/>
                    </a:lnTo>
                    <a:lnTo>
                      <a:pt x="3741" y="117"/>
                    </a:lnTo>
                    <a:lnTo>
                      <a:pt x="3744" y="96"/>
                    </a:lnTo>
                    <a:lnTo>
                      <a:pt x="3744" y="92"/>
                    </a:lnTo>
                    <a:lnTo>
                      <a:pt x="3741" y="70"/>
                    </a:lnTo>
                    <a:lnTo>
                      <a:pt x="3732" y="54"/>
                    </a:lnTo>
                    <a:lnTo>
                      <a:pt x="3730" y="52"/>
                    </a:lnTo>
                    <a:lnTo>
                      <a:pt x="3721" y="43"/>
                    </a:lnTo>
                    <a:lnTo>
                      <a:pt x="3710" y="39"/>
                    </a:lnTo>
                    <a:lnTo>
                      <a:pt x="3682" y="39"/>
                    </a:lnTo>
                    <a:lnTo>
                      <a:pt x="3670" y="44"/>
                    </a:lnTo>
                    <a:lnTo>
                      <a:pt x="3661" y="55"/>
                    </a:lnTo>
                    <a:lnTo>
                      <a:pt x="3651" y="71"/>
                    </a:lnTo>
                    <a:lnTo>
                      <a:pt x="3648" y="92"/>
                    </a:lnTo>
                    <a:lnTo>
                      <a:pt x="3648" y="97"/>
                    </a:lnTo>
                    <a:lnTo>
                      <a:pt x="3651" y="118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65" name="Freeform 83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3274 w 4354"/>
                  <a:gd name="T1" fmla="*/ 125 h 191"/>
                  <a:gd name="T2" fmla="*/ 3282 w 4354"/>
                  <a:gd name="T3" fmla="*/ 135 h 191"/>
                  <a:gd name="T4" fmla="*/ 3290 w 4354"/>
                  <a:gd name="T5" fmla="*/ 145 h 191"/>
                  <a:gd name="T6" fmla="*/ 3301 w 4354"/>
                  <a:gd name="T7" fmla="*/ 150 h 191"/>
                  <a:gd name="T8" fmla="*/ 3327 w 4354"/>
                  <a:gd name="T9" fmla="*/ 150 h 191"/>
                  <a:gd name="T10" fmla="*/ 3337 w 4354"/>
                  <a:gd name="T11" fmla="*/ 146 h 191"/>
                  <a:gd name="T12" fmla="*/ 3344 w 4354"/>
                  <a:gd name="T13" fmla="*/ 140 h 191"/>
                  <a:gd name="T14" fmla="*/ 3352 w 4354"/>
                  <a:gd name="T15" fmla="*/ 134 h 191"/>
                  <a:gd name="T16" fmla="*/ 3357 w 4354"/>
                  <a:gd name="T17" fmla="*/ 123 h 191"/>
                  <a:gd name="T18" fmla="*/ 3359 w 4354"/>
                  <a:gd name="T19" fmla="*/ 110 h 191"/>
                  <a:gd name="T20" fmla="*/ 3342 w 4354"/>
                  <a:gd name="T21" fmla="*/ 110 h 191"/>
                  <a:gd name="T22" fmla="*/ 3340 w 4354"/>
                  <a:gd name="T23" fmla="*/ 117 h 191"/>
                  <a:gd name="T24" fmla="*/ 3337 w 4354"/>
                  <a:gd name="T25" fmla="*/ 123 h 191"/>
                  <a:gd name="T26" fmla="*/ 3333 w 4354"/>
                  <a:gd name="T27" fmla="*/ 128 h 191"/>
                  <a:gd name="T28" fmla="*/ 3329 w 4354"/>
                  <a:gd name="T29" fmla="*/ 132 h 191"/>
                  <a:gd name="T30" fmla="*/ 3323 w 4354"/>
                  <a:gd name="T31" fmla="*/ 134 h 191"/>
                  <a:gd name="T32" fmla="*/ 3306 w 4354"/>
                  <a:gd name="T33" fmla="*/ 134 h 191"/>
                  <a:gd name="T34" fmla="*/ 3299 w 4354"/>
                  <a:gd name="T35" fmla="*/ 131 h 191"/>
                  <a:gd name="T36" fmla="*/ 3295 w 4354"/>
                  <a:gd name="T37" fmla="*/ 124 h 191"/>
                  <a:gd name="T38" fmla="*/ 3290 w 4354"/>
                  <a:gd name="T39" fmla="*/ 117 h 191"/>
                  <a:gd name="T40" fmla="*/ 3288 w 4354"/>
                  <a:gd name="T41" fmla="*/ 108 h 191"/>
                  <a:gd name="T42" fmla="*/ 3288 w 4354"/>
                  <a:gd name="T43" fmla="*/ 87 h 191"/>
                  <a:gd name="T44" fmla="*/ 3290 w 4354"/>
                  <a:gd name="T45" fmla="*/ 78 h 191"/>
                  <a:gd name="T46" fmla="*/ 3293 w 4354"/>
                  <a:gd name="T47" fmla="*/ 71 h 191"/>
                  <a:gd name="T48" fmla="*/ 3298 w 4354"/>
                  <a:gd name="T49" fmla="*/ 60 h 191"/>
                  <a:gd name="T50" fmla="*/ 3306 w 4354"/>
                  <a:gd name="T51" fmla="*/ 55 h 191"/>
                  <a:gd name="T52" fmla="*/ 3325 w 4354"/>
                  <a:gd name="T53" fmla="*/ 55 h 191"/>
                  <a:gd name="T54" fmla="*/ 3331 w 4354"/>
                  <a:gd name="T55" fmla="*/ 57 h 191"/>
                  <a:gd name="T56" fmla="*/ 3335 w 4354"/>
                  <a:gd name="T57" fmla="*/ 61 h 191"/>
                  <a:gd name="T58" fmla="*/ 3339 w 4354"/>
                  <a:gd name="T59" fmla="*/ 65 h 191"/>
                  <a:gd name="T60" fmla="*/ 3341 w 4354"/>
                  <a:gd name="T61" fmla="*/ 71 h 191"/>
                  <a:gd name="T62" fmla="*/ 3342 w 4354"/>
                  <a:gd name="T63" fmla="*/ 77 h 191"/>
                  <a:gd name="T64" fmla="*/ 3359 w 4354"/>
                  <a:gd name="T65" fmla="*/ 77 h 191"/>
                  <a:gd name="T66" fmla="*/ 3358 w 4354"/>
                  <a:gd name="T67" fmla="*/ 63 h 191"/>
                  <a:gd name="T68" fmla="*/ 3353 w 4354"/>
                  <a:gd name="T69" fmla="*/ 53 h 191"/>
                  <a:gd name="T70" fmla="*/ 3346 w 4354"/>
                  <a:gd name="T71" fmla="*/ 48 h 191"/>
                  <a:gd name="T72" fmla="*/ 3338 w 4354"/>
                  <a:gd name="T73" fmla="*/ 42 h 191"/>
                  <a:gd name="T74" fmla="*/ 3329 w 4354"/>
                  <a:gd name="T75" fmla="*/ 39 h 191"/>
                  <a:gd name="T76" fmla="*/ 3303 w 4354"/>
                  <a:gd name="T77" fmla="*/ 39 h 191"/>
                  <a:gd name="T78" fmla="*/ 3292 w 4354"/>
                  <a:gd name="T79" fmla="*/ 44 h 191"/>
                  <a:gd name="T80" fmla="*/ 3283 w 4354"/>
                  <a:gd name="T81" fmla="*/ 54 h 191"/>
                  <a:gd name="T82" fmla="*/ 3274 w 4354"/>
                  <a:gd name="T83" fmla="*/ 70 h 191"/>
                  <a:gd name="T84" fmla="*/ 3270 w 4354"/>
                  <a:gd name="T85" fmla="*/ 91 h 191"/>
                  <a:gd name="T86" fmla="*/ 3270 w 4354"/>
                  <a:gd name="T87" fmla="*/ 112 h 191"/>
                  <a:gd name="T88" fmla="*/ 3274 w 4354"/>
                  <a:gd name="T89" fmla="*/ 125 h 19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4354" h="191">
                    <a:moveTo>
                      <a:pt x="3274" y="125"/>
                    </a:moveTo>
                    <a:lnTo>
                      <a:pt x="3282" y="135"/>
                    </a:lnTo>
                    <a:lnTo>
                      <a:pt x="3290" y="145"/>
                    </a:lnTo>
                    <a:lnTo>
                      <a:pt x="3301" y="150"/>
                    </a:lnTo>
                    <a:lnTo>
                      <a:pt x="3327" y="150"/>
                    </a:lnTo>
                    <a:lnTo>
                      <a:pt x="3337" y="146"/>
                    </a:lnTo>
                    <a:lnTo>
                      <a:pt x="3344" y="140"/>
                    </a:lnTo>
                    <a:lnTo>
                      <a:pt x="3352" y="134"/>
                    </a:lnTo>
                    <a:lnTo>
                      <a:pt x="3357" y="123"/>
                    </a:lnTo>
                    <a:lnTo>
                      <a:pt x="3359" y="110"/>
                    </a:lnTo>
                    <a:lnTo>
                      <a:pt x="3342" y="110"/>
                    </a:lnTo>
                    <a:lnTo>
                      <a:pt x="3340" y="117"/>
                    </a:lnTo>
                    <a:lnTo>
                      <a:pt x="3337" y="123"/>
                    </a:lnTo>
                    <a:lnTo>
                      <a:pt x="3333" y="128"/>
                    </a:lnTo>
                    <a:lnTo>
                      <a:pt x="3329" y="132"/>
                    </a:lnTo>
                    <a:lnTo>
                      <a:pt x="3323" y="134"/>
                    </a:lnTo>
                    <a:lnTo>
                      <a:pt x="3306" y="134"/>
                    </a:lnTo>
                    <a:lnTo>
                      <a:pt x="3299" y="131"/>
                    </a:lnTo>
                    <a:lnTo>
                      <a:pt x="3295" y="124"/>
                    </a:lnTo>
                    <a:lnTo>
                      <a:pt x="3290" y="117"/>
                    </a:lnTo>
                    <a:lnTo>
                      <a:pt x="3288" y="108"/>
                    </a:lnTo>
                    <a:lnTo>
                      <a:pt x="3288" y="87"/>
                    </a:lnTo>
                    <a:lnTo>
                      <a:pt x="3290" y="78"/>
                    </a:lnTo>
                    <a:lnTo>
                      <a:pt x="3293" y="71"/>
                    </a:lnTo>
                    <a:lnTo>
                      <a:pt x="3298" y="60"/>
                    </a:lnTo>
                    <a:lnTo>
                      <a:pt x="3306" y="55"/>
                    </a:lnTo>
                    <a:lnTo>
                      <a:pt x="3325" y="55"/>
                    </a:lnTo>
                    <a:lnTo>
                      <a:pt x="3331" y="57"/>
                    </a:lnTo>
                    <a:lnTo>
                      <a:pt x="3335" y="61"/>
                    </a:lnTo>
                    <a:lnTo>
                      <a:pt x="3339" y="65"/>
                    </a:lnTo>
                    <a:lnTo>
                      <a:pt x="3341" y="71"/>
                    </a:lnTo>
                    <a:lnTo>
                      <a:pt x="3342" y="77"/>
                    </a:lnTo>
                    <a:lnTo>
                      <a:pt x="3359" y="77"/>
                    </a:lnTo>
                    <a:lnTo>
                      <a:pt x="3358" y="63"/>
                    </a:lnTo>
                    <a:lnTo>
                      <a:pt x="3353" y="53"/>
                    </a:lnTo>
                    <a:lnTo>
                      <a:pt x="3346" y="48"/>
                    </a:lnTo>
                    <a:lnTo>
                      <a:pt x="3338" y="42"/>
                    </a:lnTo>
                    <a:lnTo>
                      <a:pt x="3329" y="39"/>
                    </a:lnTo>
                    <a:lnTo>
                      <a:pt x="3303" y="39"/>
                    </a:lnTo>
                    <a:lnTo>
                      <a:pt x="3292" y="44"/>
                    </a:lnTo>
                    <a:lnTo>
                      <a:pt x="3283" y="54"/>
                    </a:lnTo>
                    <a:lnTo>
                      <a:pt x="3274" y="70"/>
                    </a:lnTo>
                    <a:lnTo>
                      <a:pt x="3270" y="91"/>
                    </a:lnTo>
                    <a:lnTo>
                      <a:pt x="3270" y="112"/>
                    </a:lnTo>
                    <a:lnTo>
                      <a:pt x="3274" y="125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66" name="Freeform 84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1551 w 4354"/>
                  <a:gd name="T1" fmla="*/ 125 h 191"/>
                  <a:gd name="T2" fmla="*/ 1559 w 4354"/>
                  <a:gd name="T3" fmla="*/ 135 h 191"/>
                  <a:gd name="T4" fmla="*/ 1567 w 4354"/>
                  <a:gd name="T5" fmla="*/ 145 h 191"/>
                  <a:gd name="T6" fmla="*/ 1578 w 4354"/>
                  <a:gd name="T7" fmla="*/ 150 h 191"/>
                  <a:gd name="T8" fmla="*/ 1604 w 4354"/>
                  <a:gd name="T9" fmla="*/ 150 h 191"/>
                  <a:gd name="T10" fmla="*/ 1614 w 4354"/>
                  <a:gd name="T11" fmla="*/ 146 h 191"/>
                  <a:gd name="T12" fmla="*/ 1622 w 4354"/>
                  <a:gd name="T13" fmla="*/ 140 h 191"/>
                  <a:gd name="T14" fmla="*/ 1629 w 4354"/>
                  <a:gd name="T15" fmla="*/ 134 h 191"/>
                  <a:gd name="T16" fmla="*/ 1634 w 4354"/>
                  <a:gd name="T17" fmla="*/ 123 h 191"/>
                  <a:gd name="T18" fmla="*/ 1636 w 4354"/>
                  <a:gd name="T19" fmla="*/ 110 h 191"/>
                  <a:gd name="T20" fmla="*/ 1619 w 4354"/>
                  <a:gd name="T21" fmla="*/ 110 h 191"/>
                  <a:gd name="T22" fmla="*/ 1618 w 4354"/>
                  <a:gd name="T23" fmla="*/ 117 h 191"/>
                  <a:gd name="T24" fmla="*/ 1615 w 4354"/>
                  <a:gd name="T25" fmla="*/ 123 h 191"/>
                  <a:gd name="T26" fmla="*/ 1610 w 4354"/>
                  <a:gd name="T27" fmla="*/ 128 h 191"/>
                  <a:gd name="T28" fmla="*/ 1606 w 4354"/>
                  <a:gd name="T29" fmla="*/ 132 h 191"/>
                  <a:gd name="T30" fmla="*/ 1600 w 4354"/>
                  <a:gd name="T31" fmla="*/ 134 h 191"/>
                  <a:gd name="T32" fmla="*/ 1583 w 4354"/>
                  <a:gd name="T33" fmla="*/ 134 h 191"/>
                  <a:gd name="T34" fmla="*/ 1576 w 4354"/>
                  <a:gd name="T35" fmla="*/ 131 h 191"/>
                  <a:gd name="T36" fmla="*/ 1572 w 4354"/>
                  <a:gd name="T37" fmla="*/ 124 h 191"/>
                  <a:gd name="T38" fmla="*/ 1568 w 4354"/>
                  <a:gd name="T39" fmla="*/ 117 h 191"/>
                  <a:gd name="T40" fmla="*/ 1565 w 4354"/>
                  <a:gd name="T41" fmla="*/ 108 h 191"/>
                  <a:gd name="T42" fmla="*/ 1565 w 4354"/>
                  <a:gd name="T43" fmla="*/ 87 h 191"/>
                  <a:gd name="T44" fmla="*/ 1567 w 4354"/>
                  <a:gd name="T45" fmla="*/ 78 h 191"/>
                  <a:gd name="T46" fmla="*/ 1570 w 4354"/>
                  <a:gd name="T47" fmla="*/ 71 h 191"/>
                  <a:gd name="T48" fmla="*/ 1575 w 4354"/>
                  <a:gd name="T49" fmla="*/ 60 h 191"/>
                  <a:gd name="T50" fmla="*/ 1583 w 4354"/>
                  <a:gd name="T51" fmla="*/ 55 h 191"/>
                  <a:gd name="T52" fmla="*/ 1602 w 4354"/>
                  <a:gd name="T53" fmla="*/ 55 h 191"/>
                  <a:gd name="T54" fmla="*/ 1608 w 4354"/>
                  <a:gd name="T55" fmla="*/ 57 h 191"/>
                  <a:gd name="T56" fmla="*/ 1612 w 4354"/>
                  <a:gd name="T57" fmla="*/ 61 h 191"/>
                  <a:gd name="T58" fmla="*/ 1616 w 4354"/>
                  <a:gd name="T59" fmla="*/ 65 h 191"/>
                  <a:gd name="T60" fmla="*/ 1618 w 4354"/>
                  <a:gd name="T61" fmla="*/ 71 h 191"/>
                  <a:gd name="T62" fmla="*/ 1619 w 4354"/>
                  <a:gd name="T63" fmla="*/ 77 h 191"/>
                  <a:gd name="T64" fmla="*/ 1636 w 4354"/>
                  <a:gd name="T65" fmla="*/ 77 h 191"/>
                  <a:gd name="T66" fmla="*/ 1635 w 4354"/>
                  <a:gd name="T67" fmla="*/ 63 h 191"/>
                  <a:gd name="T68" fmla="*/ 1630 w 4354"/>
                  <a:gd name="T69" fmla="*/ 53 h 191"/>
                  <a:gd name="T70" fmla="*/ 1623 w 4354"/>
                  <a:gd name="T71" fmla="*/ 48 h 191"/>
                  <a:gd name="T72" fmla="*/ 1616 w 4354"/>
                  <a:gd name="T73" fmla="*/ 42 h 191"/>
                  <a:gd name="T74" fmla="*/ 1606 w 4354"/>
                  <a:gd name="T75" fmla="*/ 39 h 191"/>
                  <a:gd name="T76" fmla="*/ 1580 w 4354"/>
                  <a:gd name="T77" fmla="*/ 39 h 191"/>
                  <a:gd name="T78" fmla="*/ 1569 w 4354"/>
                  <a:gd name="T79" fmla="*/ 44 h 191"/>
                  <a:gd name="T80" fmla="*/ 1560 w 4354"/>
                  <a:gd name="T81" fmla="*/ 54 h 191"/>
                  <a:gd name="T82" fmla="*/ 1551 w 4354"/>
                  <a:gd name="T83" fmla="*/ 70 h 191"/>
                  <a:gd name="T84" fmla="*/ 1547 w 4354"/>
                  <a:gd name="T85" fmla="*/ 91 h 191"/>
                  <a:gd name="T86" fmla="*/ 1547 w 4354"/>
                  <a:gd name="T87" fmla="*/ 112 h 191"/>
                  <a:gd name="T88" fmla="*/ 1551 w 4354"/>
                  <a:gd name="T89" fmla="*/ 125 h 19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0" t="0" r="r" b="b"/>
                <a:pathLst>
                  <a:path w="4354" h="191">
                    <a:moveTo>
                      <a:pt x="1551" y="125"/>
                    </a:moveTo>
                    <a:lnTo>
                      <a:pt x="1559" y="135"/>
                    </a:lnTo>
                    <a:lnTo>
                      <a:pt x="1567" y="145"/>
                    </a:lnTo>
                    <a:lnTo>
                      <a:pt x="1578" y="150"/>
                    </a:lnTo>
                    <a:lnTo>
                      <a:pt x="1604" y="150"/>
                    </a:lnTo>
                    <a:lnTo>
                      <a:pt x="1614" y="146"/>
                    </a:lnTo>
                    <a:lnTo>
                      <a:pt x="1622" y="140"/>
                    </a:lnTo>
                    <a:lnTo>
                      <a:pt x="1629" y="134"/>
                    </a:lnTo>
                    <a:lnTo>
                      <a:pt x="1634" y="123"/>
                    </a:lnTo>
                    <a:lnTo>
                      <a:pt x="1636" y="110"/>
                    </a:lnTo>
                    <a:lnTo>
                      <a:pt x="1619" y="110"/>
                    </a:lnTo>
                    <a:lnTo>
                      <a:pt x="1618" y="117"/>
                    </a:lnTo>
                    <a:lnTo>
                      <a:pt x="1615" y="123"/>
                    </a:lnTo>
                    <a:lnTo>
                      <a:pt x="1610" y="128"/>
                    </a:lnTo>
                    <a:lnTo>
                      <a:pt x="1606" y="132"/>
                    </a:lnTo>
                    <a:lnTo>
                      <a:pt x="1600" y="134"/>
                    </a:lnTo>
                    <a:lnTo>
                      <a:pt x="1583" y="134"/>
                    </a:lnTo>
                    <a:lnTo>
                      <a:pt x="1576" y="131"/>
                    </a:lnTo>
                    <a:lnTo>
                      <a:pt x="1572" y="124"/>
                    </a:lnTo>
                    <a:lnTo>
                      <a:pt x="1568" y="117"/>
                    </a:lnTo>
                    <a:lnTo>
                      <a:pt x="1565" y="108"/>
                    </a:lnTo>
                    <a:lnTo>
                      <a:pt x="1565" y="87"/>
                    </a:lnTo>
                    <a:lnTo>
                      <a:pt x="1567" y="78"/>
                    </a:lnTo>
                    <a:lnTo>
                      <a:pt x="1570" y="71"/>
                    </a:lnTo>
                    <a:lnTo>
                      <a:pt x="1575" y="60"/>
                    </a:lnTo>
                    <a:lnTo>
                      <a:pt x="1583" y="55"/>
                    </a:lnTo>
                    <a:lnTo>
                      <a:pt x="1602" y="55"/>
                    </a:lnTo>
                    <a:lnTo>
                      <a:pt x="1608" y="57"/>
                    </a:lnTo>
                    <a:lnTo>
                      <a:pt x="1612" y="61"/>
                    </a:lnTo>
                    <a:lnTo>
                      <a:pt x="1616" y="65"/>
                    </a:lnTo>
                    <a:lnTo>
                      <a:pt x="1618" y="71"/>
                    </a:lnTo>
                    <a:lnTo>
                      <a:pt x="1619" y="77"/>
                    </a:lnTo>
                    <a:lnTo>
                      <a:pt x="1636" y="77"/>
                    </a:lnTo>
                    <a:lnTo>
                      <a:pt x="1635" y="63"/>
                    </a:lnTo>
                    <a:lnTo>
                      <a:pt x="1630" y="53"/>
                    </a:lnTo>
                    <a:lnTo>
                      <a:pt x="1623" y="48"/>
                    </a:lnTo>
                    <a:lnTo>
                      <a:pt x="1616" y="42"/>
                    </a:lnTo>
                    <a:lnTo>
                      <a:pt x="1606" y="39"/>
                    </a:lnTo>
                    <a:lnTo>
                      <a:pt x="1580" y="39"/>
                    </a:lnTo>
                    <a:lnTo>
                      <a:pt x="1569" y="44"/>
                    </a:lnTo>
                    <a:lnTo>
                      <a:pt x="1560" y="54"/>
                    </a:lnTo>
                    <a:lnTo>
                      <a:pt x="1551" y="70"/>
                    </a:lnTo>
                    <a:lnTo>
                      <a:pt x="1547" y="91"/>
                    </a:lnTo>
                    <a:lnTo>
                      <a:pt x="1547" y="112"/>
                    </a:lnTo>
                    <a:lnTo>
                      <a:pt x="1551" y="125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67" name="Freeform 85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949 w 4354"/>
                  <a:gd name="T1" fmla="*/ 118 h 191"/>
                  <a:gd name="T2" fmla="*/ 958 w 4354"/>
                  <a:gd name="T3" fmla="*/ 135 h 191"/>
                  <a:gd name="T4" fmla="*/ 959 w 4354"/>
                  <a:gd name="T5" fmla="*/ 136 h 191"/>
                  <a:gd name="T6" fmla="*/ 967 w 4354"/>
                  <a:gd name="T7" fmla="*/ 145 h 191"/>
                  <a:gd name="T8" fmla="*/ 979 w 4354"/>
                  <a:gd name="T9" fmla="*/ 150 h 191"/>
                  <a:gd name="T10" fmla="*/ 976 w 4354"/>
                  <a:gd name="T11" fmla="*/ 131 h 191"/>
                  <a:gd name="T12" fmla="*/ 971 w 4354"/>
                  <a:gd name="T13" fmla="*/ 124 h 191"/>
                  <a:gd name="T14" fmla="*/ 967 w 4354"/>
                  <a:gd name="T15" fmla="*/ 117 h 191"/>
                  <a:gd name="T16" fmla="*/ 964 w 4354"/>
                  <a:gd name="T17" fmla="*/ 107 h 191"/>
                  <a:gd name="T18" fmla="*/ 964 w 4354"/>
                  <a:gd name="T19" fmla="*/ 85 h 191"/>
                  <a:gd name="T20" fmla="*/ 967 w 4354"/>
                  <a:gd name="T21" fmla="*/ 75 h 191"/>
                  <a:gd name="T22" fmla="*/ 971 w 4354"/>
                  <a:gd name="T23" fmla="*/ 67 h 191"/>
                  <a:gd name="T24" fmla="*/ 976 w 4354"/>
                  <a:gd name="T25" fmla="*/ 58 h 191"/>
                  <a:gd name="T26" fmla="*/ 984 w 4354"/>
                  <a:gd name="T27" fmla="*/ 54 h 191"/>
                  <a:gd name="T28" fmla="*/ 1007 w 4354"/>
                  <a:gd name="T29" fmla="*/ 54 h 191"/>
                  <a:gd name="T30" fmla="*/ 1015 w 4354"/>
                  <a:gd name="T31" fmla="*/ 59 h 191"/>
                  <a:gd name="T32" fmla="*/ 1020 w 4354"/>
                  <a:gd name="T33" fmla="*/ 69 h 191"/>
                  <a:gd name="T34" fmla="*/ 1023 w 4354"/>
                  <a:gd name="T35" fmla="*/ 75 h 191"/>
                  <a:gd name="T36" fmla="*/ 1025 w 4354"/>
                  <a:gd name="T37" fmla="*/ 83 h 191"/>
                  <a:gd name="T38" fmla="*/ 1025 w 4354"/>
                  <a:gd name="T39" fmla="*/ 103 h 191"/>
                  <a:gd name="T40" fmla="*/ 1022 w 4354"/>
                  <a:gd name="T41" fmla="*/ 113 h 191"/>
                  <a:gd name="T42" fmla="*/ 1018 w 4354"/>
                  <a:gd name="T43" fmla="*/ 122 h 191"/>
                  <a:gd name="T44" fmla="*/ 1014 w 4354"/>
                  <a:gd name="T45" fmla="*/ 131 h 191"/>
                  <a:gd name="T46" fmla="*/ 1006 w 4354"/>
                  <a:gd name="T47" fmla="*/ 135 h 191"/>
                  <a:gd name="T48" fmla="*/ 994 w 4354"/>
                  <a:gd name="T49" fmla="*/ 135 h 191"/>
                  <a:gd name="T50" fmla="*/ 993 w 4354"/>
                  <a:gd name="T51" fmla="*/ 150 h 191"/>
                  <a:gd name="T52" fmla="*/ 1015 w 4354"/>
                  <a:gd name="T53" fmla="*/ 146 h 191"/>
                  <a:gd name="T54" fmla="*/ 1030 w 4354"/>
                  <a:gd name="T55" fmla="*/ 135 h 191"/>
                  <a:gd name="T56" fmla="*/ 1031 w 4354"/>
                  <a:gd name="T57" fmla="*/ 134 h 191"/>
                  <a:gd name="T58" fmla="*/ 1039 w 4354"/>
                  <a:gd name="T59" fmla="*/ 117 h 191"/>
                  <a:gd name="T60" fmla="*/ 1043 w 4354"/>
                  <a:gd name="T61" fmla="*/ 96 h 191"/>
                  <a:gd name="T62" fmla="*/ 1043 w 4354"/>
                  <a:gd name="T63" fmla="*/ 92 h 191"/>
                  <a:gd name="T64" fmla="*/ 1040 w 4354"/>
                  <a:gd name="T65" fmla="*/ 70 h 191"/>
                  <a:gd name="T66" fmla="*/ 1030 w 4354"/>
                  <a:gd name="T67" fmla="*/ 54 h 191"/>
                  <a:gd name="T68" fmla="*/ 1029 w 4354"/>
                  <a:gd name="T69" fmla="*/ 52 h 191"/>
                  <a:gd name="T70" fmla="*/ 1020 w 4354"/>
                  <a:gd name="T71" fmla="*/ 43 h 191"/>
                  <a:gd name="T72" fmla="*/ 1009 w 4354"/>
                  <a:gd name="T73" fmla="*/ 39 h 191"/>
                  <a:gd name="T74" fmla="*/ 980 w 4354"/>
                  <a:gd name="T75" fmla="*/ 39 h 191"/>
                  <a:gd name="T76" fmla="*/ 968 w 4354"/>
                  <a:gd name="T77" fmla="*/ 44 h 191"/>
                  <a:gd name="T78" fmla="*/ 959 w 4354"/>
                  <a:gd name="T79" fmla="*/ 55 h 191"/>
                  <a:gd name="T80" fmla="*/ 950 w 4354"/>
                  <a:gd name="T81" fmla="*/ 71 h 191"/>
                  <a:gd name="T82" fmla="*/ 946 w 4354"/>
                  <a:gd name="T83" fmla="*/ 92 h 191"/>
                  <a:gd name="T84" fmla="*/ 946 w 4354"/>
                  <a:gd name="T85" fmla="*/ 97 h 191"/>
                  <a:gd name="T86" fmla="*/ 949 w 4354"/>
                  <a:gd name="T87" fmla="*/ 118 h 19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4354" h="191">
                    <a:moveTo>
                      <a:pt x="949" y="118"/>
                    </a:moveTo>
                    <a:lnTo>
                      <a:pt x="958" y="135"/>
                    </a:lnTo>
                    <a:lnTo>
                      <a:pt x="959" y="136"/>
                    </a:lnTo>
                    <a:lnTo>
                      <a:pt x="967" y="145"/>
                    </a:lnTo>
                    <a:lnTo>
                      <a:pt x="979" y="150"/>
                    </a:lnTo>
                    <a:lnTo>
                      <a:pt x="976" y="131"/>
                    </a:lnTo>
                    <a:lnTo>
                      <a:pt x="971" y="124"/>
                    </a:lnTo>
                    <a:lnTo>
                      <a:pt x="967" y="117"/>
                    </a:lnTo>
                    <a:lnTo>
                      <a:pt x="964" y="107"/>
                    </a:lnTo>
                    <a:lnTo>
                      <a:pt x="964" y="85"/>
                    </a:lnTo>
                    <a:lnTo>
                      <a:pt x="967" y="75"/>
                    </a:lnTo>
                    <a:lnTo>
                      <a:pt x="971" y="67"/>
                    </a:lnTo>
                    <a:lnTo>
                      <a:pt x="976" y="58"/>
                    </a:lnTo>
                    <a:lnTo>
                      <a:pt x="984" y="54"/>
                    </a:lnTo>
                    <a:lnTo>
                      <a:pt x="1007" y="54"/>
                    </a:lnTo>
                    <a:lnTo>
                      <a:pt x="1015" y="59"/>
                    </a:lnTo>
                    <a:lnTo>
                      <a:pt x="1020" y="69"/>
                    </a:lnTo>
                    <a:lnTo>
                      <a:pt x="1023" y="75"/>
                    </a:lnTo>
                    <a:lnTo>
                      <a:pt x="1025" y="83"/>
                    </a:lnTo>
                    <a:lnTo>
                      <a:pt x="1025" y="103"/>
                    </a:lnTo>
                    <a:lnTo>
                      <a:pt x="1022" y="113"/>
                    </a:lnTo>
                    <a:lnTo>
                      <a:pt x="1018" y="122"/>
                    </a:lnTo>
                    <a:lnTo>
                      <a:pt x="1014" y="131"/>
                    </a:lnTo>
                    <a:lnTo>
                      <a:pt x="1006" y="135"/>
                    </a:lnTo>
                    <a:lnTo>
                      <a:pt x="994" y="135"/>
                    </a:lnTo>
                    <a:lnTo>
                      <a:pt x="993" y="150"/>
                    </a:lnTo>
                    <a:lnTo>
                      <a:pt x="1015" y="146"/>
                    </a:lnTo>
                    <a:lnTo>
                      <a:pt x="1030" y="135"/>
                    </a:lnTo>
                    <a:lnTo>
                      <a:pt x="1031" y="134"/>
                    </a:lnTo>
                    <a:lnTo>
                      <a:pt x="1039" y="117"/>
                    </a:lnTo>
                    <a:lnTo>
                      <a:pt x="1043" y="96"/>
                    </a:lnTo>
                    <a:lnTo>
                      <a:pt x="1043" y="92"/>
                    </a:lnTo>
                    <a:lnTo>
                      <a:pt x="1040" y="70"/>
                    </a:lnTo>
                    <a:lnTo>
                      <a:pt x="1030" y="54"/>
                    </a:lnTo>
                    <a:lnTo>
                      <a:pt x="1029" y="52"/>
                    </a:lnTo>
                    <a:lnTo>
                      <a:pt x="1020" y="43"/>
                    </a:lnTo>
                    <a:lnTo>
                      <a:pt x="1009" y="39"/>
                    </a:lnTo>
                    <a:lnTo>
                      <a:pt x="980" y="39"/>
                    </a:lnTo>
                    <a:lnTo>
                      <a:pt x="968" y="44"/>
                    </a:lnTo>
                    <a:lnTo>
                      <a:pt x="959" y="55"/>
                    </a:lnTo>
                    <a:lnTo>
                      <a:pt x="950" y="71"/>
                    </a:lnTo>
                    <a:lnTo>
                      <a:pt x="946" y="92"/>
                    </a:lnTo>
                    <a:lnTo>
                      <a:pt x="946" y="97"/>
                    </a:lnTo>
                    <a:lnTo>
                      <a:pt x="949" y="118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68" name="Freeform 86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18 w 4354"/>
                  <a:gd name="T1" fmla="*/ 46 h 191"/>
                  <a:gd name="T2" fmla="*/ 18 w 4354"/>
                  <a:gd name="T3" fmla="*/ 39 h 191"/>
                  <a:gd name="T4" fmla="*/ 17 w 4354"/>
                  <a:gd name="T5" fmla="*/ 26 h 191"/>
                  <a:gd name="T6" fmla="*/ 59 w 4354"/>
                  <a:gd name="T7" fmla="*/ 147 h 191"/>
                  <a:gd name="T8" fmla="*/ 78 w 4354"/>
                  <a:gd name="T9" fmla="*/ 147 h 191"/>
                  <a:gd name="T10" fmla="*/ 119 w 4354"/>
                  <a:gd name="T11" fmla="*/ 26 h 191"/>
                  <a:gd name="T12" fmla="*/ 119 w 4354"/>
                  <a:gd name="T13" fmla="*/ 47 h 191"/>
                  <a:gd name="T14" fmla="*/ 119 w 4354"/>
                  <a:gd name="T15" fmla="*/ 147 h 191"/>
                  <a:gd name="T16" fmla="*/ 137 w 4354"/>
                  <a:gd name="T17" fmla="*/ 147 h 191"/>
                  <a:gd name="T18" fmla="*/ 137 w 4354"/>
                  <a:gd name="T19" fmla="*/ 3 h 191"/>
                  <a:gd name="T20" fmla="*/ 110 w 4354"/>
                  <a:gd name="T21" fmla="*/ 3 h 191"/>
                  <a:gd name="T22" fmla="*/ 69 w 4354"/>
                  <a:gd name="T23" fmla="*/ 124 h 191"/>
                  <a:gd name="T24" fmla="*/ 27 w 4354"/>
                  <a:gd name="T25" fmla="*/ 3 h 191"/>
                  <a:gd name="T26" fmla="*/ 0 w 4354"/>
                  <a:gd name="T27" fmla="*/ 3 h 191"/>
                  <a:gd name="T28" fmla="*/ 0 w 4354"/>
                  <a:gd name="T29" fmla="*/ 147 h 191"/>
                  <a:gd name="T30" fmla="*/ 18 w 4354"/>
                  <a:gd name="T31" fmla="*/ 147 h 191"/>
                  <a:gd name="T32" fmla="*/ 18 w 4354"/>
                  <a:gd name="T33" fmla="*/ 53 h 191"/>
                  <a:gd name="T34" fmla="*/ 18 w 4354"/>
                  <a:gd name="T35" fmla="*/ 46 h 191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4354" h="191">
                    <a:moveTo>
                      <a:pt x="18" y="46"/>
                    </a:moveTo>
                    <a:lnTo>
                      <a:pt x="18" y="39"/>
                    </a:lnTo>
                    <a:lnTo>
                      <a:pt x="17" y="26"/>
                    </a:lnTo>
                    <a:lnTo>
                      <a:pt x="59" y="147"/>
                    </a:lnTo>
                    <a:lnTo>
                      <a:pt x="78" y="147"/>
                    </a:lnTo>
                    <a:lnTo>
                      <a:pt x="119" y="26"/>
                    </a:lnTo>
                    <a:lnTo>
                      <a:pt x="119" y="47"/>
                    </a:lnTo>
                    <a:lnTo>
                      <a:pt x="119" y="147"/>
                    </a:lnTo>
                    <a:lnTo>
                      <a:pt x="137" y="147"/>
                    </a:lnTo>
                    <a:lnTo>
                      <a:pt x="137" y="3"/>
                    </a:lnTo>
                    <a:lnTo>
                      <a:pt x="110" y="3"/>
                    </a:lnTo>
                    <a:lnTo>
                      <a:pt x="69" y="124"/>
                    </a:lnTo>
                    <a:lnTo>
                      <a:pt x="27" y="3"/>
                    </a:lnTo>
                    <a:lnTo>
                      <a:pt x="0" y="3"/>
                    </a:lnTo>
                    <a:lnTo>
                      <a:pt x="0" y="147"/>
                    </a:lnTo>
                    <a:lnTo>
                      <a:pt x="18" y="147"/>
                    </a:lnTo>
                    <a:lnTo>
                      <a:pt x="18" y="53"/>
                    </a:lnTo>
                    <a:lnTo>
                      <a:pt x="18" y="46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69" name="Rectangle 87"/>
              <p:cNvSpPr>
                <a:spLocks/>
              </p:cNvSpPr>
              <p:nvPr/>
            </p:nvSpPr>
            <p:spPr bwMode="auto">
              <a:xfrm>
                <a:off x="3136" y="2091"/>
                <a:ext cx="17" cy="104"/>
              </a:xfrm>
              <a:prstGeom prst="rect">
                <a:avLst/>
              </a:pr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/>
              <a:p>
                <a:endParaRPr lang="sk-SK" dirty="0"/>
              </a:p>
            </p:txBody>
          </p:sp>
          <p:sp>
            <p:nvSpPr>
              <p:cNvPr id="70" name="Rectangle 88"/>
              <p:cNvSpPr>
                <a:spLocks/>
              </p:cNvSpPr>
              <p:nvPr/>
            </p:nvSpPr>
            <p:spPr bwMode="auto">
              <a:xfrm>
                <a:off x="3136" y="2052"/>
                <a:ext cx="17" cy="19"/>
              </a:xfrm>
              <a:prstGeom prst="rect">
                <a:avLst/>
              </a:pr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/>
              <a:p>
                <a:endParaRPr lang="sk-SK" dirty="0"/>
              </a:p>
            </p:txBody>
          </p:sp>
          <p:sp>
            <p:nvSpPr>
              <p:cNvPr id="71" name="Freeform 89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225 w 4354"/>
                  <a:gd name="T1" fmla="*/ 57 h 191"/>
                  <a:gd name="T2" fmla="*/ 225 w 4354"/>
                  <a:gd name="T3" fmla="*/ 42 h 191"/>
                  <a:gd name="T4" fmla="*/ 209 w 4354"/>
                  <a:gd name="T5" fmla="*/ 42 h 191"/>
                  <a:gd name="T6" fmla="*/ 209 w 4354"/>
                  <a:gd name="T7" fmla="*/ 147 h 191"/>
                  <a:gd name="T8" fmla="*/ 226 w 4354"/>
                  <a:gd name="T9" fmla="*/ 147 h 191"/>
                  <a:gd name="T10" fmla="*/ 226 w 4354"/>
                  <a:gd name="T11" fmla="*/ 85 h 191"/>
                  <a:gd name="T12" fmla="*/ 227 w 4354"/>
                  <a:gd name="T13" fmla="*/ 80 h 191"/>
                  <a:gd name="T14" fmla="*/ 228 w 4354"/>
                  <a:gd name="T15" fmla="*/ 72 h 191"/>
                  <a:gd name="T16" fmla="*/ 233 w 4354"/>
                  <a:gd name="T17" fmla="*/ 65 h 191"/>
                  <a:gd name="T18" fmla="*/ 237 w 4354"/>
                  <a:gd name="T19" fmla="*/ 61 h 191"/>
                  <a:gd name="T20" fmla="*/ 241 w 4354"/>
                  <a:gd name="T21" fmla="*/ 58 h 191"/>
                  <a:gd name="T22" fmla="*/ 246 w 4354"/>
                  <a:gd name="T23" fmla="*/ 57 h 191"/>
                  <a:gd name="T24" fmla="*/ 252 w 4354"/>
                  <a:gd name="T25" fmla="*/ 55 h 191"/>
                  <a:gd name="T26" fmla="*/ 264 w 4354"/>
                  <a:gd name="T27" fmla="*/ 55 h 191"/>
                  <a:gd name="T28" fmla="*/ 270 w 4354"/>
                  <a:gd name="T29" fmla="*/ 59 h 191"/>
                  <a:gd name="T30" fmla="*/ 273 w 4354"/>
                  <a:gd name="T31" fmla="*/ 65 h 191"/>
                  <a:gd name="T32" fmla="*/ 275 w 4354"/>
                  <a:gd name="T33" fmla="*/ 69 h 191"/>
                  <a:gd name="T34" fmla="*/ 276 w 4354"/>
                  <a:gd name="T35" fmla="*/ 74 h 191"/>
                  <a:gd name="T36" fmla="*/ 276 w 4354"/>
                  <a:gd name="T37" fmla="*/ 147 h 191"/>
                  <a:gd name="T38" fmla="*/ 294 w 4354"/>
                  <a:gd name="T39" fmla="*/ 147 h 191"/>
                  <a:gd name="T40" fmla="*/ 294 w 4354"/>
                  <a:gd name="T41" fmla="*/ 69 h 191"/>
                  <a:gd name="T42" fmla="*/ 293 w 4354"/>
                  <a:gd name="T43" fmla="*/ 61 h 191"/>
                  <a:gd name="T44" fmla="*/ 290 w 4354"/>
                  <a:gd name="T45" fmla="*/ 55 h 191"/>
                  <a:gd name="T46" fmla="*/ 284 w 4354"/>
                  <a:gd name="T47" fmla="*/ 45 h 191"/>
                  <a:gd name="T48" fmla="*/ 274 w 4354"/>
                  <a:gd name="T49" fmla="*/ 40 h 191"/>
                  <a:gd name="T50" fmla="*/ 253 w 4354"/>
                  <a:gd name="T51" fmla="*/ 40 h 191"/>
                  <a:gd name="T52" fmla="*/ 247 w 4354"/>
                  <a:gd name="T53" fmla="*/ 41 h 191"/>
                  <a:gd name="T54" fmla="*/ 241 w 4354"/>
                  <a:gd name="T55" fmla="*/ 44 h 191"/>
                  <a:gd name="T56" fmla="*/ 236 w 4354"/>
                  <a:gd name="T57" fmla="*/ 46 h 191"/>
                  <a:gd name="T58" fmla="*/ 230 w 4354"/>
                  <a:gd name="T59" fmla="*/ 51 h 191"/>
                  <a:gd name="T60" fmla="*/ 225 w 4354"/>
                  <a:gd name="T61" fmla="*/ 57 h 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4354" h="191">
                    <a:moveTo>
                      <a:pt x="225" y="57"/>
                    </a:moveTo>
                    <a:lnTo>
                      <a:pt x="225" y="42"/>
                    </a:lnTo>
                    <a:lnTo>
                      <a:pt x="209" y="42"/>
                    </a:lnTo>
                    <a:lnTo>
                      <a:pt x="209" y="147"/>
                    </a:lnTo>
                    <a:lnTo>
                      <a:pt x="226" y="147"/>
                    </a:lnTo>
                    <a:lnTo>
                      <a:pt x="226" y="85"/>
                    </a:lnTo>
                    <a:lnTo>
                      <a:pt x="227" y="80"/>
                    </a:lnTo>
                    <a:lnTo>
                      <a:pt x="228" y="72"/>
                    </a:lnTo>
                    <a:lnTo>
                      <a:pt x="233" y="65"/>
                    </a:lnTo>
                    <a:lnTo>
                      <a:pt x="237" y="61"/>
                    </a:lnTo>
                    <a:lnTo>
                      <a:pt x="241" y="58"/>
                    </a:lnTo>
                    <a:lnTo>
                      <a:pt x="246" y="57"/>
                    </a:lnTo>
                    <a:lnTo>
                      <a:pt x="252" y="55"/>
                    </a:lnTo>
                    <a:lnTo>
                      <a:pt x="264" y="55"/>
                    </a:lnTo>
                    <a:lnTo>
                      <a:pt x="270" y="59"/>
                    </a:lnTo>
                    <a:lnTo>
                      <a:pt x="273" y="65"/>
                    </a:lnTo>
                    <a:lnTo>
                      <a:pt x="275" y="69"/>
                    </a:lnTo>
                    <a:lnTo>
                      <a:pt x="276" y="74"/>
                    </a:lnTo>
                    <a:lnTo>
                      <a:pt x="276" y="147"/>
                    </a:lnTo>
                    <a:lnTo>
                      <a:pt x="294" y="147"/>
                    </a:lnTo>
                    <a:lnTo>
                      <a:pt x="294" y="69"/>
                    </a:lnTo>
                    <a:lnTo>
                      <a:pt x="293" y="61"/>
                    </a:lnTo>
                    <a:lnTo>
                      <a:pt x="290" y="55"/>
                    </a:lnTo>
                    <a:lnTo>
                      <a:pt x="284" y="45"/>
                    </a:lnTo>
                    <a:lnTo>
                      <a:pt x="274" y="40"/>
                    </a:lnTo>
                    <a:lnTo>
                      <a:pt x="253" y="40"/>
                    </a:lnTo>
                    <a:lnTo>
                      <a:pt x="247" y="41"/>
                    </a:lnTo>
                    <a:lnTo>
                      <a:pt x="241" y="44"/>
                    </a:lnTo>
                    <a:lnTo>
                      <a:pt x="236" y="46"/>
                    </a:lnTo>
                    <a:lnTo>
                      <a:pt x="230" y="51"/>
                    </a:lnTo>
                    <a:lnTo>
                      <a:pt x="225" y="57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72" name="Rectangle 90"/>
              <p:cNvSpPr>
                <a:spLocks/>
              </p:cNvSpPr>
              <p:nvPr/>
            </p:nvSpPr>
            <p:spPr bwMode="auto">
              <a:xfrm>
                <a:off x="3292" y="2091"/>
                <a:ext cx="17" cy="104"/>
              </a:xfrm>
              <a:prstGeom prst="rect">
                <a:avLst/>
              </a:pr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/>
              <a:p>
                <a:endParaRPr lang="sk-SK" dirty="0"/>
              </a:p>
            </p:txBody>
          </p:sp>
          <p:sp>
            <p:nvSpPr>
              <p:cNvPr id="73" name="Rectangle 91"/>
              <p:cNvSpPr>
                <a:spLocks/>
              </p:cNvSpPr>
              <p:nvPr/>
            </p:nvSpPr>
            <p:spPr bwMode="auto">
              <a:xfrm>
                <a:off x="3292" y="2052"/>
                <a:ext cx="17" cy="19"/>
              </a:xfrm>
              <a:prstGeom prst="rect">
                <a:avLst/>
              </a:pr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/>
              <a:p>
                <a:endParaRPr lang="sk-SK" dirty="0"/>
              </a:p>
            </p:txBody>
          </p:sp>
          <p:sp>
            <p:nvSpPr>
              <p:cNvPr id="74" name="Freeform 92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486 w 4354"/>
                  <a:gd name="T1" fmla="*/ 42 h 191"/>
                  <a:gd name="T2" fmla="*/ 486 w 4354"/>
                  <a:gd name="T3" fmla="*/ 13 h 191"/>
                  <a:gd name="T4" fmla="*/ 468 w 4354"/>
                  <a:gd name="T5" fmla="*/ 13 h 191"/>
                  <a:gd name="T6" fmla="*/ 468 w 4354"/>
                  <a:gd name="T7" fmla="*/ 42 h 191"/>
                  <a:gd name="T8" fmla="*/ 454 w 4354"/>
                  <a:gd name="T9" fmla="*/ 42 h 191"/>
                  <a:gd name="T10" fmla="*/ 454 w 4354"/>
                  <a:gd name="T11" fmla="*/ 56 h 191"/>
                  <a:gd name="T12" fmla="*/ 468 w 4354"/>
                  <a:gd name="T13" fmla="*/ 56 h 191"/>
                  <a:gd name="T14" fmla="*/ 468 w 4354"/>
                  <a:gd name="T15" fmla="*/ 132 h 191"/>
                  <a:gd name="T16" fmla="*/ 469 w 4354"/>
                  <a:gd name="T17" fmla="*/ 138 h 191"/>
                  <a:gd name="T18" fmla="*/ 472 w 4354"/>
                  <a:gd name="T19" fmla="*/ 142 h 191"/>
                  <a:gd name="T20" fmla="*/ 475 w 4354"/>
                  <a:gd name="T21" fmla="*/ 146 h 191"/>
                  <a:gd name="T22" fmla="*/ 481 w 4354"/>
                  <a:gd name="T23" fmla="*/ 148 h 191"/>
                  <a:gd name="T24" fmla="*/ 494 w 4354"/>
                  <a:gd name="T25" fmla="*/ 148 h 191"/>
                  <a:gd name="T26" fmla="*/ 498 w 4354"/>
                  <a:gd name="T27" fmla="*/ 148 h 191"/>
                  <a:gd name="T28" fmla="*/ 502 w 4354"/>
                  <a:gd name="T29" fmla="*/ 147 h 191"/>
                  <a:gd name="T30" fmla="*/ 502 w 4354"/>
                  <a:gd name="T31" fmla="*/ 133 h 191"/>
                  <a:gd name="T32" fmla="*/ 498 w 4354"/>
                  <a:gd name="T33" fmla="*/ 133 h 191"/>
                  <a:gd name="T34" fmla="*/ 493 w 4354"/>
                  <a:gd name="T35" fmla="*/ 133 h 191"/>
                  <a:gd name="T36" fmla="*/ 487 w 4354"/>
                  <a:gd name="T37" fmla="*/ 131 h 191"/>
                  <a:gd name="T38" fmla="*/ 486 w 4354"/>
                  <a:gd name="T39" fmla="*/ 125 h 191"/>
                  <a:gd name="T40" fmla="*/ 486 w 4354"/>
                  <a:gd name="T41" fmla="*/ 56 h 191"/>
                  <a:gd name="T42" fmla="*/ 502 w 4354"/>
                  <a:gd name="T43" fmla="*/ 56 h 191"/>
                  <a:gd name="T44" fmla="*/ 502 w 4354"/>
                  <a:gd name="T45" fmla="*/ 42 h 191"/>
                  <a:gd name="T46" fmla="*/ 486 w 4354"/>
                  <a:gd name="T47" fmla="*/ 42 h 19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4354" h="191">
                    <a:moveTo>
                      <a:pt x="486" y="42"/>
                    </a:moveTo>
                    <a:lnTo>
                      <a:pt x="486" y="13"/>
                    </a:lnTo>
                    <a:lnTo>
                      <a:pt x="468" y="13"/>
                    </a:lnTo>
                    <a:lnTo>
                      <a:pt x="468" y="42"/>
                    </a:lnTo>
                    <a:lnTo>
                      <a:pt x="454" y="42"/>
                    </a:lnTo>
                    <a:lnTo>
                      <a:pt x="454" y="56"/>
                    </a:lnTo>
                    <a:lnTo>
                      <a:pt x="468" y="56"/>
                    </a:lnTo>
                    <a:lnTo>
                      <a:pt x="468" y="132"/>
                    </a:lnTo>
                    <a:lnTo>
                      <a:pt x="469" y="138"/>
                    </a:lnTo>
                    <a:lnTo>
                      <a:pt x="472" y="142"/>
                    </a:lnTo>
                    <a:lnTo>
                      <a:pt x="475" y="146"/>
                    </a:lnTo>
                    <a:lnTo>
                      <a:pt x="481" y="148"/>
                    </a:lnTo>
                    <a:lnTo>
                      <a:pt x="494" y="148"/>
                    </a:lnTo>
                    <a:lnTo>
                      <a:pt x="498" y="148"/>
                    </a:lnTo>
                    <a:lnTo>
                      <a:pt x="502" y="147"/>
                    </a:lnTo>
                    <a:lnTo>
                      <a:pt x="502" y="133"/>
                    </a:lnTo>
                    <a:lnTo>
                      <a:pt x="498" y="133"/>
                    </a:lnTo>
                    <a:lnTo>
                      <a:pt x="493" y="133"/>
                    </a:lnTo>
                    <a:lnTo>
                      <a:pt x="487" y="131"/>
                    </a:lnTo>
                    <a:lnTo>
                      <a:pt x="486" y="125"/>
                    </a:lnTo>
                    <a:lnTo>
                      <a:pt x="486" y="56"/>
                    </a:lnTo>
                    <a:lnTo>
                      <a:pt x="502" y="56"/>
                    </a:lnTo>
                    <a:lnTo>
                      <a:pt x="502" y="42"/>
                    </a:lnTo>
                    <a:lnTo>
                      <a:pt x="486" y="42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75" name="Freeform 93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379 w 4354"/>
                  <a:gd name="T1" fmla="*/ 127 h 191"/>
                  <a:gd name="T2" fmla="*/ 375 w 4354"/>
                  <a:gd name="T3" fmla="*/ 120 h 191"/>
                  <a:gd name="T4" fmla="*/ 358 w 4354"/>
                  <a:gd name="T5" fmla="*/ 114 h 191"/>
                  <a:gd name="T6" fmla="*/ 362 w 4354"/>
                  <a:gd name="T7" fmla="*/ 133 h 191"/>
                  <a:gd name="T8" fmla="*/ 375 w 4354"/>
                  <a:gd name="T9" fmla="*/ 147 h 191"/>
                  <a:gd name="T10" fmla="*/ 417 w 4354"/>
                  <a:gd name="T11" fmla="*/ 151 h 191"/>
                  <a:gd name="T12" fmla="*/ 435 w 4354"/>
                  <a:gd name="T13" fmla="*/ 140 h 191"/>
                  <a:gd name="T14" fmla="*/ 445 w 4354"/>
                  <a:gd name="T15" fmla="*/ 126 h 191"/>
                  <a:gd name="T16" fmla="*/ 442 w 4354"/>
                  <a:gd name="T17" fmla="*/ 100 h 191"/>
                  <a:gd name="T18" fmla="*/ 431 w 4354"/>
                  <a:gd name="T19" fmla="*/ 92 h 191"/>
                  <a:gd name="T20" fmla="*/ 409 w 4354"/>
                  <a:gd name="T21" fmla="*/ 86 h 191"/>
                  <a:gd name="T22" fmla="*/ 392 w 4354"/>
                  <a:gd name="T23" fmla="*/ 82 h 191"/>
                  <a:gd name="T24" fmla="*/ 381 w 4354"/>
                  <a:gd name="T25" fmla="*/ 76 h 191"/>
                  <a:gd name="T26" fmla="*/ 379 w 4354"/>
                  <a:gd name="T27" fmla="*/ 64 h 191"/>
                  <a:gd name="T28" fmla="*/ 387 w 4354"/>
                  <a:gd name="T29" fmla="*/ 56 h 191"/>
                  <a:gd name="T30" fmla="*/ 410 w 4354"/>
                  <a:gd name="T31" fmla="*/ 54 h 191"/>
                  <a:gd name="T32" fmla="*/ 421 w 4354"/>
                  <a:gd name="T33" fmla="*/ 61 h 191"/>
                  <a:gd name="T34" fmla="*/ 425 w 4354"/>
                  <a:gd name="T35" fmla="*/ 72 h 191"/>
                  <a:gd name="T36" fmla="*/ 442 w 4354"/>
                  <a:gd name="T37" fmla="*/ 65 h 191"/>
                  <a:gd name="T38" fmla="*/ 435 w 4354"/>
                  <a:gd name="T39" fmla="*/ 53 h 191"/>
                  <a:gd name="T40" fmla="*/ 417 w 4354"/>
                  <a:gd name="T41" fmla="*/ 39 h 191"/>
                  <a:gd name="T42" fmla="*/ 379 w 4354"/>
                  <a:gd name="T43" fmla="*/ 42 h 191"/>
                  <a:gd name="T44" fmla="*/ 364 w 4354"/>
                  <a:gd name="T45" fmla="*/ 55 h 191"/>
                  <a:gd name="T46" fmla="*/ 361 w 4354"/>
                  <a:gd name="T47" fmla="*/ 81 h 191"/>
                  <a:gd name="T48" fmla="*/ 372 w 4354"/>
                  <a:gd name="T49" fmla="*/ 92 h 191"/>
                  <a:gd name="T50" fmla="*/ 383 w 4354"/>
                  <a:gd name="T51" fmla="*/ 97 h 191"/>
                  <a:gd name="T52" fmla="*/ 407 w 4354"/>
                  <a:gd name="T53" fmla="*/ 103 h 191"/>
                  <a:gd name="T54" fmla="*/ 419 w 4354"/>
                  <a:gd name="T55" fmla="*/ 107 h 191"/>
                  <a:gd name="T56" fmla="*/ 426 w 4354"/>
                  <a:gd name="T57" fmla="*/ 110 h 191"/>
                  <a:gd name="T58" fmla="*/ 428 w 4354"/>
                  <a:gd name="T59" fmla="*/ 124 h 191"/>
                  <a:gd name="T60" fmla="*/ 420 w 4354"/>
                  <a:gd name="T61" fmla="*/ 132 h 191"/>
                  <a:gd name="T62" fmla="*/ 409 w 4354"/>
                  <a:gd name="T63" fmla="*/ 136 h 191"/>
                  <a:gd name="T64" fmla="*/ 384 w 4354"/>
                  <a:gd name="T65" fmla="*/ 133 h 19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4354" h="191">
                    <a:moveTo>
                      <a:pt x="384" y="133"/>
                    </a:moveTo>
                    <a:lnTo>
                      <a:pt x="379" y="127"/>
                    </a:lnTo>
                    <a:lnTo>
                      <a:pt x="377" y="124"/>
                    </a:lnTo>
                    <a:lnTo>
                      <a:pt x="375" y="120"/>
                    </a:lnTo>
                    <a:lnTo>
                      <a:pt x="375" y="114"/>
                    </a:lnTo>
                    <a:lnTo>
                      <a:pt x="358" y="114"/>
                    </a:lnTo>
                    <a:lnTo>
                      <a:pt x="358" y="124"/>
                    </a:lnTo>
                    <a:lnTo>
                      <a:pt x="362" y="133"/>
                    </a:lnTo>
                    <a:lnTo>
                      <a:pt x="368" y="140"/>
                    </a:lnTo>
                    <a:lnTo>
                      <a:pt x="375" y="147"/>
                    </a:lnTo>
                    <a:lnTo>
                      <a:pt x="386" y="151"/>
                    </a:lnTo>
                    <a:lnTo>
                      <a:pt x="417" y="151"/>
                    </a:lnTo>
                    <a:lnTo>
                      <a:pt x="427" y="147"/>
                    </a:lnTo>
                    <a:lnTo>
                      <a:pt x="435" y="140"/>
                    </a:lnTo>
                    <a:lnTo>
                      <a:pt x="442" y="134"/>
                    </a:lnTo>
                    <a:lnTo>
                      <a:pt x="445" y="126"/>
                    </a:lnTo>
                    <a:lnTo>
                      <a:pt x="445" y="107"/>
                    </a:lnTo>
                    <a:lnTo>
                      <a:pt x="442" y="100"/>
                    </a:lnTo>
                    <a:lnTo>
                      <a:pt x="435" y="95"/>
                    </a:lnTo>
                    <a:lnTo>
                      <a:pt x="431" y="92"/>
                    </a:lnTo>
                    <a:lnTo>
                      <a:pt x="422" y="89"/>
                    </a:lnTo>
                    <a:lnTo>
                      <a:pt x="409" y="86"/>
                    </a:lnTo>
                    <a:lnTo>
                      <a:pt x="397" y="83"/>
                    </a:lnTo>
                    <a:lnTo>
                      <a:pt x="392" y="82"/>
                    </a:lnTo>
                    <a:lnTo>
                      <a:pt x="386" y="79"/>
                    </a:lnTo>
                    <a:lnTo>
                      <a:pt x="381" y="76"/>
                    </a:lnTo>
                    <a:lnTo>
                      <a:pt x="379" y="73"/>
                    </a:lnTo>
                    <a:lnTo>
                      <a:pt x="379" y="64"/>
                    </a:lnTo>
                    <a:lnTo>
                      <a:pt x="384" y="58"/>
                    </a:lnTo>
                    <a:lnTo>
                      <a:pt x="387" y="56"/>
                    </a:lnTo>
                    <a:lnTo>
                      <a:pt x="393" y="54"/>
                    </a:lnTo>
                    <a:lnTo>
                      <a:pt x="410" y="54"/>
                    </a:lnTo>
                    <a:lnTo>
                      <a:pt x="417" y="57"/>
                    </a:lnTo>
                    <a:lnTo>
                      <a:pt x="421" y="61"/>
                    </a:lnTo>
                    <a:lnTo>
                      <a:pt x="425" y="68"/>
                    </a:lnTo>
                    <a:lnTo>
                      <a:pt x="425" y="72"/>
                    </a:lnTo>
                    <a:lnTo>
                      <a:pt x="442" y="72"/>
                    </a:lnTo>
                    <a:lnTo>
                      <a:pt x="442" y="65"/>
                    </a:lnTo>
                    <a:lnTo>
                      <a:pt x="440" y="59"/>
                    </a:lnTo>
                    <a:lnTo>
                      <a:pt x="435" y="53"/>
                    </a:lnTo>
                    <a:lnTo>
                      <a:pt x="428" y="44"/>
                    </a:lnTo>
                    <a:lnTo>
                      <a:pt x="417" y="39"/>
                    </a:lnTo>
                    <a:lnTo>
                      <a:pt x="389" y="39"/>
                    </a:lnTo>
                    <a:lnTo>
                      <a:pt x="379" y="42"/>
                    </a:lnTo>
                    <a:lnTo>
                      <a:pt x="372" y="48"/>
                    </a:lnTo>
                    <a:lnTo>
                      <a:pt x="364" y="55"/>
                    </a:lnTo>
                    <a:lnTo>
                      <a:pt x="361" y="63"/>
                    </a:lnTo>
                    <a:lnTo>
                      <a:pt x="361" y="81"/>
                    </a:lnTo>
                    <a:lnTo>
                      <a:pt x="365" y="87"/>
                    </a:lnTo>
                    <a:lnTo>
                      <a:pt x="372" y="92"/>
                    </a:lnTo>
                    <a:lnTo>
                      <a:pt x="377" y="95"/>
                    </a:lnTo>
                    <a:lnTo>
                      <a:pt x="383" y="97"/>
                    </a:lnTo>
                    <a:lnTo>
                      <a:pt x="392" y="100"/>
                    </a:lnTo>
                    <a:lnTo>
                      <a:pt x="407" y="103"/>
                    </a:lnTo>
                    <a:lnTo>
                      <a:pt x="414" y="105"/>
                    </a:lnTo>
                    <a:lnTo>
                      <a:pt x="419" y="107"/>
                    </a:lnTo>
                    <a:lnTo>
                      <a:pt x="422" y="108"/>
                    </a:lnTo>
                    <a:lnTo>
                      <a:pt x="426" y="110"/>
                    </a:lnTo>
                    <a:lnTo>
                      <a:pt x="428" y="114"/>
                    </a:lnTo>
                    <a:lnTo>
                      <a:pt x="428" y="124"/>
                    </a:lnTo>
                    <a:lnTo>
                      <a:pt x="425" y="129"/>
                    </a:lnTo>
                    <a:lnTo>
                      <a:pt x="420" y="132"/>
                    </a:lnTo>
                    <a:lnTo>
                      <a:pt x="415" y="134"/>
                    </a:lnTo>
                    <a:lnTo>
                      <a:pt x="409" y="136"/>
                    </a:lnTo>
                    <a:lnTo>
                      <a:pt x="392" y="136"/>
                    </a:lnTo>
                    <a:lnTo>
                      <a:pt x="384" y="133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76" name="Freeform 94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537 w 4354"/>
                  <a:gd name="T1" fmla="*/ 45 h 191"/>
                  <a:gd name="T2" fmla="*/ 528 w 4354"/>
                  <a:gd name="T3" fmla="*/ 55 h 191"/>
                  <a:gd name="T4" fmla="*/ 534 w 4354"/>
                  <a:gd name="T5" fmla="*/ 77 h 191"/>
                  <a:gd name="T6" fmla="*/ 536 w 4354"/>
                  <a:gd name="T7" fmla="*/ 70 h 191"/>
                  <a:gd name="T8" fmla="*/ 542 w 4354"/>
                  <a:gd name="T9" fmla="*/ 64 h 191"/>
                  <a:gd name="T10" fmla="*/ 548 w 4354"/>
                  <a:gd name="T11" fmla="*/ 40 h 191"/>
                  <a:gd name="T12" fmla="*/ 537 w 4354"/>
                  <a:gd name="T13" fmla="*/ 45 h 19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4354" h="191">
                    <a:moveTo>
                      <a:pt x="537" y="45"/>
                    </a:moveTo>
                    <a:lnTo>
                      <a:pt x="528" y="55"/>
                    </a:lnTo>
                    <a:lnTo>
                      <a:pt x="534" y="77"/>
                    </a:lnTo>
                    <a:lnTo>
                      <a:pt x="536" y="70"/>
                    </a:lnTo>
                    <a:lnTo>
                      <a:pt x="542" y="64"/>
                    </a:lnTo>
                    <a:lnTo>
                      <a:pt x="548" y="40"/>
                    </a:lnTo>
                    <a:lnTo>
                      <a:pt x="537" y="45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77" name="Freeform 95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566 w 4354"/>
                  <a:gd name="T1" fmla="*/ 150 h 191"/>
                  <a:gd name="T2" fmla="*/ 570 w 4354"/>
                  <a:gd name="T3" fmla="*/ 150 h 191"/>
                  <a:gd name="T4" fmla="*/ 575 w 4354"/>
                  <a:gd name="T5" fmla="*/ 149 h 191"/>
                  <a:gd name="T6" fmla="*/ 582 w 4354"/>
                  <a:gd name="T7" fmla="*/ 147 h 191"/>
                  <a:gd name="T8" fmla="*/ 589 w 4354"/>
                  <a:gd name="T9" fmla="*/ 143 h 191"/>
                  <a:gd name="T10" fmla="*/ 594 w 4354"/>
                  <a:gd name="T11" fmla="*/ 138 h 191"/>
                  <a:gd name="T12" fmla="*/ 600 w 4354"/>
                  <a:gd name="T13" fmla="*/ 131 h 191"/>
                  <a:gd name="T14" fmla="*/ 603 w 4354"/>
                  <a:gd name="T15" fmla="*/ 127 h 191"/>
                  <a:gd name="T16" fmla="*/ 605 w 4354"/>
                  <a:gd name="T17" fmla="*/ 122 h 191"/>
                  <a:gd name="T18" fmla="*/ 607 w 4354"/>
                  <a:gd name="T19" fmla="*/ 118 h 191"/>
                  <a:gd name="T20" fmla="*/ 607 w 4354"/>
                  <a:gd name="T21" fmla="*/ 114 h 191"/>
                  <a:gd name="T22" fmla="*/ 590 w 4354"/>
                  <a:gd name="T23" fmla="*/ 114 h 191"/>
                  <a:gd name="T24" fmla="*/ 589 w 4354"/>
                  <a:gd name="T25" fmla="*/ 118 h 191"/>
                  <a:gd name="T26" fmla="*/ 587 w 4354"/>
                  <a:gd name="T27" fmla="*/ 123 h 191"/>
                  <a:gd name="T28" fmla="*/ 584 w 4354"/>
                  <a:gd name="T29" fmla="*/ 126 h 191"/>
                  <a:gd name="T30" fmla="*/ 578 w 4354"/>
                  <a:gd name="T31" fmla="*/ 132 h 191"/>
                  <a:gd name="T32" fmla="*/ 571 w 4354"/>
                  <a:gd name="T33" fmla="*/ 135 h 191"/>
                  <a:gd name="T34" fmla="*/ 552 w 4354"/>
                  <a:gd name="T35" fmla="*/ 135 h 191"/>
                  <a:gd name="T36" fmla="*/ 545 w 4354"/>
                  <a:gd name="T37" fmla="*/ 132 h 191"/>
                  <a:gd name="T38" fmla="*/ 540 w 4354"/>
                  <a:gd name="T39" fmla="*/ 126 h 191"/>
                  <a:gd name="T40" fmla="*/ 536 w 4354"/>
                  <a:gd name="T41" fmla="*/ 119 h 191"/>
                  <a:gd name="T42" fmla="*/ 533 w 4354"/>
                  <a:gd name="T43" fmla="*/ 111 h 191"/>
                  <a:gd name="T44" fmla="*/ 533 w 4354"/>
                  <a:gd name="T45" fmla="*/ 100 h 191"/>
                  <a:gd name="T46" fmla="*/ 609 w 4354"/>
                  <a:gd name="T47" fmla="*/ 100 h 191"/>
                  <a:gd name="T48" fmla="*/ 609 w 4354"/>
                  <a:gd name="T49" fmla="*/ 89 h 191"/>
                  <a:gd name="T50" fmla="*/ 608 w 4354"/>
                  <a:gd name="T51" fmla="*/ 82 h 191"/>
                  <a:gd name="T52" fmla="*/ 607 w 4354"/>
                  <a:gd name="T53" fmla="*/ 77 h 191"/>
                  <a:gd name="T54" fmla="*/ 606 w 4354"/>
                  <a:gd name="T55" fmla="*/ 70 h 191"/>
                  <a:gd name="T56" fmla="*/ 604 w 4354"/>
                  <a:gd name="T57" fmla="*/ 64 h 191"/>
                  <a:gd name="T58" fmla="*/ 600 w 4354"/>
                  <a:gd name="T59" fmla="*/ 58 h 191"/>
                  <a:gd name="T60" fmla="*/ 597 w 4354"/>
                  <a:gd name="T61" fmla="*/ 53 h 191"/>
                  <a:gd name="T62" fmla="*/ 591 w 4354"/>
                  <a:gd name="T63" fmla="*/ 48 h 191"/>
                  <a:gd name="T64" fmla="*/ 585 w 4354"/>
                  <a:gd name="T65" fmla="*/ 45 h 191"/>
                  <a:gd name="T66" fmla="*/ 578 w 4354"/>
                  <a:gd name="T67" fmla="*/ 41 h 191"/>
                  <a:gd name="T68" fmla="*/ 570 w 4354"/>
                  <a:gd name="T69" fmla="*/ 40 h 191"/>
                  <a:gd name="T70" fmla="*/ 548 w 4354"/>
                  <a:gd name="T71" fmla="*/ 40 h 191"/>
                  <a:gd name="T72" fmla="*/ 542 w 4354"/>
                  <a:gd name="T73" fmla="*/ 64 h 191"/>
                  <a:gd name="T74" fmla="*/ 547 w 4354"/>
                  <a:gd name="T75" fmla="*/ 58 h 191"/>
                  <a:gd name="T76" fmla="*/ 554 w 4354"/>
                  <a:gd name="T77" fmla="*/ 55 h 191"/>
                  <a:gd name="T78" fmla="*/ 573 w 4354"/>
                  <a:gd name="T79" fmla="*/ 55 h 191"/>
                  <a:gd name="T80" fmla="*/ 581 w 4354"/>
                  <a:gd name="T81" fmla="*/ 59 h 191"/>
                  <a:gd name="T82" fmla="*/ 586 w 4354"/>
                  <a:gd name="T83" fmla="*/ 68 h 191"/>
                  <a:gd name="T84" fmla="*/ 588 w 4354"/>
                  <a:gd name="T85" fmla="*/ 72 h 191"/>
                  <a:gd name="T86" fmla="*/ 590 w 4354"/>
                  <a:gd name="T87" fmla="*/ 78 h 191"/>
                  <a:gd name="T88" fmla="*/ 591 w 4354"/>
                  <a:gd name="T89" fmla="*/ 86 h 191"/>
                  <a:gd name="T90" fmla="*/ 533 w 4354"/>
                  <a:gd name="T91" fmla="*/ 86 h 191"/>
                  <a:gd name="T92" fmla="*/ 534 w 4354"/>
                  <a:gd name="T93" fmla="*/ 77 h 191"/>
                  <a:gd name="T94" fmla="*/ 528 w 4354"/>
                  <a:gd name="T95" fmla="*/ 55 h 191"/>
                  <a:gd name="T96" fmla="*/ 518 w 4354"/>
                  <a:gd name="T97" fmla="*/ 72 h 191"/>
                  <a:gd name="T98" fmla="*/ 514 w 4354"/>
                  <a:gd name="T99" fmla="*/ 93 h 191"/>
                  <a:gd name="T100" fmla="*/ 514 w 4354"/>
                  <a:gd name="T101" fmla="*/ 96 h 191"/>
                  <a:gd name="T102" fmla="*/ 517 w 4354"/>
                  <a:gd name="T103" fmla="*/ 118 h 191"/>
                  <a:gd name="T104" fmla="*/ 526 w 4354"/>
                  <a:gd name="T105" fmla="*/ 135 h 191"/>
                  <a:gd name="T106" fmla="*/ 527 w 4354"/>
                  <a:gd name="T107" fmla="*/ 136 h 191"/>
                  <a:gd name="T108" fmla="*/ 536 w 4354"/>
                  <a:gd name="T109" fmla="*/ 146 h 191"/>
                  <a:gd name="T110" fmla="*/ 547 w 4354"/>
                  <a:gd name="T111" fmla="*/ 150 h 191"/>
                  <a:gd name="T112" fmla="*/ 566 w 4354"/>
                  <a:gd name="T113" fmla="*/ 150 h 191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4354" h="191">
                    <a:moveTo>
                      <a:pt x="566" y="150"/>
                    </a:moveTo>
                    <a:lnTo>
                      <a:pt x="570" y="150"/>
                    </a:lnTo>
                    <a:lnTo>
                      <a:pt x="575" y="149"/>
                    </a:lnTo>
                    <a:lnTo>
                      <a:pt x="582" y="147"/>
                    </a:lnTo>
                    <a:lnTo>
                      <a:pt x="589" y="143"/>
                    </a:lnTo>
                    <a:lnTo>
                      <a:pt x="594" y="138"/>
                    </a:lnTo>
                    <a:lnTo>
                      <a:pt x="600" y="131"/>
                    </a:lnTo>
                    <a:lnTo>
                      <a:pt x="603" y="127"/>
                    </a:lnTo>
                    <a:lnTo>
                      <a:pt x="605" y="122"/>
                    </a:lnTo>
                    <a:lnTo>
                      <a:pt x="607" y="118"/>
                    </a:lnTo>
                    <a:lnTo>
                      <a:pt x="607" y="114"/>
                    </a:lnTo>
                    <a:lnTo>
                      <a:pt x="590" y="114"/>
                    </a:lnTo>
                    <a:lnTo>
                      <a:pt x="589" y="118"/>
                    </a:lnTo>
                    <a:lnTo>
                      <a:pt x="587" y="123"/>
                    </a:lnTo>
                    <a:lnTo>
                      <a:pt x="584" y="126"/>
                    </a:lnTo>
                    <a:lnTo>
                      <a:pt x="578" y="132"/>
                    </a:lnTo>
                    <a:lnTo>
                      <a:pt x="571" y="135"/>
                    </a:lnTo>
                    <a:lnTo>
                      <a:pt x="552" y="135"/>
                    </a:lnTo>
                    <a:lnTo>
                      <a:pt x="545" y="132"/>
                    </a:lnTo>
                    <a:lnTo>
                      <a:pt x="540" y="126"/>
                    </a:lnTo>
                    <a:lnTo>
                      <a:pt x="536" y="119"/>
                    </a:lnTo>
                    <a:lnTo>
                      <a:pt x="533" y="111"/>
                    </a:lnTo>
                    <a:lnTo>
                      <a:pt x="533" y="100"/>
                    </a:lnTo>
                    <a:lnTo>
                      <a:pt x="609" y="100"/>
                    </a:lnTo>
                    <a:lnTo>
                      <a:pt x="609" y="89"/>
                    </a:lnTo>
                    <a:lnTo>
                      <a:pt x="608" y="82"/>
                    </a:lnTo>
                    <a:lnTo>
                      <a:pt x="607" y="77"/>
                    </a:lnTo>
                    <a:lnTo>
                      <a:pt x="606" y="70"/>
                    </a:lnTo>
                    <a:lnTo>
                      <a:pt x="604" y="64"/>
                    </a:lnTo>
                    <a:lnTo>
                      <a:pt x="600" y="58"/>
                    </a:lnTo>
                    <a:lnTo>
                      <a:pt x="597" y="53"/>
                    </a:lnTo>
                    <a:lnTo>
                      <a:pt x="591" y="48"/>
                    </a:lnTo>
                    <a:lnTo>
                      <a:pt x="585" y="45"/>
                    </a:lnTo>
                    <a:lnTo>
                      <a:pt x="578" y="41"/>
                    </a:lnTo>
                    <a:lnTo>
                      <a:pt x="570" y="40"/>
                    </a:lnTo>
                    <a:lnTo>
                      <a:pt x="548" y="40"/>
                    </a:lnTo>
                    <a:lnTo>
                      <a:pt x="542" y="64"/>
                    </a:lnTo>
                    <a:lnTo>
                      <a:pt x="547" y="58"/>
                    </a:lnTo>
                    <a:lnTo>
                      <a:pt x="554" y="55"/>
                    </a:lnTo>
                    <a:lnTo>
                      <a:pt x="573" y="55"/>
                    </a:lnTo>
                    <a:lnTo>
                      <a:pt x="581" y="59"/>
                    </a:lnTo>
                    <a:lnTo>
                      <a:pt x="586" y="68"/>
                    </a:lnTo>
                    <a:lnTo>
                      <a:pt x="588" y="72"/>
                    </a:lnTo>
                    <a:lnTo>
                      <a:pt x="590" y="78"/>
                    </a:lnTo>
                    <a:lnTo>
                      <a:pt x="591" y="86"/>
                    </a:lnTo>
                    <a:lnTo>
                      <a:pt x="533" y="86"/>
                    </a:lnTo>
                    <a:lnTo>
                      <a:pt x="534" y="77"/>
                    </a:lnTo>
                    <a:lnTo>
                      <a:pt x="528" y="55"/>
                    </a:lnTo>
                    <a:lnTo>
                      <a:pt x="518" y="72"/>
                    </a:lnTo>
                    <a:lnTo>
                      <a:pt x="514" y="93"/>
                    </a:lnTo>
                    <a:lnTo>
                      <a:pt x="514" y="96"/>
                    </a:lnTo>
                    <a:lnTo>
                      <a:pt x="517" y="118"/>
                    </a:lnTo>
                    <a:lnTo>
                      <a:pt x="526" y="135"/>
                    </a:lnTo>
                    <a:lnTo>
                      <a:pt x="527" y="136"/>
                    </a:lnTo>
                    <a:lnTo>
                      <a:pt x="536" y="146"/>
                    </a:lnTo>
                    <a:lnTo>
                      <a:pt x="547" y="150"/>
                    </a:lnTo>
                    <a:lnTo>
                      <a:pt x="566" y="150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78" name="Freeform 96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648 w 4354"/>
                  <a:gd name="T1" fmla="*/ 60 h 191"/>
                  <a:gd name="T2" fmla="*/ 648 w 4354"/>
                  <a:gd name="T3" fmla="*/ 42 h 191"/>
                  <a:gd name="T4" fmla="*/ 632 w 4354"/>
                  <a:gd name="T5" fmla="*/ 42 h 191"/>
                  <a:gd name="T6" fmla="*/ 632 w 4354"/>
                  <a:gd name="T7" fmla="*/ 147 h 191"/>
                  <a:gd name="T8" fmla="*/ 649 w 4354"/>
                  <a:gd name="T9" fmla="*/ 147 h 191"/>
                  <a:gd name="T10" fmla="*/ 649 w 4354"/>
                  <a:gd name="T11" fmla="*/ 79 h 191"/>
                  <a:gd name="T12" fmla="*/ 652 w 4354"/>
                  <a:gd name="T13" fmla="*/ 72 h 191"/>
                  <a:gd name="T14" fmla="*/ 656 w 4354"/>
                  <a:gd name="T15" fmla="*/ 67 h 191"/>
                  <a:gd name="T16" fmla="*/ 661 w 4354"/>
                  <a:gd name="T17" fmla="*/ 61 h 191"/>
                  <a:gd name="T18" fmla="*/ 668 w 4354"/>
                  <a:gd name="T19" fmla="*/ 58 h 191"/>
                  <a:gd name="T20" fmla="*/ 677 w 4354"/>
                  <a:gd name="T21" fmla="*/ 58 h 191"/>
                  <a:gd name="T22" fmla="*/ 681 w 4354"/>
                  <a:gd name="T23" fmla="*/ 59 h 191"/>
                  <a:gd name="T24" fmla="*/ 683 w 4354"/>
                  <a:gd name="T25" fmla="*/ 59 h 191"/>
                  <a:gd name="T26" fmla="*/ 683 w 4354"/>
                  <a:gd name="T27" fmla="*/ 40 h 191"/>
                  <a:gd name="T28" fmla="*/ 678 w 4354"/>
                  <a:gd name="T29" fmla="*/ 40 h 191"/>
                  <a:gd name="T30" fmla="*/ 670 w 4354"/>
                  <a:gd name="T31" fmla="*/ 40 h 191"/>
                  <a:gd name="T32" fmla="*/ 664 w 4354"/>
                  <a:gd name="T33" fmla="*/ 42 h 191"/>
                  <a:gd name="T34" fmla="*/ 658 w 4354"/>
                  <a:gd name="T35" fmla="*/ 47 h 191"/>
                  <a:gd name="T36" fmla="*/ 653 w 4354"/>
                  <a:gd name="T37" fmla="*/ 52 h 191"/>
                  <a:gd name="T38" fmla="*/ 650 w 4354"/>
                  <a:gd name="T39" fmla="*/ 57 h 191"/>
                  <a:gd name="T40" fmla="*/ 648 w 4354"/>
                  <a:gd name="T41" fmla="*/ 60 h 191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4354" h="191">
                    <a:moveTo>
                      <a:pt x="648" y="60"/>
                    </a:moveTo>
                    <a:lnTo>
                      <a:pt x="648" y="42"/>
                    </a:lnTo>
                    <a:lnTo>
                      <a:pt x="632" y="42"/>
                    </a:lnTo>
                    <a:lnTo>
                      <a:pt x="632" y="147"/>
                    </a:lnTo>
                    <a:lnTo>
                      <a:pt x="649" y="147"/>
                    </a:lnTo>
                    <a:lnTo>
                      <a:pt x="649" y="79"/>
                    </a:lnTo>
                    <a:lnTo>
                      <a:pt x="652" y="72"/>
                    </a:lnTo>
                    <a:lnTo>
                      <a:pt x="656" y="67"/>
                    </a:lnTo>
                    <a:lnTo>
                      <a:pt x="661" y="61"/>
                    </a:lnTo>
                    <a:lnTo>
                      <a:pt x="668" y="58"/>
                    </a:lnTo>
                    <a:lnTo>
                      <a:pt x="677" y="58"/>
                    </a:lnTo>
                    <a:lnTo>
                      <a:pt x="681" y="59"/>
                    </a:lnTo>
                    <a:lnTo>
                      <a:pt x="683" y="59"/>
                    </a:lnTo>
                    <a:lnTo>
                      <a:pt x="683" y="40"/>
                    </a:lnTo>
                    <a:lnTo>
                      <a:pt x="678" y="40"/>
                    </a:lnTo>
                    <a:lnTo>
                      <a:pt x="670" y="40"/>
                    </a:lnTo>
                    <a:lnTo>
                      <a:pt x="664" y="42"/>
                    </a:lnTo>
                    <a:lnTo>
                      <a:pt x="658" y="47"/>
                    </a:lnTo>
                    <a:lnTo>
                      <a:pt x="653" y="52"/>
                    </a:lnTo>
                    <a:lnTo>
                      <a:pt x="650" y="57"/>
                    </a:lnTo>
                    <a:lnTo>
                      <a:pt x="648" y="60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79" name="Freeform 97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819 w 4354"/>
                  <a:gd name="T1" fmla="*/ 42 h 191"/>
                  <a:gd name="T2" fmla="*/ 819 w 4354"/>
                  <a:gd name="T3" fmla="*/ 13 h 191"/>
                  <a:gd name="T4" fmla="*/ 801 w 4354"/>
                  <a:gd name="T5" fmla="*/ 13 h 191"/>
                  <a:gd name="T6" fmla="*/ 801 w 4354"/>
                  <a:gd name="T7" fmla="*/ 42 h 191"/>
                  <a:gd name="T8" fmla="*/ 787 w 4354"/>
                  <a:gd name="T9" fmla="*/ 42 h 191"/>
                  <a:gd name="T10" fmla="*/ 787 w 4354"/>
                  <a:gd name="T11" fmla="*/ 56 h 191"/>
                  <a:gd name="T12" fmla="*/ 801 w 4354"/>
                  <a:gd name="T13" fmla="*/ 56 h 191"/>
                  <a:gd name="T14" fmla="*/ 801 w 4354"/>
                  <a:gd name="T15" fmla="*/ 132 h 191"/>
                  <a:gd name="T16" fmla="*/ 803 w 4354"/>
                  <a:gd name="T17" fmla="*/ 138 h 191"/>
                  <a:gd name="T18" fmla="*/ 806 w 4354"/>
                  <a:gd name="T19" fmla="*/ 142 h 191"/>
                  <a:gd name="T20" fmla="*/ 809 w 4354"/>
                  <a:gd name="T21" fmla="*/ 146 h 191"/>
                  <a:gd name="T22" fmla="*/ 814 w 4354"/>
                  <a:gd name="T23" fmla="*/ 148 h 191"/>
                  <a:gd name="T24" fmla="*/ 827 w 4354"/>
                  <a:gd name="T25" fmla="*/ 148 h 191"/>
                  <a:gd name="T26" fmla="*/ 832 w 4354"/>
                  <a:gd name="T27" fmla="*/ 148 h 191"/>
                  <a:gd name="T28" fmla="*/ 836 w 4354"/>
                  <a:gd name="T29" fmla="*/ 147 h 191"/>
                  <a:gd name="T30" fmla="*/ 836 w 4354"/>
                  <a:gd name="T31" fmla="*/ 133 h 191"/>
                  <a:gd name="T32" fmla="*/ 831 w 4354"/>
                  <a:gd name="T33" fmla="*/ 133 h 191"/>
                  <a:gd name="T34" fmla="*/ 826 w 4354"/>
                  <a:gd name="T35" fmla="*/ 133 h 191"/>
                  <a:gd name="T36" fmla="*/ 820 w 4354"/>
                  <a:gd name="T37" fmla="*/ 131 h 191"/>
                  <a:gd name="T38" fmla="*/ 819 w 4354"/>
                  <a:gd name="T39" fmla="*/ 125 h 191"/>
                  <a:gd name="T40" fmla="*/ 819 w 4354"/>
                  <a:gd name="T41" fmla="*/ 56 h 191"/>
                  <a:gd name="T42" fmla="*/ 836 w 4354"/>
                  <a:gd name="T43" fmla="*/ 56 h 191"/>
                  <a:gd name="T44" fmla="*/ 836 w 4354"/>
                  <a:gd name="T45" fmla="*/ 42 h 191"/>
                  <a:gd name="T46" fmla="*/ 819 w 4354"/>
                  <a:gd name="T47" fmla="*/ 42 h 19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4354" h="191">
                    <a:moveTo>
                      <a:pt x="819" y="42"/>
                    </a:moveTo>
                    <a:lnTo>
                      <a:pt x="819" y="13"/>
                    </a:lnTo>
                    <a:lnTo>
                      <a:pt x="801" y="13"/>
                    </a:lnTo>
                    <a:lnTo>
                      <a:pt x="801" y="42"/>
                    </a:lnTo>
                    <a:lnTo>
                      <a:pt x="787" y="42"/>
                    </a:lnTo>
                    <a:lnTo>
                      <a:pt x="787" y="56"/>
                    </a:lnTo>
                    <a:lnTo>
                      <a:pt x="801" y="56"/>
                    </a:lnTo>
                    <a:lnTo>
                      <a:pt x="801" y="132"/>
                    </a:lnTo>
                    <a:lnTo>
                      <a:pt x="803" y="138"/>
                    </a:lnTo>
                    <a:lnTo>
                      <a:pt x="806" y="142"/>
                    </a:lnTo>
                    <a:lnTo>
                      <a:pt x="809" y="146"/>
                    </a:lnTo>
                    <a:lnTo>
                      <a:pt x="814" y="148"/>
                    </a:lnTo>
                    <a:lnTo>
                      <a:pt x="827" y="148"/>
                    </a:lnTo>
                    <a:lnTo>
                      <a:pt x="832" y="148"/>
                    </a:lnTo>
                    <a:lnTo>
                      <a:pt x="836" y="147"/>
                    </a:lnTo>
                    <a:lnTo>
                      <a:pt x="836" y="133"/>
                    </a:lnTo>
                    <a:lnTo>
                      <a:pt x="831" y="133"/>
                    </a:lnTo>
                    <a:lnTo>
                      <a:pt x="826" y="133"/>
                    </a:lnTo>
                    <a:lnTo>
                      <a:pt x="820" y="131"/>
                    </a:lnTo>
                    <a:lnTo>
                      <a:pt x="819" y="125"/>
                    </a:lnTo>
                    <a:lnTo>
                      <a:pt x="819" y="56"/>
                    </a:lnTo>
                    <a:lnTo>
                      <a:pt x="836" y="56"/>
                    </a:lnTo>
                    <a:lnTo>
                      <a:pt x="836" y="42"/>
                    </a:lnTo>
                    <a:lnTo>
                      <a:pt x="819" y="42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80" name="Freeform 98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713 w 4354"/>
                  <a:gd name="T1" fmla="*/ 127 h 191"/>
                  <a:gd name="T2" fmla="*/ 709 w 4354"/>
                  <a:gd name="T3" fmla="*/ 120 h 191"/>
                  <a:gd name="T4" fmla="*/ 691 w 4354"/>
                  <a:gd name="T5" fmla="*/ 114 h 191"/>
                  <a:gd name="T6" fmla="*/ 695 w 4354"/>
                  <a:gd name="T7" fmla="*/ 133 h 191"/>
                  <a:gd name="T8" fmla="*/ 708 w 4354"/>
                  <a:gd name="T9" fmla="*/ 147 h 191"/>
                  <a:gd name="T10" fmla="*/ 750 w 4354"/>
                  <a:gd name="T11" fmla="*/ 151 h 191"/>
                  <a:gd name="T12" fmla="*/ 768 w 4354"/>
                  <a:gd name="T13" fmla="*/ 140 h 191"/>
                  <a:gd name="T14" fmla="*/ 779 w 4354"/>
                  <a:gd name="T15" fmla="*/ 126 h 191"/>
                  <a:gd name="T16" fmla="*/ 775 w 4354"/>
                  <a:gd name="T17" fmla="*/ 100 h 191"/>
                  <a:gd name="T18" fmla="*/ 764 w 4354"/>
                  <a:gd name="T19" fmla="*/ 92 h 191"/>
                  <a:gd name="T20" fmla="*/ 743 w 4354"/>
                  <a:gd name="T21" fmla="*/ 86 h 191"/>
                  <a:gd name="T22" fmla="*/ 726 w 4354"/>
                  <a:gd name="T23" fmla="*/ 82 h 191"/>
                  <a:gd name="T24" fmla="*/ 714 w 4354"/>
                  <a:gd name="T25" fmla="*/ 76 h 191"/>
                  <a:gd name="T26" fmla="*/ 712 w 4354"/>
                  <a:gd name="T27" fmla="*/ 64 h 191"/>
                  <a:gd name="T28" fmla="*/ 721 w 4354"/>
                  <a:gd name="T29" fmla="*/ 56 h 191"/>
                  <a:gd name="T30" fmla="*/ 743 w 4354"/>
                  <a:gd name="T31" fmla="*/ 54 h 191"/>
                  <a:gd name="T32" fmla="*/ 754 w 4354"/>
                  <a:gd name="T33" fmla="*/ 61 h 191"/>
                  <a:gd name="T34" fmla="*/ 759 w 4354"/>
                  <a:gd name="T35" fmla="*/ 72 h 191"/>
                  <a:gd name="T36" fmla="*/ 775 w 4354"/>
                  <a:gd name="T37" fmla="*/ 65 h 191"/>
                  <a:gd name="T38" fmla="*/ 769 w 4354"/>
                  <a:gd name="T39" fmla="*/ 53 h 191"/>
                  <a:gd name="T40" fmla="*/ 750 w 4354"/>
                  <a:gd name="T41" fmla="*/ 39 h 191"/>
                  <a:gd name="T42" fmla="*/ 712 w 4354"/>
                  <a:gd name="T43" fmla="*/ 42 h 191"/>
                  <a:gd name="T44" fmla="*/ 698 w 4354"/>
                  <a:gd name="T45" fmla="*/ 55 h 191"/>
                  <a:gd name="T46" fmla="*/ 694 w 4354"/>
                  <a:gd name="T47" fmla="*/ 81 h 191"/>
                  <a:gd name="T48" fmla="*/ 706 w 4354"/>
                  <a:gd name="T49" fmla="*/ 92 h 191"/>
                  <a:gd name="T50" fmla="*/ 717 w 4354"/>
                  <a:gd name="T51" fmla="*/ 97 h 191"/>
                  <a:gd name="T52" fmla="*/ 740 w 4354"/>
                  <a:gd name="T53" fmla="*/ 103 h 191"/>
                  <a:gd name="T54" fmla="*/ 753 w 4354"/>
                  <a:gd name="T55" fmla="*/ 107 h 191"/>
                  <a:gd name="T56" fmla="*/ 759 w 4354"/>
                  <a:gd name="T57" fmla="*/ 110 h 191"/>
                  <a:gd name="T58" fmla="*/ 761 w 4354"/>
                  <a:gd name="T59" fmla="*/ 124 h 191"/>
                  <a:gd name="T60" fmla="*/ 754 w 4354"/>
                  <a:gd name="T61" fmla="*/ 132 h 191"/>
                  <a:gd name="T62" fmla="*/ 743 w 4354"/>
                  <a:gd name="T63" fmla="*/ 136 h 191"/>
                  <a:gd name="T64" fmla="*/ 717 w 4354"/>
                  <a:gd name="T65" fmla="*/ 133 h 19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4354" h="191">
                    <a:moveTo>
                      <a:pt x="717" y="133"/>
                    </a:moveTo>
                    <a:lnTo>
                      <a:pt x="713" y="127"/>
                    </a:lnTo>
                    <a:lnTo>
                      <a:pt x="710" y="124"/>
                    </a:lnTo>
                    <a:lnTo>
                      <a:pt x="709" y="120"/>
                    </a:lnTo>
                    <a:lnTo>
                      <a:pt x="708" y="114"/>
                    </a:lnTo>
                    <a:lnTo>
                      <a:pt x="691" y="114"/>
                    </a:lnTo>
                    <a:lnTo>
                      <a:pt x="692" y="124"/>
                    </a:lnTo>
                    <a:lnTo>
                      <a:pt x="695" y="133"/>
                    </a:lnTo>
                    <a:lnTo>
                      <a:pt x="702" y="140"/>
                    </a:lnTo>
                    <a:lnTo>
                      <a:pt x="708" y="147"/>
                    </a:lnTo>
                    <a:lnTo>
                      <a:pt x="720" y="151"/>
                    </a:lnTo>
                    <a:lnTo>
                      <a:pt x="750" y="151"/>
                    </a:lnTo>
                    <a:lnTo>
                      <a:pt x="761" y="147"/>
                    </a:lnTo>
                    <a:lnTo>
                      <a:pt x="768" y="140"/>
                    </a:lnTo>
                    <a:lnTo>
                      <a:pt x="775" y="134"/>
                    </a:lnTo>
                    <a:lnTo>
                      <a:pt x="779" y="126"/>
                    </a:lnTo>
                    <a:lnTo>
                      <a:pt x="779" y="107"/>
                    </a:lnTo>
                    <a:lnTo>
                      <a:pt x="775" y="100"/>
                    </a:lnTo>
                    <a:lnTo>
                      <a:pt x="768" y="95"/>
                    </a:lnTo>
                    <a:lnTo>
                      <a:pt x="764" y="92"/>
                    </a:lnTo>
                    <a:lnTo>
                      <a:pt x="755" y="89"/>
                    </a:lnTo>
                    <a:lnTo>
                      <a:pt x="743" y="86"/>
                    </a:lnTo>
                    <a:lnTo>
                      <a:pt x="731" y="83"/>
                    </a:lnTo>
                    <a:lnTo>
                      <a:pt x="726" y="82"/>
                    </a:lnTo>
                    <a:lnTo>
                      <a:pt x="719" y="79"/>
                    </a:lnTo>
                    <a:lnTo>
                      <a:pt x="714" y="76"/>
                    </a:lnTo>
                    <a:lnTo>
                      <a:pt x="712" y="73"/>
                    </a:lnTo>
                    <a:lnTo>
                      <a:pt x="712" y="64"/>
                    </a:lnTo>
                    <a:lnTo>
                      <a:pt x="717" y="58"/>
                    </a:lnTo>
                    <a:lnTo>
                      <a:pt x="721" y="56"/>
                    </a:lnTo>
                    <a:lnTo>
                      <a:pt x="726" y="54"/>
                    </a:lnTo>
                    <a:lnTo>
                      <a:pt x="743" y="54"/>
                    </a:lnTo>
                    <a:lnTo>
                      <a:pt x="750" y="57"/>
                    </a:lnTo>
                    <a:lnTo>
                      <a:pt x="754" y="61"/>
                    </a:lnTo>
                    <a:lnTo>
                      <a:pt x="758" y="68"/>
                    </a:lnTo>
                    <a:lnTo>
                      <a:pt x="759" y="72"/>
                    </a:lnTo>
                    <a:lnTo>
                      <a:pt x="775" y="72"/>
                    </a:lnTo>
                    <a:lnTo>
                      <a:pt x="775" y="65"/>
                    </a:lnTo>
                    <a:lnTo>
                      <a:pt x="773" y="59"/>
                    </a:lnTo>
                    <a:lnTo>
                      <a:pt x="769" y="53"/>
                    </a:lnTo>
                    <a:lnTo>
                      <a:pt x="762" y="44"/>
                    </a:lnTo>
                    <a:lnTo>
                      <a:pt x="750" y="39"/>
                    </a:lnTo>
                    <a:lnTo>
                      <a:pt x="722" y="39"/>
                    </a:lnTo>
                    <a:lnTo>
                      <a:pt x="712" y="42"/>
                    </a:lnTo>
                    <a:lnTo>
                      <a:pt x="705" y="48"/>
                    </a:lnTo>
                    <a:lnTo>
                      <a:pt x="698" y="55"/>
                    </a:lnTo>
                    <a:lnTo>
                      <a:pt x="694" y="63"/>
                    </a:lnTo>
                    <a:lnTo>
                      <a:pt x="694" y="81"/>
                    </a:lnTo>
                    <a:lnTo>
                      <a:pt x="698" y="87"/>
                    </a:lnTo>
                    <a:lnTo>
                      <a:pt x="706" y="92"/>
                    </a:lnTo>
                    <a:lnTo>
                      <a:pt x="710" y="95"/>
                    </a:lnTo>
                    <a:lnTo>
                      <a:pt x="717" y="97"/>
                    </a:lnTo>
                    <a:lnTo>
                      <a:pt x="726" y="100"/>
                    </a:lnTo>
                    <a:lnTo>
                      <a:pt x="740" y="103"/>
                    </a:lnTo>
                    <a:lnTo>
                      <a:pt x="748" y="105"/>
                    </a:lnTo>
                    <a:lnTo>
                      <a:pt x="753" y="107"/>
                    </a:lnTo>
                    <a:lnTo>
                      <a:pt x="755" y="108"/>
                    </a:lnTo>
                    <a:lnTo>
                      <a:pt x="759" y="110"/>
                    </a:lnTo>
                    <a:lnTo>
                      <a:pt x="761" y="114"/>
                    </a:lnTo>
                    <a:lnTo>
                      <a:pt x="761" y="124"/>
                    </a:lnTo>
                    <a:lnTo>
                      <a:pt x="759" y="129"/>
                    </a:lnTo>
                    <a:lnTo>
                      <a:pt x="754" y="132"/>
                    </a:lnTo>
                    <a:lnTo>
                      <a:pt x="749" y="134"/>
                    </a:lnTo>
                    <a:lnTo>
                      <a:pt x="743" y="136"/>
                    </a:lnTo>
                    <a:lnTo>
                      <a:pt x="725" y="136"/>
                    </a:lnTo>
                    <a:lnTo>
                      <a:pt x="717" y="133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81" name="Freeform 99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938 w 4354"/>
                  <a:gd name="T1" fmla="*/ 42 h 191"/>
                  <a:gd name="T2" fmla="*/ 919 w 4354"/>
                  <a:gd name="T3" fmla="*/ 42 h 191"/>
                  <a:gd name="T4" fmla="*/ 890 w 4354"/>
                  <a:gd name="T5" fmla="*/ 127 h 191"/>
                  <a:gd name="T6" fmla="*/ 862 w 4354"/>
                  <a:gd name="T7" fmla="*/ 42 h 191"/>
                  <a:gd name="T8" fmla="*/ 842 w 4354"/>
                  <a:gd name="T9" fmla="*/ 42 h 191"/>
                  <a:gd name="T10" fmla="*/ 880 w 4354"/>
                  <a:gd name="T11" fmla="*/ 147 h 191"/>
                  <a:gd name="T12" fmla="*/ 899 w 4354"/>
                  <a:gd name="T13" fmla="*/ 147 h 191"/>
                  <a:gd name="T14" fmla="*/ 938 w 4354"/>
                  <a:gd name="T15" fmla="*/ 42 h 19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354" h="191">
                    <a:moveTo>
                      <a:pt x="938" y="42"/>
                    </a:moveTo>
                    <a:lnTo>
                      <a:pt x="919" y="42"/>
                    </a:lnTo>
                    <a:lnTo>
                      <a:pt x="890" y="127"/>
                    </a:lnTo>
                    <a:lnTo>
                      <a:pt x="862" y="42"/>
                    </a:lnTo>
                    <a:lnTo>
                      <a:pt x="842" y="42"/>
                    </a:lnTo>
                    <a:lnTo>
                      <a:pt x="880" y="147"/>
                    </a:lnTo>
                    <a:lnTo>
                      <a:pt x="899" y="147"/>
                    </a:lnTo>
                    <a:lnTo>
                      <a:pt x="938" y="42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82" name="Freeform 100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984 w 4354"/>
                  <a:gd name="T1" fmla="*/ 135 h 191"/>
                  <a:gd name="T2" fmla="*/ 976 w 4354"/>
                  <a:gd name="T3" fmla="*/ 131 h 191"/>
                  <a:gd name="T4" fmla="*/ 979 w 4354"/>
                  <a:gd name="T5" fmla="*/ 150 h 191"/>
                  <a:gd name="T6" fmla="*/ 993 w 4354"/>
                  <a:gd name="T7" fmla="*/ 150 h 191"/>
                  <a:gd name="T8" fmla="*/ 994 w 4354"/>
                  <a:gd name="T9" fmla="*/ 135 h 191"/>
                  <a:gd name="T10" fmla="*/ 984 w 4354"/>
                  <a:gd name="T11" fmla="*/ 135 h 1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354" h="191">
                    <a:moveTo>
                      <a:pt x="984" y="135"/>
                    </a:moveTo>
                    <a:lnTo>
                      <a:pt x="976" y="131"/>
                    </a:lnTo>
                    <a:lnTo>
                      <a:pt x="979" y="150"/>
                    </a:lnTo>
                    <a:lnTo>
                      <a:pt x="993" y="150"/>
                    </a:lnTo>
                    <a:lnTo>
                      <a:pt x="994" y="135"/>
                    </a:lnTo>
                    <a:lnTo>
                      <a:pt x="984" y="135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83" name="Freeform 101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1140 w 4354"/>
                  <a:gd name="T1" fmla="*/ 1 h 191"/>
                  <a:gd name="T2" fmla="*/ 1132 w 4354"/>
                  <a:gd name="T3" fmla="*/ 4 h 191"/>
                  <a:gd name="T4" fmla="*/ 1128 w 4354"/>
                  <a:gd name="T5" fmla="*/ 10 h 191"/>
                  <a:gd name="T6" fmla="*/ 1126 w 4354"/>
                  <a:gd name="T7" fmla="*/ 13 h 191"/>
                  <a:gd name="T8" fmla="*/ 1125 w 4354"/>
                  <a:gd name="T9" fmla="*/ 19 h 191"/>
                  <a:gd name="T10" fmla="*/ 1125 w 4354"/>
                  <a:gd name="T11" fmla="*/ 26 h 191"/>
                  <a:gd name="T12" fmla="*/ 1125 w 4354"/>
                  <a:gd name="T13" fmla="*/ 42 h 191"/>
                  <a:gd name="T14" fmla="*/ 1110 w 4354"/>
                  <a:gd name="T15" fmla="*/ 42 h 191"/>
                  <a:gd name="T16" fmla="*/ 1110 w 4354"/>
                  <a:gd name="T17" fmla="*/ 56 h 191"/>
                  <a:gd name="T18" fmla="*/ 1125 w 4354"/>
                  <a:gd name="T19" fmla="*/ 56 h 191"/>
                  <a:gd name="T20" fmla="*/ 1125 w 4354"/>
                  <a:gd name="T21" fmla="*/ 147 h 191"/>
                  <a:gd name="T22" fmla="*/ 1142 w 4354"/>
                  <a:gd name="T23" fmla="*/ 147 h 191"/>
                  <a:gd name="T24" fmla="*/ 1142 w 4354"/>
                  <a:gd name="T25" fmla="*/ 56 h 191"/>
                  <a:gd name="T26" fmla="*/ 1159 w 4354"/>
                  <a:gd name="T27" fmla="*/ 56 h 191"/>
                  <a:gd name="T28" fmla="*/ 1159 w 4354"/>
                  <a:gd name="T29" fmla="*/ 42 h 191"/>
                  <a:gd name="T30" fmla="*/ 1142 w 4354"/>
                  <a:gd name="T31" fmla="*/ 42 h 191"/>
                  <a:gd name="T32" fmla="*/ 1142 w 4354"/>
                  <a:gd name="T33" fmla="*/ 31 h 191"/>
                  <a:gd name="T34" fmla="*/ 1142 w 4354"/>
                  <a:gd name="T35" fmla="*/ 24 h 191"/>
                  <a:gd name="T36" fmla="*/ 1145 w 4354"/>
                  <a:gd name="T37" fmla="*/ 19 h 191"/>
                  <a:gd name="T38" fmla="*/ 1148 w 4354"/>
                  <a:gd name="T39" fmla="*/ 17 h 191"/>
                  <a:gd name="T40" fmla="*/ 1159 w 4354"/>
                  <a:gd name="T41" fmla="*/ 17 h 191"/>
                  <a:gd name="T42" fmla="*/ 1159 w 4354"/>
                  <a:gd name="T43" fmla="*/ 1 h 191"/>
                  <a:gd name="T44" fmla="*/ 1154 w 4354"/>
                  <a:gd name="T45" fmla="*/ 1 h 191"/>
                  <a:gd name="T46" fmla="*/ 1140 w 4354"/>
                  <a:gd name="T47" fmla="*/ 1 h 191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4354" h="191">
                    <a:moveTo>
                      <a:pt x="1140" y="1"/>
                    </a:moveTo>
                    <a:lnTo>
                      <a:pt x="1132" y="4"/>
                    </a:lnTo>
                    <a:lnTo>
                      <a:pt x="1128" y="10"/>
                    </a:lnTo>
                    <a:lnTo>
                      <a:pt x="1126" y="13"/>
                    </a:lnTo>
                    <a:lnTo>
                      <a:pt x="1125" y="19"/>
                    </a:lnTo>
                    <a:lnTo>
                      <a:pt x="1125" y="26"/>
                    </a:lnTo>
                    <a:lnTo>
                      <a:pt x="1125" y="42"/>
                    </a:lnTo>
                    <a:lnTo>
                      <a:pt x="1110" y="42"/>
                    </a:lnTo>
                    <a:lnTo>
                      <a:pt x="1110" y="56"/>
                    </a:lnTo>
                    <a:lnTo>
                      <a:pt x="1125" y="56"/>
                    </a:lnTo>
                    <a:lnTo>
                      <a:pt x="1125" y="147"/>
                    </a:lnTo>
                    <a:lnTo>
                      <a:pt x="1142" y="147"/>
                    </a:lnTo>
                    <a:lnTo>
                      <a:pt x="1142" y="56"/>
                    </a:lnTo>
                    <a:lnTo>
                      <a:pt x="1159" y="56"/>
                    </a:lnTo>
                    <a:lnTo>
                      <a:pt x="1159" y="42"/>
                    </a:lnTo>
                    <a:lnTo>
                      <a:pt x="1142" y="42"/>
                    </a:lnTo>
                    <a:lnTo>
                      <a:pt x="1142" y="31"/>
                    </a:lnTo>
                    <a:lnTo>
                      <a:pt x="1142" y="24"/>
                    </a:lnTo>
                    <a:lnTo>
                      <a:pt x="1145" y="19"/>
                    </a:lnTo>
                    <a:lnTo>
                      <a:pt x="1148" y="17"/>
                    </a:lnTo>
                    <a:lnTo>
                      <a:pt x="1159" y="17"/>
                    </a:lnTo>
                    <a:lnTo>
                      <a:pt x="1159" y="1"/>
                    </a:lnTo>
                    <a:lnTo>
                      <a:pt x="1154" y="1"/>
                    </a:lnTo>
                    <a:lnTo>
                      <a:pt x="1140" y="1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84" name="Rectangle 102"/>
              <p:cNvSpPr>
                <a:spLocks/>
              </p:cNvSpPr>
              <p:nvPr/>
            </p:nvSpPr>
            <p:spPr bwMode="auto">
              <a:xfrm>
                <a:off x="4148" y="2052"/>
                <a:ext cx="17" cy="19"/>
              </a:xfrm>
              <a:prstGeom prst="rect">
                <a:avLst/>
              </a:pr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/>
              <a:p>
                <a:endParaRPr lang="sk-SK" dirty="0"/>
              </a:p>
            </p:txBody>
          </p:sp>
          <p:sp>
            <p:nvSpPr>
              <p:cNvPr id="85" name="Rectangle 103"/>
              <p:cNvSpPr>
                <a:spLocks/>
              </p:cNvSpPr>
              <p:nvPr/>
            </p:nvSpPr>
            <p:spPr bwMode="auto">
              <a:xfrm>
                <a:off x="4148" y="2091"/>
                <a:ext cx="17" cy="104"/>
              </a:xfrm>
              <a:prstGeom prst="rect">
                <a:avLst/>
              </a:pr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/>
              <a:p>
                <a:endParaRPr lang="sk-SK" dirty="0"/>
              </a:p>
            </p:txBody>
          </p:sp>
          <p:sp>
            <p:nvSpPr>
              <p:cNvPr id="86" name="Freeform 104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1237 w 4354"/>
                  <a:gd name="T1" fmla="*/ 57 h 191"/>
                  <a:gd name="T2" fmla="*/ 1237 w 4354"/>
                  <a:gd name="T3" fmla="*/ 42 h 191"/>
                  <a:gd name="T4" fmla="*/ 1220 w 4354"/>
                  <a:gd name="T5" fmla="*/ 42 h 191"/>
                  <a:gd name="T6" fmla="*/ 1220 w 4354"/>
                  <a:gd name="T7" fmla="*/ 147 h 191"/>
                  <a:gd name="T8" fmla="*/ 1238 w 4354"/>
                  <a:gd name="T9" fmla="*/ 147 h 191"/>
                  <a:gd name="T10" fmla="*/ 1238 w 4354"/>
                  <a:gd name="T11" fmla="*/ 85 h 191"/>
                  <a:gd name="T12" fmla="*/ 1238 w 4354"/>
                  <a:gd name="T13" fmla="*/ 80 h 191"/>
                  <a:gd name="T14" fmla="*/ 1240 w 4354"/>
                  <a:gd name="T15" fmla="*/ 72 h 191"/>
                  <a:gd name="T16" fmla="*/ 1245 w 4354"/>
                  <a:gd name="T17" fmla="*/ 65 h 191"/>
                  <a:gd name="T18" fmla="*/ 1248 w 4354"/>
                  <a:gd name="T19" fmla="*/ 61 h 191"/>
                  <a:gd name="T20" fmla="*/ 1253 w 4354"/>
                  <a:gd name="T21" fmla="*/ 58 h 191"/>
                  <a:gd name="T22" fmla="*/ 1257 w 4354"/>
                  <a:gd name="T23" fmla="*/ 57 h 191"/>
                  <a:gd name="T24" fmla="*/ 1264 w 4354"/>
                  <a:gd name="T25" fmla="*/ 55 h 191"/>
                  <a:gd name="T26" fmla="*/ 1276 w 4354"/>
                  <a:gd name="T27" fmla="*/ 55 h 191"/>
                  <a:gd name="T28" fmla="*/ 1282 w 4354"/>
                  <a:gd name="T29" fmla="*/ 59 h 191"/>
                  <a:gd name="T30" fmla="*/ 1285 w 4354"/>
                  <a:gd name="T31" fmla="*/ 65 h 191"/>
                  <a:gd name="T32" fmla="*/ 1287 w 4354"/>
                  <a:gd name="T33" fmla="*/ 69 h 191"/>
                  <a:gd name="T34" fmla="*/ 1287 w 4354"/>
                  <a:gd name="T35" fmla="*/ 74 h 191"/>
                  <a:gd name="T36" fmla="*/ 1287 w 4354"/>
                  <a:gd name="T37" fmla="*/ 147 h 191"/>
                  <a:gd name="T38" fmla="*/ 1305 w 4354"/>
                  <a:gd name="T39" fmla="*/ 147 h 191"/>
                  <a:gd name="T40" fmla="*/ 1305 w 4354"/>
                  <a:gd name="T41" fmla="*/ 69 h 191"/>
                  <a:gd name="T42" fmla="*/ 1304 w 4354"/>
                  <a:gd name="T43" fmla="*/ 61 h 191"/>
                  <a:gd name="T44" fmla="*/ 1301 w 4354"/>
                  <a:gd name="T45" fmla="*/ 55 h 191"/>
                  <a:gd name="T46" fmla="*/ 1296 w 4354"/>
                  <a:gd name="T47" fmla="*/ 45 h 191"/>
                  <a:gd name="T48" fmla="*/ 1286 w 4354"/>
                  <a:gd name="T49" fmla="*/ 40 h 191"/>
                  <a:gd name="T50" fmla="*/ 1264 w 4354"/>
                  <a:gd name="T51" fmla="*/ 40 h 191"/>
                  <a:gd name="T52" fmla="*/ 1258 w 4354"/>
                  <a:gd name="T53" fmla="*/ 41 h 191"/>
                  <a:gd name="T54" fmla="*/ 1253 w 4354"/>
                  <a:gd name="T55" fmla="*/ 44 h 191"/>
                  <a:gd name="T56" fmla="*/ 1247 w 4354"/>
                  <a:gd name="T57" fmla="*/ 46 h 191"/>
                  <a:gd name="T58" fmla="*/ 1242 w 4354"/>
                  <a:gd name="T59" fmla="*/ 51 h 191"/>
                  <a:gd name="T60" fmla="*/ 1237 w 4354"/>
                  <a:gd name="T61" fmla="*/ 57 h 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4354" h="191">
                    <a:moveTo>
                      <a:pt x="1237" y="57"/>
                    </a:moveTo>
                    <a:lnTo>
                      <a:pt x="1237" y="42"/>
                    </a:lnTo>
                    <a:lnTo>
                      <a:pt x="1220" y="42"/>
                    </a:lnTo>
                    <a:lnTo>
                      <a:pt x="1220" y="147"/>
                    </a:lnTo>
                    <a:lnTo>
                      <a:pt x="1238" y="147"/>
                    </a:lnTo>
                    <a:lnTo>
                      <a:pt x="1238" y="85"/>
                    </a:lnTo>
                    <a:lnTo>
                      <a:pt x="1238" y="80"/>
                    </a:lnTo>
                    <a:lnTo>
                      <a:pt x="1240" y="72"/>
                    </a:lnTo>
                    <a:lnTo>
                      <a:pt x="1245" y="65"/>
                    </a:lnTo>
                    <a:lnTo>
                      <a:pt x="1248" y="61"/>
                    </a:lnTo>
                    <a:lnTo>
                      <a:pt x="1253" y="58"/>
                    </a:lnTo>
                    <a:lnTo>
                      <a:pt x="1257" y="57"/>
                    </a:lnTo>
                    <a:lnTo>
                      <a:pt x="1264" y="55"/>
                    </a:lnTo>
                    <a:lnTo>
                      <a:pt x="1276" y="55"/>
                    </a:lnTo>
                    <a:lnTo>
                      <a:pt x="1282" y="59"/>
                    </a:lnTo>
                    <a:lnTo>
                      <a:pt x="1285" y="65"/>
                    </a:lnTo>
                    <a:lnTo>
                      <a:pt x="1287" y="69"/>
                    </a:lnTo>
                    <a:lnTo>
                      <a:pt x="1287" y="74"/>
                    </a:lnTo>
                    <a:lnTo>
                      <a:pt x="1287" y="147"/>
                    </a:lnTo>
                    <a:lnTo>
                      <a:pt x="1305" y="147"/>
                    </a:lnTo>
                    <a:lnTo>
                      <a:pt x="1305" y="69"/>
                    </a:lnTo>
                    <a:lnTo>
                      <a:pt x="1304" y="61"/>
                    </a:lnTo>
                    <a:lnTo>
                      <a:pt x="1301" y="55"/>
                    </a:lnTo>
                    <a:lnTo>
                      <a:pt x="1296" y="45"/>
                    </a:lnTo>
                    <a:lnTo>
                      <a:pt x="1286" y="40"/>
                    </a:lnTo>
                    <a:lnTo>
                      <a:pt x="1264" y="40"/>
                    </a:lnTo>
                    <a:lnTo>
                      <a:pt x="1258" y="41"/>
                    </a:lnTo>
                    <a:lnTo>
                      <a:pt x="1253" y="44"/>
                    </a:lnTo>
                    <a:lnTo>
                      <a:pt x="1247" y="46"/>
                    </a:lnTo>
                    <a:lnTo>
                      <a:pt x="1242" y="51"/>
                    </a:lnTo>
                    <a:lnTo>
                      <a:pt x="1237" y="57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87" name="Freeform 105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1459 w 4354"/>
                  <a:gd name="T1" fmla="*/ 57 h 191"/>
                  <a:gd name="T2" fmla="*/ 1459 w 4354"/>
                  <a:gd name="T3" fmla="*/ 42 h 191"/>
                  <a:gd name="T4" fmla="*/ 1443 w 4354"/>
                  <a:gd name="T5" fmla="*/ 42 h 191"/>
                  <a:gd name="T6" fmla="*/ 1443 w 4354"/>
                  <a:gd name="T7" fmla="*/ 147 h 191"/>
                  <a:gd name="T8" fmla="*/ 1460 w 4354"/>
                  <a:gd name="T9" fmla="*/ 147 h 191"/>
                  <a:gd name="T10" fmla="*/ 1460 w 4354"/>
                  <a:gd name="T11" fmla="*/ 85 h 191"/>
                  <a:gd name="T12" fmla="*/ 1461 w 4354"/>
                  <a:gd name="T13" fmla="*/ 80 h 191"/>
                  <a:gd name="T14" fmla="*/ 1462 w 4354"/>
                  <a:gd name="T15" fmla="*/ 72 h 191"/>
                  <a:gd name="T16" fmla="*/ 1467 w 4354"/>
                  <a:gd name="T17" fmla="*/ 65 h 191"/>
                  <a:gd name="T18" fmla="*/ 1471 w 4354"/>
                  <a:gd name="T19" fmla="*/ 61 h 191"/>
                  <a:gd name="T20" fmla="*/ 1475 w 4354"/>
                  <a:gd name="T21" fmla="*/ 58 h 191"/>
                  <a:gd name="T22" fmla="*/ 1480 w 4354"/>
                  <a:gd name="T23" fmla="*/ 57 h 191"/>
                  <a:gd name="T24" fmla="*/ 1486 w 4354"/>
                  <a:gd name="T25" fmla="*/ 55 h 191"/>
                  <a:gd name="T26" fmla="*/ 1498 w 4354"/>
                  <a:gd name="T27" fmla="*/ 55 h 191"/>
                  <a:gd name="T28" fmla="*/ 1504 w 4354"/>
                  <a:gd name="T29" fmla="*/ 59 h 191"/>
                  <a:gd name="T30" fmla="*/ 1507 w 4354"/>
                  <a:gd name="T31" fmla="*/ 65 h 191"/>
                  <a:gd name="T32" fmla="*/ 1509 w 4354"/>
                  <a:gd name="T33" fmla="*/ 69 h 191"/>
                  <a:gd name="T34" fmla="*/ 1510 w 4354"/>
                  <a:gd name="T35" fmla="*/ 74 h 191"/>
                  <a:gd name="T36" fmla="*/ 1510 w 4354"/>
                  <a:gd name="T37" fmla="*/ 147 h 191"/>
                  <a:gd name="T38" fmla="*/ 1528 w 4354"/>
                  <a:gd name="T39" fmla="*/ 147 h 191"/>
                  <a:gd name="T40" fmla="*/ 1528 w 4354"/>
                  <a:gd name="T41" fmla="*/ 69 h 191"/>
                  <a:gd name="T42" fmla="*/ 1526 w 4354"/>
                  <a:gd name="T43" fmla="*/ 61 h 191"/>
                  <a:gd name="T44" fmla="*/ 1524 w 4354"/>
                  <a:gd name="T45" fmla="*/ 55 h 191"/>
                  <a:gd name="T46" fmla="*/ 1518 w 4354"/>
                  <a:gd name="T47" fmla="*/ 45 h 191"/>
                  <a:gd name="T48" fmla="*/ 1508 w 4354"/>
                  <a:gd name="T49" fmla="*/ 40 h 191"/>
                  <a:gd name="T50" fmla="*/ 1487 w 4354"/>
                  <a:gd name="T51" fmla="*/ 40 h 191"/>
                  <a:gd name="T52" fmla="*/ 1481 w 4354"/>
                  <a:gd name="T53" fmla="*/ 41 h 191"/>
                  <a:gd name="T54" fmla="*/ 1475 w 4354"/>
                  <a:gd name="T55" fmla="*/ 44 h 191"/>
                  <a:gd name="T56" fmla="*/ 1469 w 4354"/>
                  <a:gd name="T57" fmla="*/ 46 h 191"/>
                  <a:gd name="T58" fmla="*/ 1464 w 4354"/>
                  <a:gd name="T59" fmla="*/ 51 h 191"/>
                  <a:gd name="T60" fmla="*/ 1459 w 4354"/>
                  <a:gd name="T61" fmla="*/ 57 h 191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0" t="0" r="r" b="b"/>
                <a:pathLst>
                  <a:path w="4354" h="191">
                    <a:moveTo>
                      <a:pt x="1459" y="57"/>
                    </a:moveTo>
                    <a:lnTo>
                      <a:pt x="1459" y="42"/>
                    </a:lnTo>
                    <a:lnTo>
                      <a:pt x="1443" y="42"/>
                    </a:lnTo>
                    <a:lnTo>
                      <a:pt x="1443" y="147"/>
                    </a:lnTo>
                    <a:lnTo>
                      <a:pt x="1460" y="147"/>
                    </a:lnTo>
                    <a:lnTo>
                      <a:pt x="1460" y="85"/>
                    </a:lnTo>
                    <a:lnTo>
                      <a:pt x="1461" y="80"/>
                    </a:lnTo>
                    <a:lnTo>
                      <a:pt x="1462" y="72"/>
                    </a:lnTo>
                    <a:lnTo>
                      <a:pt x="1467" y="65"/>
                    </a:lnTo>
                    <a:lnTo>
                      <a:pt x="1471" y="61"/>
                    </a:lnTo>
                    <a:lnTo>
                      <a:pt x="1475" y="58"/>
                    </a:lnTo>
                    <a:lnTo>
                      <a:pt x="1480" y="57"/>
                    </a:lnTo>
                    <a:lnTo>
                      <a:pt x="1486" y="55"/>
                    </a:lnTo>
                    <a:lnTo>
                      <a:pt x="1498" y="55"/>
                    </a:lnTo>
                    <a:lnTo>
                      <a:pt x="1504" y="59"/>
                    </a:lnTo>
                    <a:lnTo>
                      <a:pt x="1507" y="65"/>
                    </a:lnTo>
                    <a:lnTo>
                      <a:pt x="1509" y="69"/>
                    </a:lnTo>
                    <a:lnTo>
                      <a:pt x="1510" y="74"/>
                    </a:lnTo>
                    <a:lnTo>
                      <a:pt x="1510" y="147"/>
                    </a:lnTo>
                    <a:lnTo>
                      <a:pt x="1528" y="147"/>
                    </a:lnTo>
                    <a:lnTo>
                      <a:pt x="1528" y="69"/>
                    </a:lnTo>
                    <a:lnTo>
                      <a:pt x="1526" y="61"/>
                    </a:lnTo>
                    <a:lnTo>
                      <a:pt x="1524" y="55"/>
                    </a:lnTo>
                    <a:lnTo>
                      <a:pt x="1518" y="45"/>
                    </a:lnTo>
                    <a:lnTo>
                      <a:pt x="1508" y="40"/>
                    </a:lnTo>
                    <a:lnTo>
                      <a:pt x="1487" y="40"/>
                    </a:lnTo>
                    <a:lnTo>
                      <a:pt x="1481" y="41"/>
                    </a:lnTo>
                    <a:lnTo>
                      <a:pt x="1475" y="44"/>
                    </a:lnTo>
                    <a:lnTo>
                      <a:pt x="1469" y="46"/>
                    </a:lnTo>
                    <a:lnTo>
                      <a:pt x="1464" y="51"/>
                    </a:lnTo>
                    <a:lnTo>
                      <a:pt x="1459" y="57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88" name="Freeform 106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1425 w 4354"/>
                  <a:gd name="T1" fmla="*/ 134 h 191"/>
                  <a:gd name="T2" fmla="*/ 1417 w 4354"/>
                  <a:gd name="T3" fmla="*/ 135 h 191"/>
                  <a:gd name="T4" fmla="*/ 1414 w 4354"/>
                  <a:gd name="T5" fmla="*/ 58 h 191"/>
                  <a:gd name="T6" fmla="*/ 1402 w 4354"/>
                  <a:gd name="T7" fmla="*/ 46 h 191"/>
                  <a:gd name="T8" fmla="*/ 1385 w 4354"/>
                  <a:gd name="T9" fmla="*/ 39 h 191"/>
                  <a:gd name="T10" fmla="*/ 1352 w 4354"/>
                  <a:gd name="T11" fmla="*/ 42 h 191"/>
                  <a:gd name="T12" fmla="*/ 1336 w 4354"/>
                  <a:gd name="T13" fmla="*/ 52 h 191"/>
                  <a:gd name="T14" fmla="*/ 1332 w 4354"/>
                  <a:gd name="T15" fmla="*/ 74 h 191"/>
                  <a:gd name="T16" fmla="*/ 1349 w 4354"/>
                  <a:gd name="T17" fmla="*/ 69 h 191"/>
                  <a:gd name="T18" fmla="*/ 1353 w 4354"/>
                  <a:gd name="T19" fmla="*/ 62 h 191"/>
                  <a:gd name="T20" fmla="*/ 1363 w 4354"/>
                  <a:gd name="T21" fmla="*/ 54 h 191"/>
                  <a:gd name="T22" fmla="*/ 1386 w 4354"/>
                  <a:gd name="T23" fmla="*/ 56 h 191"/>
                  <a:gd name="T24" fmla="*/ 1395 w 4354"/>
                  <a:gd name="T25" fmla="*/ 61 h 191"/>
                  <a:gd name="T26" fmla="*/ 1397 w 4354"/>
                  <a:gd name="T27" fmla="*/ 71 h 191"/>
                  <a:gd name="T28" fmla="*/ 1394 w 4354"/>
                  <a:gd name="T29" fmla="*/ 81 h 191"/>
                  <a:gd name="T30" fmla="*/ 1387 w 4354"/>
                  <a:gd name="T31" fmla="*/ 83 h 191"/>
                  <a:gd name="T32" fmla="*/ 1350 w 4354"/>
                  <a:gd name="T33" fmla="*/ 88 h 191"/>
                  <a:gd name="T34" fmla="*/ 1336 w 4354"/>
                  <a:gd name="T35" fmla="*/ 97 h 191"/>
                  <a:gd name="T36" fmla="*/ 1326 w 4354"/>
                  <a:gd name="T37" fmla="*/ 109 h 191"/>
                  <a:gd name="T38" fmla="*/ 1330 w 4354"/>
                  <a:gd name="T39" fmla="*/ 135 h 191"/>
                  <a:gd name="T40" fmla="*/ 1342 w 4354"/>
                  <a:gd name="T41" fmla="*/ 147 h 191"/>
                  <a:gd name="T42" fmla="*/ 1345 w 4354"/>
                  <a:gd name="T43" fmla="*/ 112 h 191"/>
                  <a:gd name="T44" fmla="*/ 1353 w 4354"/>
                  <a:gd name="T45" fmla="*/ 104 h 191"/>
                  <a:gd name="T46" fmla="*/ 1361 w 4354"/>
                  <a:gd name="T47" fmla="*/ 101 h 191"/>
                  <a:gd name="T48" fmla="*/ 1378 w 4354"/>
                  <a:gd name="T49" fmla="*/ 99 h 191"/>
                  <a:gd name="T50" fmla="*/ 1391 w 4354"/>
                  <a:gd name="T51" fmla="*/ 96 h 191"/>
                  <a:gd name="T52" fmla="*/ 1396 w 4354"/>
                  <a:gd name="T53" fmla="*/ 118 h 191"/>
                  <a:gd name="T54" fmla="*/ 1382 w 4354"/>
                  <a:gd name="T55" fmla="*/ 131 h 191"/>
                  <a:gd name="T56" fmla="*/ 1370 w 4354"/>
                  <a:gd name="T57" fmla="*/ 135 h 191"/>
                  <a:gd name="T58" fmla="*/ 1359 w 4354"/>
                  <a:gd name="T59" fmla="*/ 150 h 191"/>
                  <a:gd name="T60" fmla="*/ 1375 w 4354"/>
                  <a:gd name="T61" fmla="*/ 148 h 191"/>
                  <a:gd name="T62" fmla="*/ 1388 w 4354"/>
                  <a:gd name="T63" fmla="*/ 141 h 191"/>
                  <a:gd name="T64" fmla="*/ 1397 w 4354"/>
                  <a:gd name="T65" fmla="*/ 133 h 191"/>
                  <a:gd name="T66" fmla="*/ 1400 w 4354"/>
                  <a:gd name="T67" fmla="*/ 142 h 191"/>
                  <a:gd name="T68" fmla="*/ 1407 w 4354"/>
                  <a:gd name="T69" fmla="*/ 149 h 191"/>
                  <a:gd name="T70" fmla="*/ 1423 w 4354"/>
                  <a:gd name="T71" fmla="*/ 148 h 191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4354" h="191">
                    <a:moveTo>
                      <a:pt x="1425" y="147"/>
                    </a:moveTo>
                    <a:lnTo>
                      <a:pt x="1425" y="134"/>
                    </a:lnTo>
                    <a:lnTo>
                      <a:pt x="1421" y="135"/>
                    </a:lnTo>
                    <a:lnTo>
                      <a:pt x="1417" y="135"/>
                    </a:lnTo>
                    <a:lnTo>
                      <a:pt x="1414" y="130"/>
                    </a:lnTo>
                    <a:lnTo>
                      <a:pt x="1414" y="58"/>
                    </a:lnTo>
                    <a:lnTo>
                      <a:pt x="1410" y="51"/>
                    </a:lnTo>
                    <a:lnTo>
                      <a:pt x="1402" y="46"/>
                    </a:lnTo>
                    <a:lnTo>
                      <a:pt x="1395" y="42"/>
                    </a:lnTo>
                    <a:lnTo>
                      <a:pt x="1385" y="39"/>
                    </a:lnTo>
                    <a:lnTo>
                      <a:pt x="1362" y="39"/>
                    </a:lnTo>
                    <a:lnTo>
                      <a:pt x="1352" y="42"/>
                    </a:lnTo>
                    <a:lnTo>
                      <a:pt x="1344" y="47"/>
                    </a:lnTo>
                    <a:lnTo>
                      <a:pt x="1336" y="52"/>
                    </a:lnTo>
                    <a:lnTo>
                      <a:pt x="1332" y="61"/>
                    </a:lnTo>
                    <a:lnTo>
                      <a:pt x="1332" y="74"/>
                    </a:lnTo>
                    <a:lnTo>
                      <a:pt x="1348" y="74"/>
                    </a:lnTo>
                    <a:lnTo>
                      <a:pt x="1349" y="69"/>
                    </a:lnTo>
                    <a:lnTo>
                      <a:pt x="1350" y="65"/>
                    </a:lnTo>
                    <a:lnTo>
                      <a:pt x="1353" y="62"/>
                    </a:lnTo>
                    <a:lnTo>
                      <a:pt x="1356" y="57"/>
                    </a:lnTo>
                    <a:lnTo>
                      <a:pt x="1363" y="54"/>
                    </a:lnTo>
                    <a:lnTo>
                      <a:pt x="1380" y="54"/>
                    </a:lnTo>
                    <a:lnTo>
                      <a:pt x="1386" y="56"/>
                    </a:lnTo>
                    <a:lnTo>
                      <a:pt x="1390" y="58"/>
                    </a:lnTo>
                    <a:lnTo>
                      <a:pt x="1395" y="61"/>
                    </a:lnTo>
                    <a:lnTo>
                      <a:pt x="1397" y="65"/>
                    </a:lnTo>
                    <a:lnTo>
                      <a:pt x="1397" y="71"/>
                    </a:lnTo>
                    <a:lnTo>
                      <a:pt x="1396" y="77"/>
                    </a:lnTo>
                    <a:lnTo>
                      <a:pt x="1394" y="81"/>
                    </a:lnTo>
                    <a:lnTo>
                      <a:pt x="1391" y="83"/>
                    </a:lnTo>
                    <a:lnTo>
                      <a:pt x="1387" y="83"/>
                    </a:lnTo>
                    <a:lnTo>
                      <a:pt x="1359" y="87"/>
                    </a:lnTo>
                    <a:lnTo>
                      <a:pt x="1350" y="88"/>
                    </a:lnTo>
                    <a:lnTo>
                      <a:pt x="1342" y="91"/>
                    </a:lnTo>
                    <a:lnTo>
                      <a:pt x="1336" y="97"/>
                    </a:lnTo>
                    <a:lnTo>
                      <a:pt x="1329" y="102"/>
                    </a:lnTo>
                    <a:lnTo>
                      <a:pt x="1326" y="109"/>
                    </a:lnTo>
                    <a:lnTo>
                      <a:pt x="1326" y="128"/>
                    </a:lnTo>
                    <a:lnTo>
                      <a:pt x="1330" y="135"/>
                    </a:lnTo>
                    <a:lnTo>
                      <a:pt x="1336" y="141"/>
                    </a:lnTo>
                    <a:lnTo>
                      <a:pt x="1342" y="147"/>
                    </a:lnTo>
                    <a:lnTo>
                      <a:pt x="1345" y="124"/>
                    </a:lnTo>
                    <a:lnTo>
                      <a:pt x="1345" y="112"/>
                    </a:lnTo>
                    <a:lnTo>
                      <a:pt x="1348" y="107"/>
                    </a:lnTo>
                    <a:lnTo>
                      <a:pt x="1353" y="104"/>
                    </a:lnTo>
                    <a:lnTo>
                      <a:pt x="1356" y="102"/>
                    </a:lnTo>
                    <a:lnTo>
                      <a:pt x="1361" y="101"/>
                    </a:lnTo>
                    <a:lnTo>
                      <a:pt x="1367" y="100"/>
                    </a:lnTo>
                    <a:lnTo>
                      <a:pt x="1378" y="99"/>
                    </a:lnTo>
                    <a:lnTo>
                      <a:pt x="1385" y="98"/>
                    </a:lnTo>
                    <a:lnTo>
                      <a:pt x="1391" y="96"/>
                    </a:lnTo>
                    <a:lnTo>
                      <a:pt x="1396" y="93"/>
                    </a:lnTo>
                    <a:lnTo>
                      <a:pt x="1396" y="118"/>
                    </a:lnTo>
                    <a:lnTo>
                      <a:pt x="1391" y="126"/>
                    </a:lnTo>
                    <a:lnTo>
                      <a:pt x="1382" y="131"/>
                    </a:lnTo>
                    <a:lnTo>
                      <a:pt x="1376" y="134"/>
                    </a:lnTo>
                    <a:lnTo>
                      <a:pt x="1370" y="135"/>
                    </a:lnTo>
                    <a:lnTo>
                      <a:pt x="1358" y="135"/>
                    </a:lnTo>
                    <a:lnTo>
                      <a:pt x="1359" y="150"/>
                    </a:lnTo>
                    <a:lnTo>
                      <a:pt x="1368" y="150"/>
                    </a:lnTo>
                    <a:lnTo>
                      <a:pt x="1375" y="148"/>
                    </a:lnTo>
                    <a:lnTo>
                      <a:pt x="1382" y="145"/>
                    </a:lnTo>
                    <a:lnTo>
                      <a:pt x="1388" y="141"/>
                    </a:lnTo>
                    <a:lnTo>
                      <a:pt x="1393" y="137"/>
                    </a:lnTo>
                    <a:lnTo>
                      <a:pt x="1397" y="133"/>
                    </a:lnTo>
                    <a:lnTo>
                      <a:pt x="1398" y="137"/>
                    </a:lnTo>
                    <a:lnTo>
                      <a:pt x="1400" y="142"/>
                    </a:lnTo>
                    <a:lnTo>
                      <a:pt x="1403" y="147"/>
                    </a:lnTo>
                    <a:lnTo>
                      <a:pt x="1407" y="149"/>
                    </a:lnTo>
                    <a:lnTo>
                      <a:pt x="1418" y="149"/>
                    </a:lnTo>
                    <a:lnTo>
                      <a:pt x="1423" y="148"/>
                    </a:lnTo>
                    <a:lnTo>
                      <a:pt x="1425" y="147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89" name="Freeform 107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1354 w 4354"/>
                  <a:gd name="T1" fmla="*/ 134 h 191"/>
                  <a:gd name="T2" fmla="*/ 1347 w 4354"/>
                  <a:gd name="T3" fmla="*/ 128 h 191"/>
                  <a:gd name="T4" fmla="*/ 1345 w 4354"/>
                  <a:gd name="T5" fmla="*/ 124 h 191"/>
                  <a:gd name="T6" fmla="*/ 1342 w 4354"/>
                  <a:gd name="T7" fmla="*/ 147 h 191"/>
                  <a:gd name="T8" fmla="*/ 1350 w 4354"/>
                  <a:gd name="T9" fmla="*/ 150 h 191"/>
                  <a:gd name="T10" fmla="*/ 1359 w 4354"/>
                  <a:gd name="T11" fmla="*/ 150 h 191"/>
                  <a:gd name="T12" fmla="*/ 1358 w 4354"/>
                  <a:gd name="T13" fmla="*/ 135 h 191"/>
                  <a:gd name="T14" fmla="*/ 1354 w 4354"/>
                  <a:gd name="T15" fmla="*/ 134 h 19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354" h="191">
                    <a:moveTo>
                      <a:pt x="1354" y="134"/>
                    </a:moveTo>
                    <a:lnTo>
                      <a:pt x="1347" y="128"/>
                    </a:lnTo>
                    <a:lnTo>
                      <a:pt x="1345" y="124"/>
                    </a:lnTo>
                    <a:lnTo>
                      <a:pt x="1342" y="147"/>
                    </a:lnTo>
                    <a:lnTo>
                      <a:pt x="1350" y="150"/>
                    </a:lnTo>
                    <a:lnTo>
                      <a:pt x="1359" y="150"/>
                    </a:lnTo>
                    <a:lnTo>
                      <a:pt x="1358" y="135"/>
                    </a:lnTo>
                    <a:lnTo>
                      <a:pt x="1354" y="134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90" name="Rectangle 108"/>
              <p:cNvSpPr>
                <a:spLocks/>
              </p:cNvSpPr>
              <p:nvPr/>
            </p:nvSpPr>
            <p:spPr bwMode="auto">
              <a:xfrm>
                <a:off x="4626" y="2091"/>
                <a:ext cx="17" cy="104"/>
              </a:xfrm>
              <a:prstGeom prst="rect">
                <a:avLst/>
              </a:pr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/>
              <a:p>
                <a:endParaRPr lang="sk-SK" dirty="0"/>
              </a:p>
            </p:txBody>
          </p:sp>
          <p:sp>
            <p:nvSpPr>
              <p:cNvPr id="91" name="Rectangle 109"/>
              <p:cNvSpPr>
                <a:spLocks/>
              </p:cNvSpPr>
              <p:nvPr/>
            </p:nvSpPr>
            <p:spPr bwMode="auto">
              <a:xfrm>
                <a:off x="4626" y="2052"/>
                <a:ext cx="17" cy="19"/>
              </a:xfrm>
              <a:prstGeom prst="rect">
                <a:avLst/>
              </a:pr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/>
              <a:p>
                <a:endParaRPr lang="sk-SK" dirty="0"/>
              </a:p>
            </p:txBody>
          </p:sp>
          <p:sp>
            <p:nvSpPr>
              <p:cNvPr id="92" name="Rectangle 110"/>
              <p:cNvSpPr>
                <a:spLocks/>
              </p:cNvSpPr>
              <p:nvPr/>
            </p:nvSpPr>
            <p:spPr bwMode="auto">
              <a:xfrm>
                <a:off x="4676" y="2091"/>
                <a:ext cx="17" cy="104"/>
              </a:xfrm>
              <a:prstGeom prst="rect">
                <a:avLst/>
              </a:pr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/>
              <a:p>
                <a:endParaRPr lang="sk-SK" dirty="0"/>
              </a:p>
            </p:txBody>
          </p:sp>
          <p:sp>
            <p:nvSpPr>
              <p:cNvPr id="93" name="Freeform 111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1713 w 4354"/>
                  <a:gd name="T1" fmla="*/ 0 h 191"/>
                  <a:gd name="T2" fmla="*/ 1695 w 4354"/>
                  <a:gd name="T3" fmla="*/ 28 h 191"/>
                  <a:gd name="T4" fmla="*/ 1709 w 4354"/>
                  <a:gd name="T5" fmla="*/ 28 h 191"/>
                  <a:gd name="T6" fmla="*/ 1735 w 4354"/>
                  <a:gd name="T7" fmla="*/ 0 h 191"/>
                  <a:gd name="T8" fmla="*/ 1713 w 4354"/>
                  <a:gd name="T9" fmla="*/ 0 h 1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354" h="191">
                    <a:moveTo>
                      <a:pt x="1713" y="0"/>
                    </a:moveTo>
                    <a:lnTo>
                      <a:pt x="1695" y="28"/>
                    </a:lnTo>
                    <a:lnTo>
                      <a:pt x="1709" y="28"/>
                    </a:lnTo>
                    <a:lnTo>
                      <a:pt x="1735" y="0"/>
                    </a:lnTo>
                    <a:lnTo>
                      <a:pt x="1713" y="0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94" name="Freeform 112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1824 w 4354"/>
                  <a:gd name="T1" fmla="*/ 71 h 191"/>
                  <a:gd name="T2" fmla="*/ 1838 w 4354"/>
                  <a:gd name="T3" fmla="*/ 77 h 191"/>
                  <a:gd name="T4" fmla="*/ 1869 w 4354"/>
                  <a:gd name="T5" fmla="*/ 84 h 191"/>
                  <a:gd name="T6" fmla="*/ 1887 w 4354"/>
                  <a:gd name="T7" fmla="*/ 90 h 191"/>
                  <a:gd name="T8" fmla="*/ 1896 w 4354"/>
                  <a:gd name="T9" fmla="*/ 96 h 191"/>
                  <a:gd name="T10" fmla="*/ 1899 w 4354"/>
                  <a:gd name="T11" fmla="*/ 120 h 191"/>
                  <a:gd name="T12" fmla="*/ 1882 w 4354"/>
                  <a:gd name="T13" fmla="*/ 131 h 191"/>
                  <a:gd name="T14" fmla="*/ 1870 w 4354"/>
                  <a:gd name="T15" fmla="*/ 134 h 191"/>
                  <a:gd name="T16" fmla="*/ 1836 w 4354"/>
                  <a:gd name="T17" fmla="*/ 130 h 191"/>
                  <a:gd name="T18" fmla="*/ 1827 w 4354"/>
                  <a:gd name="T19" fmla="*/ 115 h 191"/>
                  <a:gd name="T20" fmla="*/ 1824 w 4354"/>
                  <a:gd name="T21" fmla="*/ 100 h 191"/>
                  <a:gd name="T22" fmla="*/ 1806 w 4354"/>
                  <a:gd name="T23" fmla="*/ 116 h 191"/>
                  <a:gd name="T24" fmla="*/ 1821 w 4354"/>
                  <a:gd name="T25" fmla="*/ 137 h 191"/>
                  <a:gd name="T26" fmla="*/ 1858 w 4354"/>
                  <a:gd name="T27" fmla="*/ 151 h 191"/>
                  <a:gd name="T28" fmla="*/ 1882 w 4354"/>
                  <a:gd name="T29" fmla="*/ 148 h 191"/>
                  <a:gd name="T30" fmla="*/ 1901 w 4354"/>
                  <a:gd name="T31" fmla="*/ 141 h 191"/>
                  <a:gd name="T32" fmla="*/ 1918 w 4354"/>
                  <a:gd name="T33" fmla="*/ 122 h 191"/>
                  <a:gd name="T34" fmla="*/ 1913 w 4354"/>
                  <a:gd name="T35" fmla="*/ 84 h 191"/>
                  <a:gd name="T36" fmla="*/ 1899 w 4354"/>
                  <a:gd name="T37" fmla="*/ 73 h 191"/>
                  <a:gd name="T38" fmla="*/ 1883 w 4354"/>
                  <a:gd name="T39" fmla="*/ 68 h 191"/>
                  <a:gd name="T40" fmla="*/ 1850 w 4354"/>
                  <a:gd name="T41" fmla="*/ 60 h 191"/>
                  <a:gd name="T42" fmla="*/ 1838 w 4354"/>
                  <a:gd name="T43" fmla="*/ 56 h 191"/>
                  <a:gd name="T44" fmla="*/ 1829 w 4354"/>
                  <a:gd name="T45" fmla="*/ 47 h 191"/>
                  <a:gd name="T46" fmla="*/ 1832 w 4354"/>
                  <a:gd name="T47" fmla="*/ 28 h 191"/>
                  <a:gd name="T48" fmla="*/ 1841 w 4354"/>
                  <a:gd name="T49" fmla="*/ 19 h 191"/>
                  <a:gd name="T50" fmla="*/ 1874 w 4354"/>
                  <a:gd name="T51" fmla="*/ 16 h 191"/>
                  <a:gd name="T52" fmla="*/ 1889 w 4354"/>
                  <a:gd name="T53" fmla="*/ 28 h 191"/>
                  <a:gd name="T54" fmla="*/ 1894 w 4354"/>
                  <a:gd name="T55" fmla="*/ 38 h 191"/>
                  <a:gd name="T56" fmla="*/ 1913 w 4354"/>
                  <a:gd name="T57" fmla="*/ 45 h 191"/>
                  <a:gd name="T58" fmla="*/ 1908 w 4354"/>
                  <a:gd name="T59" fmla="*/ 18 h 191"/>
                  <a:gd name="T60" fmla="*/ 1888 w 4354"/>
                  <a:gd name="T61" fmla="*/ 3 h 191"/>
                  <a:gd name="T62" fmla="*/ 1845 w 4354"/>
                  <a:gd name="T63" fmla="*/ 0 h 191"/>
                  <a:gd name="T64" fmla="*/ 1824 w 4354"/>
                  <a:gd name="T65" fmla="*/ 12 h 191"/>
                  <a:gd name="T66" fmla="*/ 1811 w 4354"/>
                  <a:gd name="T67" fmla="*/ 31 h 191"/>
                  <a:gd name="T68" fmla="*/ 1815 w 4354"/>
                  <a:gd name="T69" fmla="*/ 65 h 191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4354" h="191">
                    <a:moveTo>
                      <a:pt x="1815" y="65"/>
                    </a:moveTo>
                    <a:lnTo>
                      <a:pt x="1824" y="71"/>
                    </a:lnTo>
                    <a:lnTo>
                      <a:pt x="1829" y="74"/>
                    </a:lnTo>
                    <a:lnTo>
                      <a:pt x="1838" y="77"/>
                    </a:lnTo>
                    <a:lnTo>
                      <a:pt x="1850" y="80"/>
                    </a:lnTo>
                    <a:lnTo>
                      <a:pt x="1869" y="84"/>
                    </a:lnTo>
                    <a:lnTo>
                      <a:pt x="1879" y="87"/>
                    </a:lnTo>
                    <a:lnTo>
                      <a:pt x="1887" y="90"/>
                    </a:lnTo>
                    <a:lnTo>
                      <a:pt x="1892" y="93"/>
                    </a:lnTo>
                    <a:lnTo>
                      <a:pt x="1896" y="96"/>
                    </a:lnTo>
                    <a:lnTo>
                      <a:pt x="1899" y="102"/>
                    </a:lnTo>
                    <a:lnTo>
                      <a:pt x="1899" y="120"/>
                    </a:lnTo>
                    <a:lnTo>
                      <a:pt x="1893" y="127"/>
                    </a:lnTo>
                    <a:lnTo>
                      <a:pt x="1882" y="131"/>
                    </a:lnTo>
                    <a:lnTo>
                      <a:pt x="1876" y="133"/>
                    </a:lnTo>
                    <a:lnTo>
                      <a:pt x="1870" y="134"/>
                    </a:lnTo>
                    <a:lnTo>
                      <a:pt x="1847" y="134"/>
                    </a:lnTo>
                    <a:lnTo>
                      <a:pt x="1836" y="130"/>
                    </a:lnTo>
                    <a:lnTo>
                      <a:pt x="1830" y="120"/>
                    </a:lnTo>
                    <a:lnTo>
                      <a:pt x="1827" y="115"/>
                    </a:lnTo>
                    <a:lnTo>
                      <a:pt x="1825" y="108"/>
                    </a:lnTo>
                    <a:lnTo>
                      <a:pt x="1824" y="100"/>
                    </a:lnTo>
                    <a:lnTo>
                      <a:pt x="1806" y="100"/>
                    </a:lnTo>
                    <a:lnTo>
                      <a:pt x="1806" y="116"/>
                    </a:lnTo>
                    <a:lnTo>
                      <a:pt x="1811" y="128"/>
                    </a:lnTo>
                    <a:lnTo>
                      <a:pt x="1821" y="137"/>
                    </a:lnTo>
                    <a:lnTo>
                      <a:pt x="1837" y="147"/>
                    </a:lnTo>
                    <a:lnTo>
                      <a:pt x="1858" y="151"/>
                    </a:lnTo>
                    <a:lnTo>
                      <a:pt x="1861" y="151"/>
                    </a:lnTo>
                    <a:lnTo>
                      <a:pt x="1882" y="148"/>
                    </a:lnTo>
                    <a:lnTo>
                      <a:pt x="1900" y="141"/>
                    </a:lnTo>
                    <a:lnTo>
                      <a:pt x="1901" y="141"/>
                    </a:lnTo>
                    <a:lnTo>
                      <a:pt x="1912" y="134"/>
                    </a:lnTo>
                    <a:lnTo>
                      <a:pt x="1918" y="122"/>
                    </a:lnTo>
                    <a:lnTo>
                      <a:pt x="1918" y="94"/>
                    </a:lnTo>
                    <a:lnTo>
                      <a:pt x="1913" y="84"/>
                    </a:lnTo>
                    <a:lnTo>
                      <a:pt x="1904" y="77"/>
                    </a:lnTo>
                    <a:lnTo>
                      <a:pt x="1899" y="73"/>
                    </a:lnTo>
                    <a:lnTo>
                      <a:pt x="1892" y="70"/>
                    </a:lnTo>
                    <a:lnTo>
                      <a:pt x="1883" y="68"/>
                    </a:lnTo>
                    <a:lnTo>
                      <a:pt x="1863" y="64"/>
                    </a:lnTo>
                    <a:lnTo>
                      <a:pt x="1850" y="60"/>
                    </a:lnTo>
                    <a:lnTo>
                      <a:pt x="1842" y="58"/>
                    </a:lnTo>
                    <a:lnTo>
                      <a:pt x="1838" y="56"/>
                    </a:lnTo>
                    <a:lnTo>
                      <a:pt x="1832" y="53"/>
                    </a:lnTo>
                    <a:lnTo>
                      <a:pt x="1829" y="47"/>
                    </a:lnTo>
                    <a:lnTo>
                      <a:pt x="1829" y="34"/>
                    </a:lnTo>
                    <a:lnTo>
                      <a:pt x="1832" y="28"/>
                    </a:lnTo>
                    <a:lnTo>
                      <a:pt x="1837" y="24"/>
                    </a:lnTo>
                    <a:lnTo>
                      <a:pt x="1841" y="19"/>
                    </a:lnTo>
                    <a:lnTo>
                      <a:pt x="1849" y="16"/>
                    </a:lnTo>
                    <a:lnTo>
                      <a:pt x="1874" y="16"/>
                    </a:lnTo>
                    <a:lnTo>
                      <a:pt x="1884" y="20"/>
                    </a:lnTo>
                    <a:lnTo>
                      <a:pt x="1889" y="28"/>
                    </a:lnTo>
                    <a:lnTo>
                      <a:pt x="1892" y="32"/>
                    </a:lnTo>
                    <a:lnTo>
                      <a:pt x="1894" y="38"/>
                    </a:lnTo>
                    <a:lnTo>
                      <a:pt x="1895" y="45"/>
                    </a:lnTo>
                    <a:lnTo>
                      <a:pt x="1913" y="45"/>
                    </a:lnTo>
                    <a:lnTo>
                      <a:pt x="1913" y="29"/>
                    </a:lnTo>
                    <a:lnTo>
                      <a:pt x="1908" y="18"/>
                    </a:lnTo>
                    <a:lnTo>
                      <a:pt x="1898" y="10"/>
                    </a:lnTo>
                    <a:lnTo>
                      <a:pt x="1888" y="3"/>
                    </a:lnTo>
                    <a:lnTo>
                      <a:pt x="1875" y="0"/>
                    </a:lnTo>
                    <a:lnTo>
                      <a:pt x="1845" y="0"/>
                    </a:lnTo>
                    <a:lnTo>
                      <a:pt x="1833" y="4"/>
                    </a:lnTo>
                    <a:lnTo>
                      <a:pt x="1824" y="12"/>
                    </a:lnTo>
                    <a:lnTo>
                      <a:pt x="1815" y="20"/>
                    </a:lnTo>
                    <a:lnTo>
                      <a:pt x="1811" y="31"/>
                    </a:lnTo>
                    <a:lnTo>
                      <a:pt x="1811" y="56"/>
                    </a:lnTo>
                    <a:lnTo>
                      <a:pt x="1815" y="65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95" name="Freeform 113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1967 w 4354"/>
                  <a:gd name="T1" fmla="*/ 20 h 191"/>
                  <a:gd name="T2" fmla="*/ 2020 w 4354"/>
                  <a:gd name="T3" fmla="*/ 20 h 191"/>
                  <a:gd name="T4" fmla="*/ 2025 w 4354"/>
                  <a:gd name="T5" fmla="*/ 21 h 191"/>
                  <a:gd name="T6" fmla="*/ 2029 w 4354"/>
                  <a:gd name="T7" fmla="*/ 23 h 191"/>
                  <a:gd name="T8" fmla="*/ 2036 w 4354"/>
                  <a:gd name="T9" fmla="*/ 26 h 191"/>
                  <a:gd name="T10" fmla="*/ 2039 w 4354"/>
                  <a:gd name="T11" fmla="*/ 33 h 191"/>
                  <a:gd name="T12" fmla="*/ 2045 w 4354"/>
                  <a:gd name="T13" fmla="*/ 73 h 191"/>
                  <a:gd name="T14" fmla="*/ 2050 w 4354"/>
                  <a:gd name="T15" fmla="*/ 68 h 191"/>
                  <a:gd name="T16" fmla="*/ 2054 w 4354"/>
                  <a:gd name="T17" fmla="*/ 63 h 191"/>
                  <a:gd name="T18" fmla="*/ 2057 w 4354"/>
                  <a:gd name="T19" fmla="*/ 57 h 191"/>
                  <a:gd name="T20" fmla="*/ 2059 w 4354"/>
                  <a:gd name="T21" fmla="*/ 50 h 191"/>
                  <a:gd name="T22" fmla="*/ 2059 w 4354"/>
                  <a:gd name="T23" fmla="*/ 25 h 191"/>
                  <a:gd name="T24" fmla="*/ 2052 w 4354"/>
                  <a:gd name="T25" fmla="*/ 14 h 191"/>
                  <a:gd name="T26" fmla="*/ 2039 w 4354"/>
                  <a:gd name="T27" fmla="*/ 8 h 191"/>
                  <a:gd name="T28" fmla="*/ 2032 w 4354"/>
                  <a:gd name="T29" fmla="*/ 5 h 191"/>
                  <a:gd name="T30" fmla="*/ 2023 w 4354"/>
                  <a:gd name="T31" fmla="*/ 3 h 191"/>
                  <a:gd name="T32" fmla="*/ 1947 w 4354"/>
                  <a:gd name="T33" fmla="*/ 3 h 191"/>
                  <a:gd name="T34" fmla="*/ 1947 w 4354"/>
                  <a:gd name="T35" fmla="*/ 147 h 191"/>
                  <a:gd name="T36" fmla="*/ 1967 w 4354"/>
                  <a:gd name="T37" fmla="*/ 147 h 191"/>
                  <a:gd name="T38" fmla="*/ 1967 w 4354"/>
                  <a:gd name="T39" fmla="*/ 85 h 191"/>
                  <a:gd name="T40" fmla="*/ 2018 w 4354"/>
                  <a:gd name="T41" fmla="*/ 85 h 191"/>
                  <a:gd name="T42" fmla="*/ 2023 w 4354"/>
                  <a:gd name="T43" fmla="*/ 86 h 191"/>
                  <a:gd name="T44" fmla="*/ 2027 w 4354"/>
                  <a:gd name="T45" fmla="*/ 88 h 191"/>
                  <a:gd name="T46" fmla="*/ 2033 w 4354"/>
                  <a:gd name="T47" fmla="*/ 91 h 191"/>
                  <a:gd name="T48" fmla="*/ 2032 w 4354"/>
                  <a:gd name="T49" fmla="*/ 63 h 191"/>
                  <a:gd name="T50" fmla="*/ 2026 w 4354"/>
                  <a:gd name="T51" fmla="*/ 67 h 191"/>
                  <a:gd name="T52" fmla="*/ 2019 w 4354"/>
                  <a:gd name="T53" fmla="*/ 69 h 191"/>
                  <a:gd name="T54" fmla="*/ 1967 w 4354"/>
                  <a:gd name="T55" fmla="*/ 69 h 191"/>
                  <a:gd name="T56" fmla="*/ 1967 w 4354"/>
                  <a:gd name="T57" fmla="*/ 20 h 191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4354" h="191">
                    <a:moveTo>
                      <a:pt x="1967" y="20"/>
                    </a:moveTo>
                    <a:lnTo>
                      <a:pt x="2020" y="20"/>
                    </a:lnTo>
                    <a:lnTo>
                      <a:pt x="2025" y="21"/>
                    </a:lnTo>
                    <a:lnTo>
                      <a:pt x="2029" y="23"/>
                    </a:lnTo>
                    <a:lnTo>
                      <a:pt x="2036" y="26"/>
                    </a:lnTo>
                    <a:lnTo>
                      <a:pt x="2039" y="33"/>
                    </a:lnTo>
                    <a:lnTo>
                      <a:pt x="2045" y="73"/>
                    </a:lnTo>
                    <a:lnTo>
                      <a:pt x="2050" y="68"/>
                    </a:lnTo>
                    <a:lnTo>
                      <a:pt x="2054" y="63"/>
                    </a:lnTo>
                    <a:lnTo>
                      <a:pt x="2057" y="57"/>
                    </a:lnTo>
                    <a:lnTo>
                      <a:pt x="2059" y="50"/>
                    </a:lnTo>
                    <a:lnTo>
                      <a:pt x="2059" y="25"/>
                    </a:lnTo>
                    <a:lnTo>
                      <a:pt x="2052" y="14"/>
                    </a:lnTo>
                    <a:lnTo>
                      <a:pt x="2039" y="8"/>
                    </a:lnTo>
                    <a:lnTo>
                      <a:pt x="2032" y="5"/>
                    </a:lnTo>
                    <a:lnTo>
                      <a:pt x="2023" y="3"/>
                    </a:lnTo>
                    <a:lnTo>
                      <a:pt x="1947" y="3"/>
                    </a:lnTo>
                    <a:lnTo>
                      <a:pt x="1947" y="147"/>
                    </a:lnTo>
                    <a:lnTo>
                      <a:pt x="1967" y="147"/>
                    </a:lnTo>
                    <a:lnTo>
                      <a:pt x="1967" y="85"/>
                    </a:lnTo>
                    <a:lnTo>
                      <a:pt x="2018" y="85"/>
                    </a:lnTo>
                    <a:lnTo>
                      <a:pt x="2023" y="86"/>
                    </a:lnTo>
                    <a:lnTo>
                      <a:pt x="2027" y="88"/>
                    </a:lnTo>
                    <a:lnTo>
                      <a:pt x="2033" y="91"/>
                    </a:lnTo>
                    <a:lnTo>
                      <a:pt x="2032" y="63"/>
                    </a:lnTo>
                    <a:lnTo>
                      <a:pt x="2026" y="67"/>
                    </a:lnTo>
                    <a:lnTo>
                      <a:pt x="2019" y="69"/>
                    </a:lnTo>
                    <a:lnTo>
                      <a:pt x="1967" y="69"/>
                    </a:lnTo>
                    <a:lnTo>
                      <a:pt x="1967" y="20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96" name="Freeform 114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2044 w 4354"/>
                  <a:gd name="T1" fmla="*/ 78 h 191"/>
                  <a:gd name="T2" fmla="*/ 2039 w 4354"/>
                  <a:gd name="T3" fmla="*/ 76 h 191"/>
                  <a:gd name="T4" fmla="*/ 2045 w 4354"/>
                  <a:gd name="T5" fmla="*/ 73 h 191"/>
                  <a:gd name="T6" fmla="*/ 2039 w 4354"/>
                  <a:gd name="T7" fmla="*/ 33 h 191"/>
                  <a:gd name="T8" fmla="*/ 2039 w 4354"/>
                  <a:gd name="T9" fmla="*/ 53 h 191"/>
                  <a:gd name="T10" fmla="*/ 2037 w 4354"/>
                  <a:gd name="T11" fmla="*/ 60 h 191"/>
                  <a:gd name="T12" fmla="*/ 2032 w 4354"/>
                  <a:gd name="T13" fmla="*/ 63 h 191"/>
                  <a:gd name="T14" fmla="*/ 2033 w 4354"/>
                  <a:gd name="T15" fmla="*/ 91 h 191"/>
                  <a:gd name="T16" fmla="*/ 2037 w 4354"/>
                  <a:gd name="T17" fmla="*/ 97 h 191"/>
                  <a:gd name="T18" fmla="*/ 2037 w 4354"/>
                  <a:gd name="T19" fmla="*/ 107 h 191"/>
                  <a:gd name="T20" fmla="*/ 2038 w 4354"/>
                  <a:gd name="T21" fmla="*/ 130 h 191"/>
                  <a:gd name="T22" fmla="*/ 2038 w 4354"/>
                  <a:gd name="T23" fmla="*/ 136 h 191"/>
                  <a:gd name="T24" fmla="*/ 2039 w 4354"/>
                  <a:gd name="T25" fmla="*/ 142 h 191"/>
                  <a:gd name="T26" fmla="*/ 2041 w 4354"/>
                  <a:gd name="T27" fmla="*/ 147 h 191"/>
                  <a:gd name="T28" fmla="*/ 2065 w 4354"/>
                  <a:gd name="T29" fmla="*/ 147 h 191"/>
                  <a:gd name="T30" fmla="*/ 2062 w 4354"/>
                  <a:gd name="T31" fmla="*/ 142 h 191"/>
                  <a:gd name="T32" fmla="*/ 2059 w 4354"/>
                  <a:gd name="T33" fmla="*/ 139 h 191"/>
                  <a:gd name="T34" fmla="*/ 2058 w 4354"/>
                  <a:gd name="T35" fmla="*/ 135 h 191"/>
                  <a:gd name="T36" fmla="*/ 2058 w 4354"/>
                  <a:gd name="T37" fmla="*/ 132 h 191"/>
                  <a:gd name="T38" fmla="*/ 2057 w 4354"/>
                  <a:gd name="T39" fmla="*/ 128 h 191"/>
                  <a:gd name="T40" fmla="*/ 2057 w 4354"/>
                  <a:gd name="T41" fmla="*/ 122 h 191"/>
                  <a:gd name="T42" fmla="*/ 2056 w 4354"/>
                  <a:gd name="T43" fmla="*/ 103 h 191"/>
                  <a:gd name="T44" fmla="*/ 2056 w 4354"/>
                  <a:gd name="T45" fmla="*/ 95 h 191"/>
                  <a:gd name="T46" fmla="*/ 2054 w 4354"/>
                  <a:gd name="T47" fmla="*/ 89 h 191"/>
                  <a:gd name="T48" fmla="*/ 2049 w 4354"/>
                  <a:gd name="T49" fmla="*/ 81 h 191"/>
                  <a:gd name="T50" fmla="*/ 2044 w 4354"/>
                  <a:gd name="T51" fmla="*/ 78 h 19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4354" h="191">
                    <a:moveTo>
                      <a:pt x="2044" y="78"/>
                    </a:moveTo>
                    <a:lnTo>
                      <a:pt x="2039" y="76"/>
                    </a:lnTo>
                    <a:lnTo>
                      <a:pt x="2045" y="73"/>
                    </a:lnTo>
                    <a:lnTo>
                      <a:pt x="2039" y="33"/>
                    </a:lnTo>
                    <a:lnTo>
                      <a:pt x="2039" y="53"/>
                    </a:lnTo>
                    <a:lnTo>
                      <a:pt x="2037" y="60"/>
                    </a:lnTo>
                    <a:lnTo>
                      <a:pt x="2032" y="63"/>
                    </a:lnTo>
                    <a:lnTo>
                      <a:pt x="2033" y="91"/>
                    </a:lnTo>
                    <a:lnTo>
                      <a:pt x="2037" y="97"/>
                    </a:lnTo>
                    <a:lnTo>
                      <a:pt x="2037" y="107"/>
                    </a:lnTo>
                    <a:lnTo>
                      <a:pt x="2038" y="130"/>
                    </a:lnTo>
                    <a:lnTo>
                      <a:pt x="2038" y="136"/>
                    </a:lnTo>
                    <a:lnTo>
                      <a:pt x="2039" y="142"/>
                    </a:lnTo>
                    <a:lnTo>
                      <a:pt x="2041" y="147"/>
                    </a:lnTo>
                    <a:lnTo>
                      <a:pt x="2065" y="147"/>
                    </a:lnTo>
                    <a:lnTo>
                      <a:pt x="2062" y="142"/>
                    </a:lnTo>
                    <a:lnTo>
                      <a:pt x="2059" y="139"/>
                    </a:lnTo>
                    <a:lnTo>
                      <a:pt x="2058" y="135"/>
                    </a:lnTo>
                    <a:lnTo>
                      <a:pt x="2058" y="132"/>
                    </a:lnTo>
                    <a:lnTo>
                      <a:pt x="2057" y="128"/>
                    </a:lnTo>
                    <a:lnTo>
                      <a:pt x="2057" y="122"/>
                    </a:lnTo>
                    <a:lnTo>
                      <a:pt x="2056" y="103"/>
                    </a:lnTo>
                    <a:lnTo>
                      <a:pt x="2056" y="95"/>
                    </a:lnTo>
                    <a:lnTo>
                      <a:pt x="2054" y="89"/>
                    </a:lnTo>
                    <a:lnTo>
                      <a:pt x="2049" y="81"/>
                    </a:lnTo>
                    <a:lnTo>
                      <a:pt x="2044" y="78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97" name="Freeform 115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2231 w 4354"/>
                  <a:gd name="T1" fmla="*/ 3 h 191"/>
                  <a:gd name="T2" fmla="*/ 2185 w 4354"/>
                  <a:gd name="T3" fmla="*/ 147 h 191"/>
                  <a:gd name="T4" fmla="*/ 2200 w 4354"/>
                  <a:gd name="T5" fmla="*/ 147 h 191"/>
                  <a:gd name="T6" fmla="*/ 2246 w 4354"/>
                  <a:gd name="T7" fmla="*/ 3 h 191"/>
                  <a:gd name="T8" fmla="*/ 2231 w 4354"/>
                  <a:gd name="T9" fmla="*/ 3 h 1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354" h="191">
                    <a:moveTo>
                      <a:pt x="2231" y="3"/>
                    </a:moveTo>
                    <a:lnTo>
                      <a:pt x="2185" y="147"/>
                    </a:lnTo>
                    <a:lnTo>
                      <a:pt x="2200" y="147"/>
                    </a:lnTo>
                    <a:lnTo>
                      <a:pt x="2246" y="3"/>
                    </a:lnTo>
                    <a:lnTo>
                      <a:pt x="2231" y="3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  <p:sp>
            <p:nvSpPr>
              <p:cNvPr id="98" name="Freeform 116"/>
              <p:cNvSpPr>
                <a:spLocks/>
              </p:cNvSpPr>
              <p:nvPr/>
            </p:nvSpPr>
            <p:spPr bwMode="auto">
              <a:xfrm>
                <a:off x="2972" y="2049"/>
                <a:ext cx="4354" cy="191"/>
              </a:xfrm>
              <a:custGeom>
                <a:avLst/>
                <a:gdLst>
                  <a:gd name="T0" fmla="*/ 2493 w 4354"/>
                  <a:gd name="T1" fmla="*/ 42 h 191"/>
                  <a:gd name="T2" fmla="*/ 2475 w 4354"/>
                  <a:gd name="T3" fmla="*/ 42 h 191"/>
                  <a:gd name="T4" fmla="*/ 2454 w 4354"/>
                  <a:gd name="T5" fmla="*/ 124 h 191"/>
                  <a:gd name="T6" fmla="*/ 2433 w 4354"/>
                  <a:gd name="T7" fmla="*/ 42 h 191"/>
                  <a:gd name="T8" fmla="*/ 2414 w 4354"/>
                  <a:gd name="T9" fmla="*/ 42 h 191"/>
                  <a:gd name="T10" fmla="*/ 2393 w 4354"/>
                  <a:gd name="T11" fmla="*/ 124 h 191"/>
                  <a:gd name="T12" fmla="*/ 2373 w 4354"/>
                  <a:gd name="T13" fmla="*/ 42 h 191"/>
                  <a:gd name="T14" fmla="*/ 2354 w 4354"/>
                  <a:gd name="T15" fmla="*/ 42 h 191"/>
                  <a:gd name="T16" fmla="*/ 2384 w 4354"/>
                  <a:gd name="T17" fmla="*/ 147 h 191"/>
                  <a:gd name="T18" fmla="*/ 2402 w 4354"/>
                  <a:gd name="T19" fmla="*/ 147 h 191"/>
                  <a:gd name="T20" fmla="*/ 2423 w 4354"/>
                  <a:gd name="T21" fmla="*/ 66 h 191"/>
                  <a:gd name="T22" fmla="*/ 2444 w 4354"/>
                  <a:gd name="T23" fmla="*/ 147 h 191"/>
                  <a:gd name="T24" fmla="*/ 2463 w 4354"/>
                  <a:gd name="T25" fmla="*/ 147 h 191"/>
                  <a:gd name="T26" fmla="*/ 2493 w 4354"/>
                  <a:gd name="T27" fmla="*/ 42 h 19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4354" h="191">
                    <a:moveTo>
                      <a:pt x="2493" y="42"/>
                    </a:moveTo>
                    <a:lnTo>
                      <a:pt x="2475" y="42"/>
                    </a:lnTo>
                    <a:lnTo>
                      <a:pt x="2454" y="124"/>
                    </a:lnTo>
                    <a:lnTo>
                      <a:pt x="2433" y="42"/>
                    </a:lnTo>
                    <a:lnTo>
                      <a:pt x="2414" y="42"/>
                    </a:lnTo>
                    <a:lnTo>
                      <a:pt x="2393" y="124"/>
                    </a:lnTo>
                    <a:lnTo>
                      <a:pt x="2373" y="42"/>
                    </a:lnTo>
                    <a:lnTo>
                      <a:pt x="2354" y="42"/>
                    </a:lnTo>
                    <a:lnTo>
                      <a:pt x="2384" y="147"/>
                    </a:lnTo>
                    <a:lnTo>
                      <a:pt x="2402" y="147"/>
                    </a:lnTo>
                    <a:lnTo>
                      <a:pt x="2423" y="66"/>
                    </a:lnTo>
                    <a:lnTo>
                      <a:pt x="2444" y="147"/>
                    </a:lnTo>
                    <a:lnTo>
                      <a:pt x="2463" y="147"/>
                    </a:lnTo>
                    <a:lnTo>
                      <a:pt x="2493" y="42"/>
                    </a:lnTo>
                    <a:close/>
                  </a:path>
                </a:pathLst>
              </a:custGeom>
              <a:solidFill>
                <a:srgbClr val="96989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/>
              <a:lstStyle/>
              <a:p>
                <a:endParaRPr lang="sk-SK" dirty="0"/>
              </a:p>
            </p:txBody>
          </p:sp>
        </p:grpSp>
      </p:grpSp>
      <p:sp>
        <p:nvSpPr>
          <p:cNvPr id="113" name="Rectangle 4"/>
          <p:cNvSpPr>
            <a:spLocks/>
          </p:cNvSpPr>
          <p:nvPr userDrawn="1"/>
        </p:nvSpPr>
        <p:spPr bwMode="auto">
          <a:xfrm>
            <a:off x="1389063" y="2708275"/>
            <a:ext cx="57150" cy="295275"/>
          </a:xfrm>
          <a:prstGeom prst="rect">
            <a:avLst/>
          </a:prstGeom>
          <a:solidFill>
            <a:srgbClr val="2C9A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 dirty="0"/>
          </a:p>
        </p:txBody>
      </p:sp>
      <p:sp>
        <p:nvSpPr>
          <p:cNvPr id="114" name="Rectangle 4"/>
          <p:cNvSpPr>
            <a:spLocks/>
          </p:cNvSpPr>
          <p:nvPr userDrawn="1"/>
        </p:nvSpPr>
        <p:spPr bwMode="auto">
          <a:xfrm>
            <a:off x="7885113" y="6492875"/>
            <a:ext cx="57150" cy="295275"/>
          </a:xfrm>
          <a:prstGeom prst="rect">
            <a:avLst/>
          </a:prstGeom>
          <a:solidFill>
            <a:srgbClr val="2C9A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 dirty="0"/>
          </a:p>
        </p:txBody>
      </p:sp>
      <p:sp>
        <p:nvSpPr>
          <p:cNvPr id="2652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-25632" y="2492896"/>
            <a:ext cx="9169631" cy="1470025"/>
          </a:xfrm>
        </p:spPr>
        <p:txBody>
          <a:bodyPr/>
          <a:lstStyle>
            <a:lvl1pPr algn="ctr">
              <a:defRPr b="1">
                <a:latin typeface="NeueHaasGroteskText W02" pitchFamily="34" charset="-18"/>
              </a:defRPr>
            </a:lvl1pPr>
          </a:lstStyle>
          <a:p>
            <a:r>
              <a:rPr lang="sk-SK" dirty="0" err="1"/>
              <a:t>Click</a:t>
            </a:r>
            <a:r>
              <a:rPr lang="sk-SK" dirty="0"/>
              <a:t> to </a:t>
            </a:r>
            <a:r>
              <a:rPr lang="sk-SK" dirty="0" err="1"/>
              <a:t>edit</a:t>
            </a:r>
            <a:r>
              <a:rPr lang="sk-SK" dirty="0"/>
              <a:t> </a:t>
            </a:r>
            <a:r>
              <a:rPr lang="sk-SK" dirty="0" err="1"/>
              <a:t>Master</a:t>
            </a:r>
            <a:r>
              <a:rPr lang="sk-SK" dirty="0"/>
              <a:t> </a:t>
            </a:r>
            <a:r>
              <a:rPr lang="sk-SK" dirty="0" err="1"/>
              <a:t>title</a:t>
            </a:r>
            <a:r>
              <a:rPr lang="sk-SK" dirty="0"/>
              <a:t> </a:t>
            </a:r>
            <a:r>
              <a:rPr lang="sk-SK" dirty="0" err="1"/>
              <a:t>style</a:t>
            </a:r>
            <a:endParaRPr lang="sk-SK" dirty="0"/>
          </a:p>
        </p:txBody>
      </p:sp>
      <p:sp>
        <p:nvSpPr>
          <p:cNvPr id="2652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-39724" y="4005064"/>
            <a:ext cx="9183723" cy="64807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900">
                <a:latin typeface="NeueHaasGroteskText W02" pitchFamily="34" charset="-18"/>
              </a:defRPr>
            </a:lvl1pPr>
          </a:lstStyle>
          <a:p>
            <a:r>
              <a:rPr lang="sk-SK" dirty="0" err="1"/>
              <a:t>Click</a:t>
            </a:r>
            <a:r>
              <a:rPr lang="sk-SK" dirty="0"/>
              <a:t> to </a:t>
            </a:r>
            <a:r>
              <a:rPr lang="sk-SK" dirty="0" err="1"/>
              <a:t>edit</a:t>
            </a:r>
            <a:r>
              <a:rPr lang="sk-SK" dirty="0"/>
              <a:t> </a:t>
            </a:r>
            <a:r>
              <a:rPr lang="sk-SK" dirty="0" err="1"/>
              <a:t>Master</a:t>
            </a:r>
            <a:r>
              <a:rPr lang="sk-SK" dirty="0"/>
              <a:t> </a:t>
            </a:r>
            <a:r>
              <a:rPr lang="sk-SK" dirty="0" err="1"/>
              <a:t>subtitle</a:t>
            </a:r>
            <a:r>
              <a:rPr lang="sk-SK" dirty="0"/>
              <a:t> </a:t>
            </a:r>
            <a:r>
              <a:rPr lang="sk-SK" dirty="0" err="1"/>
              <a:t>style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8665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357188" y="6415088"/>
            <a:ext cx="2133600" cy="36036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/>
              <a:t>www.finance.gov.sk/ifp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027988" y="6453188"/>
            <a:ext cx="549275" cy="404812"/>
          </a:xfrm>
        </p:spPr>
        <p:txBody>
          <a:bodyPr/>
          <a:lstStyle>
            <a:lvl1pPr>
              <a:defRPr>
                <a:latin typeface="NeueHaasGroteskText W02" pitchFamily="34" charset="-18"/>
              </a:defRPr>
            </a:lvl1pPr>
          </a:lstStyle>
          <a:p>
            <a:pPr>
              <a:defRPr/>
            </a:pPr>
            <a:fld id="{963B5FB0-DD17-4F82-AEE9-4D47FC7045B7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01223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357188" y="6415088"/>
            <a:ext cx="2133600" cy="36036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/>
              <a:t>www.finance.gov.sk/ifp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1F812-3823-4AD5-95C8-DC3D5C2C33FF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7767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ľ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725488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abuľky 2"/>
          <p:cNvSpPr>
            <a:spLocks noGrp="1"/>
          </p:cNvSpPr>
          <p:nvPr>
            <p:ph type="tbl" idx="1"/>
          </p:nvPr>
        </p:nvSpPr>
        <p:spPr>
          <a:xfrm>
            <a:off x="971550" y="1700213"/>
            <a:ext cx="7715250" cy="4425950"/>
          </a:xfrm>
        </p:spPr>
        <p:txBody>
          <a:bodyPr/>
          <a:lstStyle/>
          <a:p>
            <a:pPr lvl="0"/>
            <a:endParaRPr lang="sk-SK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357188" y="6415088"/>
            <a:ext cx="2133600" cy="36036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/>
              <a:t>www.finance.gov.sk/ifp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7B5B5-217E-4EC1-8E8A-2E5C7711A7FB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75876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725488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971550" y="1700213"/>
            <a:ext cx="3781425" cy="4425950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905375" y="1700213"/>
            <a:ext cx="3781425" cy="4425950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357188" y="6415088"/>
            <a:ext cx="2133600" cy="36036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sk-SK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k-SK" dirty="0"/>
              <a:t>www.finance.gov.sk/ifp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6C3A0-47B1-4C7C-8AAB-A28FC968021E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42326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887413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989138"/>
            <a:ext cx="8147050" cy="406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</a:p>
        </p:txBody>
      </p:sp>
      <p:sp>
        <p:nvSpPr>
          <p:cNvPr id="2641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46425" y="6448425"/>
            <a:ext cx="2895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latin typeface="NeueHaasGroteskText W02" pitchFamily="34" charset="-18"/>
              </a:defRPr>
            </a:lvl1pPr>
          </a:lstStyle>
          <a:p>
            <a:pPr>
              <a:defRPr/>
            </a:pPr>
            <a:r>
              <a:rPr lang="sk-SK" dirty="0"/>
              <a:t>www.finance.gov.sk/ifp</a:t>
            </a:r>
          </a:p>
        </p:txBody>
      </p:sp>
      <p:sp>
        <p:nvSpPr>
          <p:cNvPr id="2642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70675" y="6437313"/>
            <a:ext cx="17446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NeueHaasGroteskText W02" pitchFamily="34" charset="-18"/>
              </a:defRPr>
            </a:lvl1pPr>
          </a:lstStyle>
          <a:p>
            <a:pPr>
              <a:defRPr/>
            </a:pPr>
            <a:fld id="{07C52426-33AE-476A-A472-0664DFE837A3}" type="slidenum">
              <a:rPr lang="sk-SK"/>
              <a:pPr>
                <a:defRPr/>
              </a:pPr>
              <a:t>‹#›</a:t>
            </a:fld>
            <a:endParaRPr lang="sk-SK" dirty="0"/>
          </a:p>
        </p:txBody>
      </p:sp>
      <p:grpSp>
        <p:nvGrpSpPr>
          <p:cNvPr id="1030" name="Group 117"/>
          <p:cNvGrpSpPr>
            <a:grpSpLocks/>
          </p:cNvGrpSpPr>
          <p:nvPr userDrawn="1"/>
        </p:nvGrpSpPr>
        <p:grpSpPr bwMode="auto">
          <a:xfrm>
            <a:off x="8675688" y="6453188"/>
            <a:ext cx="285750" cy="236537"/>
            <a:chOff x="10710" y="16291"/>
            <a:chExt cx="451" cy="374"/>
          </a:xfrm>
        </p:grpSpPr>
        <p:sp>
          <p:nvSpPr>
            <p:cNvPr id="1034" name="Freeform 7"/>
            <p:cNvSpPr>
              <a:spLocks/>
            </p:cNvSpPr>
            <p:nvPr/>
          </p:nvSpPr>
          <p:spPr bwMode="auto">
            <a:xfrm>
              <a:off x="10710" y="16425"/>
              <a:ext cx="0" cy="240"/>
            </a:xfrm>
            <a:custGeom>
              <a:avLst/>
              <a:gdLst>
                <a:gd name="T0" fmla="*/ 0 h 240"/>
                <a:gd name="T1" fmla="*/ 240 h 240"/>
                <a:gd name="T2" fmla="*/ 0 60000 65536"/>
                <a:gd name="T3" fmla="*/ 0 60000 65536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0" r="r" b="b"/>
              <a:pathLst>
                <a:path h="240">
                  <a:moveTo>
                    <a:pt x="0" y="0"/>
                  </a:moveTo>
                  <a:lnTo>
                    <a:pt x="0" y="240"/>
                  </a:lnTo>
                </a:path>
              </a:pathLst>
            </a:custGeom>
            <a:noFill/>
            <a:ln w="32016">
              <a:solidFill>
                <a:srgbClr val="37ABE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k-SK" dirty="0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auto">
            <a:xfrm>
              <a:off x="10800" y="16507"/>
              <a:ext cx="0" cy="158"/>
            </a:xfrm>
            <a:custGeom>
              <a:avLst/>
              <a:gdLst>
                <a:gd name="T0" fmla="*/ 0 h 158"/>
                <a:gd name="T1" fmla="*/ 158 h 158"/>
                <a:gd name="T2" fmla="*/ 0 60000 65536"/>
                <a:gd name="T3" fmla="*/ 0 60000 65536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0" r="r" b="b"/>
              <a:pathLst>
                <a:path h="158">
                  <a:moveTo>
                    <a:pt x="0" y="0"/>
                  </a:moveTo>
                  <a:lnTo>
                    <a:pt x="0" y="158"/>
                  </a:lnTo>
                </a:path>
              </a:pathLst>
            </a:custGeom>
            <a:noFill/>
            <a:ln w="32016">
              <a:solidFill>
                <a:srgbClr val="37ABE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k-SK" dirty="0"/>
            </a:p>
          </p:txBody>
        </p:sp>
        <p:sp>
          <p:nvSpPr>
            <p:cNvPr id="1036" name="Freeform 5"/>
            <p:cNvSpPr>
              <a:spLocks/>
            </p:cNvSpPr>
            <p:nvPr/>
          </p:nvSpPr>
          <p:spPr bwMode="auto">
            <a:xfrm>
              <a:off x="10891" y="16336"/>
              <a:ext cx="0" cy="329"/>
            </a:xfrm>
            <a:custGeom>
              <a:avLst/>
              <a:gdLst>
                <a:gd name="T0" fmla="*/ 0 h 329"/>
                <a:gd name="T1" fmla="*/ 328 h 329"/>
                <a:gd name="T2" fmla="*/ 0 60000 65536"/>
                <a:gd name="T3" fmla="*/ 0 60000 65536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0" r="r" b="b"/>
              <a:pathLst>
                <a:path h="329">
                  <a:moveTo>
                    <a:pt x="0" y="0"/>
                  </a:moveTo>
                  <a:lnTo>
                    <a:pt x="0" y="328"/>
                  </a:lnTo>
                </a:path>
              </a:pathLst>
            </a:custGeom>
            <a:noFill/>
            <a:ln w="32016">
              <a:solidFill>
                <a:srgbClr val="37ABE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k-SK" dirty="0"/>
            </a:p>
          </p:txBody>
        </p:sp>
        <p:sp>
          <p:nvSpPr>
            <p:cNvPr id="1037" name="Freeform 4"/>
            <p:cNvSpPr>
              <a:spLocks/>
            </p:cNvSpPr>
            <p:nvPr/>
          </p:nvSpPr>
          <p:spPr bwMode="auto">
            <a:xfrm>
              <a:off x="10981" y="16392"/>
              <a:ext cx="0" cy="273"/>
            </a:xfrm>
            <a:custGeom>
              <a:avLst/>
              <a:gdLst>
                <a:gd name="T0" fmla="*/ 0 h 273"/>
                <a:gd name="T1" fmla="*/ 272 h 273"/>
                <a:gd name="T2" fmla="*/ 0 60000 65536"/>
                <a:gd name="T3" fmla="*/ 0 60000 65536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0" r="r" b="b"/>
              <a:pathLst>
                <a:path h="273">
                  <a:moveTo>
                    <a:pt x="0" y="0"/>
                  </a:moveTo>
                  <a:lnTo>
                    <a:pt x="0" y="272"/>
                  </a:lnTo>
                </a:path>
              </a:pathLst>
            </a:custGeom>
            <a:noFill/>
            <a:ln w="31584">
              <a:solidFill>
                <a:srgbClr val="37ABE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k-SK" dirty="0"/>
            </a:p>
          </p:txBody>
        </p:sp>
        <p:sp>
          <p:nvSpPr>
            <p:cNvPr id="1038" name="Freeform 3"/>
            <p:cNvSpPr>
              <a:spLocks/>
            </p:cNvSpPr>
            <p:nvPr/>
          </p:nvSpPr>
          <p:spPr bwMode="auto">
            <a:xfrm>
              <a:off x="11071" y="16458"/>
              <a:ext cx="0" cy="207"/>
            </a:xfrm>
            <a:custGeom>
              <a:avLst/>
              <a:gdLst>
                <a:gd name="T0" fmla="*/ 0 h 207"/>
                <a:gd name="T1" fmla="*/ 207 h 207"/>
                <a:gd name="T2" fmla="*/ 0 60000 65536"/>
                <a:gd name="T3" fmla="*/ 0 60000 65536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0" r="r" b="b"/>
              <a:pathLst>
                <a:path h="207">
                  <a:moveTo>
                    <a:pt x="0" y="0"/>
                  </a:moveTo>
                  <a:lnTo>
                    <a:pt x="0" y="207"/>
                  </a:lnTo>
                </a:path>
              </a:pathLst>
            </a:custGeom>
            <a:noFill/>
            <a:ln w="32016">
              <a:solidFill>
                <a:srgbClr val="37ABE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k-SK" dirty="0"/>
            </a:p>
          </p:txBody>
        </p:sp>
        <p:sp>
          <p:nvSpPr>
            <p:cNvPr id="1039" name="Freeform 2"/>
            <p:cNvSpPr>
              <a:spLocks/>
            </p:cNvSpPr>
            <p:nvPr/>
          </p:nvSpPr>
          <p:spPr bwMode="auto">
            <a:xfrm>
              <a:off x="11161" y="16291"/>
              <a:ext cx="0" cy="374"/>
            </a:xfrm>
            <a:custGeom>
              <a:avLst/>
              <a:gdLst>
                <a:gd name="T0" fmla="*/ 0 h 374"/>
                <a:gd name="T1" fmla="*/ 374 h 374"/>
                <a:gd name="T2" fmla="*/ 0 60000 65536"/>
                <a:gd name="T3" fmla="*/ 0 60000 65536"/>
              </a:gdLst>
              <a:ahLst/>
              <a:cxnLst>
                <a:cxn ang="T2">
                  <a:pos x="0" y="T0"/>
                </a:cxn>
                <a:cxn ang="T3">
                  <a:pos x="0" y="T1"/>
                </a:cxn>
              </a:cxnLst>
              <a:rect l="0" t="0" r="r" b="b"/>
              <a:pathLst>
                <a:path h="374">
                  <a:moveTo>
                    <a:pt x="0" y="0"/>
                  </a:moveTo>
                  <a:lnTo>
                    <a:pt x="0" y="374"/>
                  </a:lnTo>
                </a:path>
              </a:pathLst>
            </a:custGeom>
            <a:noFill/>
            <a:ln w="32016">
              <a:solidFill>
                <a:srgbClr val="37ABE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k-SK" dirty="0"/>
            </a:p>
          </p:txBody>
        </p:sp>
      </p:grpSp>
      <p:sp>
        <p:nvSpPr>
          <p:cNvPr id="1031" name="Rectangle 4"/>
          <p:cNvSpPr>
            <a:spLocks/>
          </p:cNvSpPr>
          <p:nvPr userDrawn="1"/>
        </p:nvSpPr>
        <p:spPr bwMode="auto">
          <a:xfrm>
            <a:off x="7885113" y="6492875"/>
            <a:ext cx="57150" cy="295275"/>
          </a:xfrm>
          <a:prstGeom prst="rect">
            <a:avLst/>
          </a:prstGeom>
          <a:solidFill>
            <a:srgbClr val="2C9A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 dirty="0"/>
          </a:p>
        </p:txBody>
      </p:sp>
      <p:pic>
        <p:nvPicPr>
          <p:cNvPr id="1032" name="Picture 15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33" t="26723" r="21545" b="55096"/>
          <a:stretch>
            <a:fillRect/>
          </a:stretch>
        </p:blipFill>
        <p:spPr bwMode="auto">
          <a:xfrm>
            <a:off x="5292725" y="31750"/>
            <a:ext cx="37068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3" name="Rectangle 4"/>
          <p:cNvSpPr>
            <a:spLocks/>
          </p:cNvSpPr>
          <p:nvPr userDrawn="1"/>
        </p:nvSpPr>
        <p:spPr bwMode="auto">
          <a:xfrm>
            <a:off x="250825" y="879475"/>
            <a:ext cx="57150" cy="295275"/>
          </a:xfrm>
          <a:prstGeom prst="rect">
            <a:avLst/>
          </a:prstGeom>
          <a:solidFill>
            <a:srgbClr val="2C9AD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NeueHaasGroteskText W02" pitchFamily="34" charset="-18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NeueHaasGroteskText W02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NeueHaasGroteskText W02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NeueHaasGroteskText W02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NeueHaasGroteskText W02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C9ADC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NeueHaasGroteskText W02" pitchFamily="34" charset="-18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C9ADC"/>
        </a:buClr>
        <a:buFont typeface="Wingdings" pitchFamily="2" charset="2"/>
        <a:buChar char="§"/>
        <a:defRPr sz="2000">
          <a:solidFill>
            <a:schemeClr val="tx1"/>
          </a:solidFill>
          <a:latin typeface="NeueHaasGroteskText W02" pitchFamily="34" charset="-1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2C9ADC"/>
        </a:buClr>
        <a:buFont typeface="Wingdings" pitchFamily="2" charset="2"/>
        <a:buChar char="§"/>
        <a:defRPr>
          <a:solidFill>
            <a:schemeClr val="tx1"/>
          </a:solidFill>
          <a:latin typeface="NeueHaasGroteskText W02" pitchFamily="34" charset="-1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2C9ADC"/>
        </a:buClr>
        <a:buFont typeface="Wingdings" pitchFamily="2" charset="2"/>
        <a:buChar char="§"/>
        <a:defRPr sz="1500">
          <a:solidFill>
            <a:schemeClr val="tx1"/>
          </a:solidFill>
          <a:latin typeface="NeueHaasGroteskText W02" pitchFamily="34" charset="-1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2C9ADC"/>
        </a:buClr>
        <a:buFont typeface="Wingdings" pitchFamily="2" charset="2"/>
        <a:buChar char="§"/>
        <a:defRPr sz="1300">
          <a:solidFill>
            <a:schemeClr val="tx1"/>
          </a:solidFill>
          <a:latin typeface="NeueHaasGroteskText W02" pitchFamily="34" charset="-1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9632" y="2996952"/>
            <a:ext cx="7416823" cy="2232248"/>
          </a:xfrm>
        </p:spPr>
        <p:txBody>
          <a:bodyPr/>
          <a:lstStyle/>
          <a:p>
            <a:pPr eaLnBrk="1" hangingPunct="1"/>
            <a:r>
              <a:rPr lang="en-US" sz="3200" dirty="0">
                <a:solidFill>
                  <a:srgbClr val="2C9ADC"/>
                </a:solidFill>
              </a:rPr>
              <a:t/>
            </a:r>
            <a:br>
              <a:rPr lang="en-US" sz="3200" dirty="0">
                <a:solidFill>
                  <a:srgbClr val="2C9ADC"/>
                </a:solidFill>
              </a:rPr>
            </a:br>
            <a:r>
              <a:rPr lang="sk-SK" sz="3200" dirty="0">
                <a:solidFill>
                  <a:srgbClr val="2C9ADC"/>
                </a:solidFill>
              </a:rPr>
              <a:t>Čo vieme z</a:t>
            </a:r>
            <a:r>
              <a:rPr lang="en-US" sz="3200" dirty="0" err="1">
                <a:solidFill>
                  <a:srgbClr val="2C9ADC"/>
                </a:solidFill>
              </a:rPr>
              <a:t>i</a:t>
            </a:r>
            <a:r>
              <a:rPr lang="sk-SK" sz="3200" dirty="0">
                <a:solidFill>
                  <a:srgbClr val="2C9ADC"/>
                </a:solidFill>
              </a:rPr>
              <a:t>stiť z testovaní T9</a:t>
            </a:r>
            <a:br>
              <a:rPr lang="sk-SK" sz="3200" dirty="0">
                <a:solidFill>
                  <a:srgbClr val="2C9ADC"/>
                </a:solidFill>
              </a:rPr>
            </a:br>
            <a:r>
              <a:rPr lang="en-US" sz="3200" dirty="0">
                <a:solidFill>
                  <a:srgbClr val="2C9ADC"/>
                </a:solidFill>
              </a:rPr>
              <a:t/>
            </a:r>
            <a:br>
              <a:rPr lang="en-US" sz="3200" dirty="0">
                <a:solidFill>
                  <a:srgbClr val="2C9ADC"/>
                </a:solidFill>
              </a:rPr>
            </a:br>
            <a:r>
              <a:rPr lang="sk-SK" sz="3200" dirty="0">
                <a:solidFill>
                  <a:srgbClr val="2C9ADC"/>
                </a:solidFill>
              </a:rPr>
              <a:t>(a ako s tým naložiť)</a:t>
            </a:r>
            <a:r>
              <a:rPr lang="en-US" sz="3200" dirty="0">
                <a:solidFill>
                  <a:srgbClr val="2C9ADC"/>
                </a:solidFill>
              </a:rPr>
              <a:t/>
            </a:r>
            <a:br>
              <a:rPr lang="en-US" sz="3200" dirty="0">
                <a:solidFill>
                  <a:srgbClr val="2C9ADC"/>
                </a:solidFill>
              </a:rPr>
            </a:br>
            <a:r>
              <a:rPr lang="en-US" sz="3200" dirty="0">
                <a:solidFill>
                  <a:srgbClr val="2C9ADC"/>
                </a:solidFill>
              </a:rPr>
              <a:t/>
            </a:r>
            <a:br>
              <a:rPr lang="en-US" sz="3200" dirty="0">
                <a:solidFill>
                  <a:srgbClr val="2C9ADC"/>
                </a:solidFill>
              </a:rPr>
            </a:br>
            <a:r>
              <a:rPr lang="sk-SK" sz="1800" b="0" dirty="0">
                <a:solidFill>
                  <a:schemeClr val="tx1"/>
                </a:solidFill>
              </a:rPr>
              <a:t>Ľuba Habodászová</a:t>
            </a:r>
            <a:r>
              <a:rPr lang="en-US" sz="1800" b="0" dirty="0">
                <a:solidFill>
                  <a:schemeClr val="tx1"/>
                </a:solidFill>
              </a:rPr>
              <a:t/>
            </a:r>
            <a:br>
              <a:rPr lang="en-US" sz="1800" b="0" dirty="0">
                <a:solidFill>
                  <a:schemeClr val="tx1"/>
                </a:solidFill>
              </a:rPr>
            </a:br>
            <a:r>
              <a:rPr lang="en-US" sz="1800" b="0" dirty="0">
                <a:solidFill>
                  <a:schemeClr val="tx1"/>
                </a:solidFill>
              </a:rPr>
              <a:t>Edumetria</a:t>
            </a:r>
            <a:br>
              <a:rPr lang="en-US" sz="1800" b="0" dirty="0">
                <a:solidFill>
                  <a:schemeClr val="tx1"/>
                </a:solidFill>
              </a:rPr>
            </a:br>
            <a:r>
              <a:rPr lang="en-US" sz="1800" b="0" dirty="0">
                <a:solidFill>
                  <a:schemeClr val="tx1"/>
                </a:solidFill>
              </a:rPr>
              <a:t>7. November 2019</a:t>
            </a:r>
            <a:br>
              <a:rPr lang="en-US" sz="1800" b="0" dirty="0">
                <a:solidFill>
                  <a:schemeClr val="tx1"/>
                </a:solidFill>
              </a:rPr>
            </a:br>
            <a:endParaRPr lang="en-GB" sz="8000" b="0" dirty="0">
              <a:solidFill>
                <a:schemeClr val="tx1"/>
              </a:solidFill>
            </a:endParaRPr>
          </a:p>
        </p:txBody>
      </p:sp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5940425" y="5013325"/>
            <a:ext cx="2171700" cy="31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B13A02-1252-4AF9-A289-7DDAF688E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kern="1200" dirty="0">
                <a:solidFill>
                  <a:srgbClr val="2C9ADC"/>
                </a:solidFill>
                <a:latin typeface="NeueHaasGroteskDisp W02 Bd" panose="020B0804020202020204" pitchFamily="34" charset="-18"/>
              </a:rPr>
              <a:t>Čo vieme odmerať?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0126E9-6EA4-4D91-9452-FE539EA78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Pre T9 z matematiky v roku 2016/17:</a:t>
            </a:r>
          </a:p>
          <a:p>
            <a:r>
              <a:rPr lang="sk-SK" dirty="0"/>
              <a:t>Rodič poberateľom PHN aspoň jeden mesiac v roku 2016</a:t>
            </a:r>
          </a:p>
          <a:p>
            <a:r>
              <a:rPr lang="sk-SK" dirty="0"/>
              <a:t>Príslušnosť k MRK</a:t>
            </a:r>
          </a:p>
          <a:p>
            <a:r>
              <a:rPr lang="sk-SK" dirty="0"/>
              <a:t>Príjem domácnosti</a:t>
            </a:r>
          </a:p>
          <a:p>
            <a:r>
              <a:rPr lang="sk-SK" dirty="0"/>
              <a:t>Neúplná </a:t>
            </a:r>
            <a:r>
              <a:rPr lang="sk-SK" dirty="0" smtClean="0"/>
              <a:t>rodina</a:t>
            </a:r>
          </a:p>
          <a:p>
            <a:r>
              <a:rPr lang="sk-SK" dirty="0" smtClean="0"/>
              <a:t>Naša definícia SZP: PHN, MRK</a:t>
            </a:r>
            <a:endParaRPr lang="sk-SK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44B3C7-B36B-4CA0-8A96-37DD5D419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B5FB0-DD17-4F82-AEE9-4D47FC7045B7}" type="slidenum">
              <a:rPr lang="sk-SK" smtClean="0"/>
              <a:pPr>
                <a:defRPr/>
              </a:pPr>
              <a:t>10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9310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FEE908-2886-4569-A220-4D4E35B85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kern="1200" dirty="0">
                <a:solidFill>
                  <a:srgbClr val="2C9ADC"/>
                </a:solidFill>
                <a:latin typeface="NeueHaasGroteskDisp W02 Bd" panose="020B0804020202020204" pitchFamily="34" charset="-18"/>
              </a:rPr>
              <a:t>Priemerná úspešnosť podľa vzdelania otcov</a:t>
            </a:r>
            <a:endParaRPr lang="en-US" sz="32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D256DF-70DC-4F2C-A2D9-5163D14B1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B5FB0-DD17-4F82-AEE9-4D47FC7045B7}" type="slidenum">
              <a:rPr lang="sk-SK" smtClean="0"/>
              <a:pPr>
                <a:defRPr/>
              </a:pPr>
              <a:t>11</a:t>
            </a:fld>
            <a:endParaRPr lang="sk-SK" dirty="0"/>
          </a:p>
        </p:txBody>
      </p:sp>
      <p:graphicFrame>
        <p:nvGraphicFramePr>
          <p:cNvPr id="13" name="Graf 13">
            <a:extLst>
              <a:ext uri="{FF2B5EF4-FFF2-40B4-BE49-F238E27FC236}">
                <a16:creationId xmlns:a16="http://schemas.microsoft.com/office/drawing/2014/main" xmlns="" id="{2A026B91-6573-40F3-A9C4-F19084F74F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3989773"/>
              </p:ext>
            </p:extLst>
          </p:nvPr>
        </p:nvGraphicFramePr>
        <p:xfrm>
          <a:off x="827584" y="1924454"/>
          <a:ext cx="7333319" cy="3686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bdĺžnik 2"/>
          <p:cNvSpPr/>
          <p:nvPr/>
        </p:nvSpPr>
        <p:spPr>
          <a:xfrm>
            <a:off x="4108255" y="5900532"/>
            <a:ext cx="40526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i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 Narrow" panose="020B0606020202030204" pitchFamily="34" charset="0"/>
              </a:rPr>
              <a:t>Zdroj:   IFP na základe administratívnych dát a dát NÚCEM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74719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CBD86C-BF49-4503-ACE0-0A8C64734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kern="1200" dirty="0">
                <a:solidFill>
                  <a:srgbClr val="2C9ADC"/>
                </a:solidFill>
                <a:latin typeface="NeueHaasGroteskDisp W02 Bd" panose="020B0804020202020204" pitchFamily="34" charset="-18"/>
              </a:rPr>
              <a:t>Priemerná úspešnosť podľa príjmu (decily)</a:t>
            </a:r>
            <a:endParaRPr lang="en-US" sz="32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C02372D-0CF9-4EF2-AA0A-FBAA1E1E9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1F812-3823-4AD5-95C8-DC3D5C2C33FF}" type="slidenum">
              <a:rPr lang="sk-SK" smtClean="0"/>
              <a:pPr>
                <a:defRPr/>
              </a:pPr>
              <a:t>12</a:t>
            </a:fld>
            <a:endParaRPr lang="sk-SK" dirty="0"/>
          </a:p>
        </p:txBody>
      </p:sp>
      <p:graphicFrame>
        <p:nvGraphicFramePr>
          <p:cNvPr id="6" name="Graf 16">
            <a:extLst>
              <a:ext uri="{FF2B5EF4-FFF2-40B4-BE49-F238E27FC236}">
                <a16:creationId xmlns:a16="http://schemas.microsoft.com/office/drawing/2014/main" xmlns="" id="{CA06FE42-726A-4954-8843-7943589A80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3242317"/>
              </p:ext>
            </p:extLst>
          </p:nvPr>
        </p:nvGraphicFramePr>
        <p:xfrm>
          <a:off x="755576" y="1685333"/>
          <a:ext cx="7488832" cy="4053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bdĺžnik 2"/>
          <p:cNvSpPr/>
          <p:nvPr/>
        </p:nvSpPr>
        <p:spPr>
          <a:xfrm>
            <a:off x="4202727" y="5739014"/>
            <a:ext cx="40526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i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 Narrow" panose="020B0606020202030204" pitchFamily="34" charset="0"/>
              </a:rPr>
              <a:t>Zdroj:   IFP na základe administratívnych dát a dát NÚCEM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52329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138E2E-E23A-4134-BA30-2688691D9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kern="1200" dirty="0">
                <a:solidFill>
                  <a:srgbClr val="2C9ADC"/>
                </a:solidFill>
                <a:latin typeface="NeueHaasGroteskDisp W02 Bd" panose="020B0804020202020204" pitchFamily="34" charset="-18"/>
              </a:rPr>
              <a:t>Priemerná úspešnosť podľa znevýhodnenia</a:t>
            </a:r>
            <a:endParaRPr lang="en-US" sz="32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1219A3-2313-4309-AC68-06679BB22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B5FB0-DD17-4F82-AEE9-4D47FC7045B7}" type="slidenum">
              <a:rPr lang="sk-SK" smtClean="0"/>
              <a:pPr>
                <a:defRPr/>
              </a:pPr>
              <a:t>13</a:t>
            </a:fld>
            <a:endParaRPr lang="sk-SK" dirty="0"/>
          </a:p>
        </p:txBody>
      </p:sp>
      <p:graphicFrame>
        <p:nvGraphicFramePr>
          <p:cNvPr id="7" name="Graf 5">
            <a:extLst>
              <a:ext uri="{FF2B5EF4-FFF2-40B4-BE49-F238E27FC236}">
                <a16:creationId xmlns:a16="http://schemas.microsoft.com/office/drawing/2014/main" xmlns="" id="{00000000-0008-0000-0000-000003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9842312"/>
              </p:ext>
            </p:extLst>
          </p:nvPr>
        </p:nvGraphicFramePr>
        <p:xfrm>
          <a:off x="468313" y="1989138"/>
          <a:ext cx="8147050" cy="4065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432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2E2904-2425-402D-8E12-C670DEC4D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kern="1200" dirty="0">
                <a:solidFill>
                  <a:srgbClr val="2C9ADC"/>
                </a:solidFill>
                <a:latin typeface="NeueHaasGroteskDisp W02 Bd" panose="020B0804020202020204" pitchFamily="34" charset="-18"/>
              </a:rPr>
              <a:t>Aj na škole (možno) záleží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583F17-1E58-48C1-91FC-A4EE38959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Čo sme použili pre školy</a:t>
            </a:r>
          </a:p>
          <a:p>
            <a:r>
              <a:rPr lang="sk-SK" dirty="0"/>
              <a:t>Veľkosť (počet žiakov ročníku)</a:t>
            </a:r>
          </a:p>
          <a:p>
            <a:r>
              <a:rPr lang="sk-SK" dirty="0"/>
              <a:t>Podiel SZP detí</a:t>
            </a:r>
          </a:p>
          <a:p>
            <a:r>
              <a:rPr lang="sk-SK" dirty="0"/>
              <a:t>Mesto/vidiek</a:t>
            </a:r>
          </a:p>
          <a:p>
            <a:r>
              <a:rPr lang="sk-SK" dirty="0"/>
              <a:t>Súkromná/cirkevná/verejná</a:t>
            </a:r>
          </a:p>
          <a:p>
            <a:r>
              <a:rPr lang="sk-SK" dirty="0"/>
              <a:t>Čo nám chýba a čo je zrejme tiež dôležité</a:t>
            </a:r>
          </a:p>
          <a:p>
            <a:pPr marL="0" indent="0">
              <a:buNone/>
            </a:pPr>
            <a:endParaRPr lang="sk-SK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E68C6E-C3B5-4C40-A018-9530FB766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B5FB0-DD17-4F82-AEE9-4D47FC7045B7}" type="slidenum">
              <a:rPr lang="sk-SK" smtClean="0"/>
              <a:pPr>
                <a:defRPr/>
              </a:pPr>
              <a:t>14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7569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D06A30-5F44-4476-9BB5-446322072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kern="1200" dirty="0">
                <a:solidFill>
                  <a:srgbClr val="2C9ADC"/>
                </a:solidFill>
                <a:latin typeface="NeueHaasGroteskDisp W02 Bd" panose="020B0804020202020204" pitchFamily="34" charset="-18"/>
              </a:rPr>
              <a:t>Priemerná úspešnosť podľa veľkosti školy</a:t>
            </a:r>
            <a:endParaRPr lang="en-US" sz="3200" b="1" kern="1200" dirty="0">
              <a:solidFill>
                <a:srgbClr val="2C9ADC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86B0D07-39E9-48D4-B083-31FF50364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1F812-3823-4AD5-95C8-DC3D5C2C33FF}" type="slidenum">
              <a:rPr lang="sk-SK" smtClean="0"/>
              <a:pPr>
                <a:defRPr/>
              </a:pPr>
              <a:t>15</a:t>
            </a:fld>
            <a:endParaRPr lang="sk-SK" dirty="0"/>
          </a:p>
        </p:txBody>
      </p:sp>
      <p:graphicFrame>
        <p:nvGraphicFramePr>
          <p:cNvPr id="6" name="Graf 4">
            <a:extLst>
              <a:ext uri="{FF2B5EF4-FFF2-40B4-BE49-F238E27FC236}">
                <a16:creationId xmlns:a16="http://schemas.microsoft.com/office/drawing/2014/main" xmlns="" id="{33F00607-B9C2-44C5-A856-14F1CAE792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7453575"/>
              </p:ext>
            </p:extLst>
          </p:nvPr>
        </p:nvGraphicFramePr>
        <p:xfrm>
          <a:off x="971600" y="2132855"/>
          <a:ext cx="7488832" cy="4032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2409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BADCAD-878C-407C-80E2-727BE923F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kern="1200" dirty="0">
                <a:solidFill>
                  <a:srgbClr val="2C9ADC"/>
                </a:solidFill>
                <a:latin typeface="NeueHaasGroteskDisp W02 Bd" panose="020B0804020202020204" pitchFamily="34" charset="-18"/>
              </a:rPr>
              <a:t>Priemerná úspešnosť podľa podielu SZP žiakov</a:t>
            </a:r>
            <a:endParaRPr lang="en-US" sz="32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5AE21AE-1D6B-405C-9F50-C5FD4A14A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1F812-3823-4AD5-95C8-DC3D5C2C33FF}" type="slidenum">
              <a:rPr lang="sk-SK" smtClean="0"/>
              <a:pPr>
                <a:defRPr/>
              </a:pPr>
              <a:t>16</a:t>
            </a:fld>
            <a:endParaRPr lang="sk-SK" dirty="0"/>
          </a:p>
        </p:txBody>
      </p:sp>
      <p:graphicFrame>
        <p:nvGraphicFramePr>
          <p:cNvPr id="6" name="Graf 12">
            <a:extLst>
              <a:ext uri="{FF2B5EF4-FFF2-40B4-BE49-F238E27FC236}">
                <a16:creationId xmlns:a16="http://schemas.microsoft.com/office/drawing/2014/main" xmlns="" id="{D809468B-6365-4A46-AE8D-2C81498515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3435580"/>
              </p:ext>
            </p:extLst>
          </p:nvPr>
        </p:nvGraphicFramePr>
        <p:xfrm>
          <a:off x="683568" y="2060848"/>
          <a:ext cx="7560840" cy="3708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bdĺžnik 2"/>
          <p:cNvSpPr/>
          <p:nvPr/>
        </p:nvSpPr>
        <p:spPr>
          <a:xfrm>
            <a:off x="4428460" y="5949280"/>
            <a:ext cx="40526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i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 Narrow" panose="020B0606020202030204" pitchFamily="34" charset="0"/>
              </a:rPr>
              <a:t>Zdroj:   IFP na základe administratívnych dát a dát NÚCEM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81260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B0F57F-0218-4001-82CE-C1B1E632C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kern="1200" dirty="0">
                <a:solidFill>
                  <a:srgbClr val="2C9ADC"/>
                </a:solidFill>
                <a:latin typeface="NeueHaasGroteskDisp W02 Bd" panose="020B0804020202020204" pitchFamily="34" charset="-18"/>
              </a:rPr>
              <a:t>Vplyv faktorov na úrovni žiaka</a:t>
            </a:r>
            <a:endParaRPr lang="en-US" sz="32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9204328-BE55-444C-A34E-58A21BD32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1F812-3823-4AD5-95C8-DC3D5C2C33FF}" type="slidenum">
              <a:rPr lang="sk-SK" smtClean="0"/>
              <a:pPr>
                <a:defRPr/>
              </a:pPr>
              <a:t>17</a:t>
            </a:fld>
            <a:endParaRPr lang="sk-SK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32850F35-BEC4-4DE7-8AC5-F8956D46D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669583"/>
              </p:ext>
            </p:extLst>
          </p:nvPr>
        </p:nvGraphicFramePr>
        <p:xfrm>
          <a:off x="468313" y="1989138"/>
          <a:ext cx="8147050" cy="40573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3687">
                  <a:extLst>
                    <a:ext uri="{9D8B030D-6E8A-4147-A177-3AD203B41FA5}">
                      <a16:colId xmlns:a16="http://schemas.microsoft.com/office/drawing/2014/main" xmlns="" val="372087731"/>
                    </a:ext>
                  </a:extLst>
                </a:gridCol>
                <a:gridCol w="4043363">
                  <a:extLst>
                    <a:ext uri="{9D8B030D-6E8A-4147-A177-3AD203B41FA5}">
                      <a16:colId xmlns:a16="http://schemas.microsoft.com/office/drawing/2014/main" xmlns="" val="2807325401"/>
                    </a:ext>
                  </a:extLst>
                </a:gridCol>
              </a:tblGrid>
              <a:tr h="43109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MKR oproti neznevýhodneným žiakom 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-14,1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76070363"/>
                  </a:ext>
                </a:extLst>
              </a:tr>
              <a:tr h="40366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PHN oproti neznevýhodneným žiakom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-14,2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2750225"/>
                  </a:ext>
                </a:extLst>
              </a:tr>
              <a:tr h="40366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PHN/MRK oproti neznevýhodneným žiakom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-24,4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6914630"/>
                  </a:ext>
                </a:extLst>
              </a:tr>
              <a:tr h="40366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Žiačka oproti žiakovi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-0,86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7645549"/>
                  </a:ext>
                </a:extLst>
              </a:tr>
              <a:tr h="43109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Nárast ročného príjmu domácnosti žiaka o tisíc eur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0,26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06648685"/>
                  </a:ext>
                </a:extLst>
              </a:tr>
              <a:tr h="40366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Žiak s jedným rodičom oproti žiakovi s oboma rodičmi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-4,8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2402010"/>
                  </a:ext>
                </a:extLst>
              </a:tr>
              <a:tr h="403664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Príjem x jeden rodič (interaktívna premenná)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0,21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64655041"/>
                  </a:ext>
                </a:extLst>
              </a:tr>
              <a:tr h="57557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Vyučovací jazyk iný ako slovenčina (MJ alebo UJ) oproti slovenčine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>
                          <a:ln>
                            <a:noFill/>
                          </a:ln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Štatisticky nevýznamný rozdiel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4666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6746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82FEB1-4FDA-4A35-984A-69EEAC09B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kern="1200" dirty="0">
                <a:solidFill>
                  <a:srgbClr val="2C9ADC"/>
                </a:solidFill>
                <a:latin typeface="NeueHaasGroteskDisp W02 Bd" panose="020B0804020202020204" pitchFamily="34" charset="-18"/>
              </a:rPr>
              <a:t>Vplyv faktorov na úrovni školy</a:t>
            </a:r>
            <a:endParaRPr lang="en-US" sz="32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954E41B-A480-4B24-A04A-7DF2155DB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1F812-3823-4AD5-95C8-DC3D5C2C33FF}" type="slidenum">
              <a:rPr lang="sk-SK" smtClean="0"/>
              <a:pPr>
                <a:defRPr/>
              </a:pPr>
              <a:t>18</a:t>
            </a:fld>
            <a:endParaRPr lang="sk-SK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78A713DE-3406-4522-B89D-6D328B2CA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066322"/>
              </p:ext>
            </p:extLst>
          </p:nvPr>
        </p:nvGraphicFramePr>
        <p:xfrm>
          <a:off x="468313" y="1989138"/>
          <a:ext cx="8147050" cy="40395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03687">
                  <a:extLst>
                    <a:ext uri="{9D8B030D-6E8A-4147-A177-3AD203B41FA5}">
                      <a16:colId xmlns:a16="http://schemas.microsoft.com/office/drawing/2014/main" xmlns="" val="3079953176"/>
                    </a:ext>
                  </a:extLst>
                </a:gridCol>
                <a:gridCol w="4043363">
                  <a:extLst>
                    <a:ext uri="{9D8B030D-6E8A-4147-A177-3AD203B41FA5}">
                      <a16:colId xmlns:a16="http://schemas.microsoft.com/office/drawing/2014/main" xmlns="" val="1440063505"/>
                    </a:ext>
                  </a:extLst>
                </a:gridCol>
              </a:tblGrid>
              <a:tr h="50272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Nárast podielu dievčat o desať percent v ročníku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0,5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9909086"/>
                  </a:ext>
                </a:extLst>
              </a:tr>
              <a:tr h="71682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Nárast podielu znevýhodnených deviatakov na škole o desať percent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-1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5190423"/>
                  </a:ext>
                </a:extLst>
              </a:tr>
              <a:tr h="71682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Nárast priemerného ročného príjmu domácností žiakov v ročníku o tisíc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0,6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08222024"/>
                  </a:ext>
                </a:extLst>
              </a:tr>
              <a:tr h="50272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Nárast počtu deviatakov o desať 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0,6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38882416"/>
                  </a:ext>
                </a:extLst>
              </a:tr>
              <a:tr h="50272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Súkromná škola oproti štátnej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Štatisticky nevýznamný rozdiel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08942930"/>
                  </a:ext>
                </a:extLst>
              </a:tr>
              <a:tr h="50272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Cirkevná škola oproti štátnej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Štatisticky nevýznamný rozdiel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56911505"/>
                  </a:ext>
                </a:extLst>
              </a:tr>
              <a:tr h="53689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Mestská škola oproti vidieckej</a:t>
                      </a:r>
                      <a:endParaRPr lang="en-US" sz="16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k-SK" sz="16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1,3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61816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2742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AFB9CA-1C93-4DA7-95D2-6CD524C3B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b="1" kern="1200" dirty="0">
                <a:solidFill>
                  <a:srgbClr val="2C9ADC"/>
                </a:solidFill>
                <a:latin typeface="NeueHaasGroteskDisp W02 Bd" panose="020B0804020202020204" pitchFamily="34" charset="-18"/>
              </a:rPr>
              <a:t>Na čo nám to bude?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3F5DBC-C711-473B-83FA-84D5EE6BE7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Ak vieme, že znevýhodnené deti majú horšie výsledky na testoch...</a:t>
            </a:r>
          </a:p>
          <a:p>
            <a:r>
              <a:rPr lang="sk-SK" dirty="0"/>
              <a:t>... tak vyhodnotenie výsledkov (napr. podľa okresov) nám hovorí naraz dve veci…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0CD3103-C601-4C27-B7AD-5D2BDB1DC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B5FB0-DD17-4F82-AEE9-4D47FC7045B7}" type="slidenum">
              <a:rPr lang="sk-SK" smtClean="0"/>
              <a:pPr>
                <a:defRPr/>
              </a:pPr>
              <a:t>19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5269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b="1" kern="1200" dirty="0">
                <a:solidFill>
                  <a:srgbClr val="2C9ADC"/>
                </a:solidFill>
                <a:latin typeface="NeueHaasGroteskDisp W02 Bd" panose="020B0804020202020204" pitchFamily="34" charset="-18"/>
              </a:rPr>
              <a:t>Čo vieme aj bez testovania T9 - PISA</a:t>
            </a:r>
            <a:endParaRPr lang="en-US" sz="3200" b="1" kern="1200" dirty="0">
              <a:solidFill>
                <a:srgbClr val="2C9ADC"/>
              </a:solidFill>
              <a:latin typeface="NeueHaasGroteskDisp W02 Bd" panose="020B0804020202020204" pitchFamily="34" charset="-18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8313" y="1989139"/>
            <a:ext cx="7559675" cy="3960142"/>
          </a:xfrm>
        </p:spPr>
        <p:txBody>
          <a:bodyPr/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pPr marL="0" indent="0" algn="r">
              <a:buNone/>
            </a:pPr>
            <a:r>
              <a:rPr lang="sk-SK" sz="1200" i="1" dirty="0" smtClean="0"/>
              <a:t>Zdroj: OECD</a:t>
            </a:r>
            <a:endParaRPr lang="sk-SK" sz="1200" i="1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BCCBE-9E86-4F5B-BD79-6AA9EB10C97A}" type="slidenum">
              <a:rPr lang="sk-SK" smtClean="0"/>
              <a:pPr>
                <a:defRPr/>
              </a:pPr>
              <a:t>2</a:t>
            </a:fld>
            <a:endParaRPr lang="sk-SK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xmlns="" id="{3B630C76-73DC-42A1-9F1A-33EDEFE702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6789935"/>
              </p:ext>
            </p:extLst>
          </p:nvPr>
        </p:nvGraphicFramePr>
        <p:xfrm>
          <a:off x="1187624" y="1628800"/>
          <a:ext cx="720080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751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C5C2E2-A6EA-4E1E-8AB0-7C541D1DC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kern="1200" dirty="0">
                <a:solidFill>
                  <a:srgbClr val="2C9ADC"/>
                </a:solidFill>
                <a:latin typeface="NeueHaasGroteskDisp W02 Bd" panose="020B0804020202020204" pitchFamily="34" charset="-18"/>
              </a:rPr>
              <a:t>Výsledky T9 podľa okresov 2016/17</a:t>
            </a:r>
            <a:endParaRPr lang="en-US" sz="3200" b="1" kern="1200" dirty="0">
              <a:solidFill>
                <a:srgbClr val="2C9ADC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BF7865D-63E7-4BAE-A18A-74A898C8A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1F812-3823-4AD5-95C8-DC3D5C2C33FF}" type="slidenum">
              <a:rPr lang="sk-SK" smtClean="0"/>
              <a:pPr>
                <a:defRPr/>
              </a:pPr>
              <a:t>20</a:t>
            </a:fld>
            <a:endParaRPr lang="sk-SK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301F5A0-8DB8-4871-B3BA-047F48B261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088" y="1772815"/>
            <a:ext cx="8229600" cy="4197771"/>
          </a:xfrm>
          <a:prstGeom prst="rect">
            <a:avLst/>
          </a:prstGeom>
        </p:spPr>
      </p:pic>
      <p:sp>
        <p:nvSpPr>
          <p:cNvPr id="3" name="Obdĺžnik 2"/>
          <p:cNvSpPr/>
          <p:nvPr/>
        </p:nvSpPr>
        <p:spPr>
          <a:xfrm>
            <a:off x="7194958" y="6078668"/>
            <a:ext cx="11416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i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 Narrow" panose="020B0606020202030204" pitchFamily="34" charset="0"/>
              </a:rPr>
              <a:t>Zdroj: </a:t>
            </a:r>
            <a:r>
              <a:rPr lang="sk-SK" i="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 Narrow" panose="020B0606020202030204" pitchFamily="34" charset="0"/>
              </a:rPr>
              <a:t>NÚCEM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224740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8C6A61-EF5F-4140-9070-F4751708A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kern="1200" dirty="0">
                <a:solidFill>
                  <a:srgbClr val="2C9ADC"/>
                </a:solidFill>
                <a:latin typeface="NeueHaasGroteskDisp W02 Bd" panose="020B0804020202020204" pitchFamily="34" charset="-18"/>
              </a:rPr>
              <a:t>Výsledky T9 podľa okresov 2016/17</a:t>
            </a:r>
            <a:endParaRPr lang="en-US" sz="3200" b="1" kern="1200" dirty="0">
              <a:solidFill>
                <a:srgbClr val="2C9ADC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AB51130-09E7-424C-A33D-335377EA4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1F812-3823-4AD5-95C8-DC3D5C2C33FF}" type="slidenum">
              <a:rPr lang="sk-SK" smtClean="0"/>
              <a:pPr>
                <a:defRPr/>
              </a:pPr>
              <a:t>21</a:t>
            </a:fld>
            <a:endParaRPr lang="sk-SK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797B1A6-8A1B-4776-98D3-C28FF463C9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272" y="1793292"/>
            <a:ext cx="8316416" cy="4177295"/>
          </a:xfrm>
          <a:prstGeom prst="rect">
            <a:avLst/>
          </a:prstGeom>
        </p:spPr>
      </p:pic>
      <p:sp>
        <p:nvSpPr>
          <p:cNvPr id="7" name="Obdĺžnik 6"/>
          <p:cNvSpPr/>
          <p:nvPr/>
        </p:nvSpPr>
        <p:spPr>
          <a:xfrm>
            <a:off x="7194958" y="6078668"/>
            <a:ext cx="114165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i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 Narrow" panose="020B0606020202030204" pitchFamily="34" charset="0"/>
              </a:rPr>
              <a:t>Zdroj: </a:t>
            </a:r>
            <a:r>
              <a:rPr lang="sk-SK" i="1" dirty="0" smtClean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 Narrow" panose="020B0606020202030204" pitchFamily="34" charset="0"/>
              </a:rPr>
              <a:t>NÚCEM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991816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7BEE49-8A11-4C22-B203-2BA591757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268760"/>
            <a:ext cx="8147050" cy="4785965"/>
          </a:xfrm>
        </p:spPr>
        <p:txBody>
          <a:bodyPr/>
          <a:lstStyle/>
          <a:p>
            <a:pPr marL="0" indent="0">
              <a:buNone/>
            </a:pPr>
            <a:r>
              <a:rPr lang="sk-SK" sz="4000" dirty="0"/>
              <a:t>Takže my vlastne nevieme odpoveď na jednu veľmi dôležitú otázku. </a:t>
            </a:r>
          </a:p>
          <a:p>
            <a:pPr marL="0" indent="0" algn="ctr">
              <a:buNone/>
            </a:pPr>
            <a:r>
              <a:rPr lang="sk-SK" sz="4000" dirty="0"/>
              <a:t>Kde sú tie dobré školy?</a:t>
            </a:r>
          </a:p>
          <a:p>
            <a:pPr marL="0" indent="0" algn="ctr">
              <a:buNone/>
            </a:pPr>
            <a:endParaRPr lang="sk-SK" sz="4000" dirty="0"/>
          </a:p>
          <a:p>
            <a:pPr marL="0" indent="0" algn="ctr">
              <a:buNone/>
            </a:pPr>
            <a:r>
              <a:rPr lang="sk-SK" sz="4000" dirty="0"/>
              <a:t>Dobrá škola je dobrou bez ohľadu na to, akí žiaci ju navštevujú.</a:t>
            </a:r>
          </a:p>
          <a:p>
            <a:pPr marL="0" indent="0" algn="ctr">
              <a:buNone/>
            </a:pPr>
            <a:endParaRPr lang="sk-SK" sz="4000" dirty="0"/>
          </a:p>
          <a:p>
            <a:endParaRPr lang="en-US" sz="4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0F8BA9-5A0D-45D9-B7EB-27419D009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B5FB0-DD17-4F82-AEE9-4D47FC7045B7}" type="slidenum">
              <a:rPr lang="sk-SK" smtClean="0"/>
              <a:pPr>
                <a:defRPr/>
              </a:pPr>
              <a:t>22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9761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CCF6F3-6EC7-4665-8814-E58845443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sz="2800" b="1" kern="1200" dirty="0" smtClean="0">
                <a:solidFill>
                  <a:srgbClr val="2C9ADC"/>
                </a:solidFill>
                <a:latin typeface="NeueHaasGroteskDisp W02 Bd" panose="020B0804020202020204" pitchFamily="34" charset="-18"/>
              </a:rPr>
              <a:t>Podiel variability medzi školami na celkovej variabilite - najdôležitejší </a:t>
            </a:r>
            <a:r>
              <a:rPr lang="sk-SK" sz="2800" b="1" kern="1200" dirty="0">
                <a:solidFill>
                  <a:srgbClr val="2C9ADC"/>
                </a:solidFill>
                <a:latin typeface="NeueHaasGroteskDisp W02 Bd" panose="020B0804020202020204" pitchFamily="34" charset="-18"/>
              </a:rPr>
              <a:t>graf z celej </a:t>
            </a:r>
            <a:r>
              <a:rPr lang="sk-SK" sz="2800" b="1" kern="1200" dirty="0" smtClean="0">
                <a:solidFill>
                  <a:srgbClr val="2C9ADC"/>
                </a:solidFill>
                <a:latin typeface="NeueHaasGroteskDisp W02 Bd" panose="020B0804020202020204" pitchFamily="34" charset="-18"/>
              </a:rPr>
              <a:t>prezentácie </a:t>
            </a:r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10FC77-9AB7-465D-A3E7-9ACA87E0B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B5FB0-DD17-4F82-AEE9-4D47FC7045B7}" type="slidenum">
              <a:rPr lang="sk-SK" smtClean="0"/>
              <a:pPr>
                <a:defRPr/>
              </a:pPr>
              <a:t>23</a:t>
            </a:fld>
            <a:endParaRPr lang="sk-SK" dirty="0"/>
          </a:p>
        </p:txBody>
      </p:sp>
      <p:graphicFrame>
        <p:nvGraphicFramePr>
          <p:cNvPr id="7" name="Graf 8">
            <a:extLst>
              <a:ext uri="{FF2B5EF4-FFF2-40B4-BE49-F238E27FC236}">
                <a16:creationId xmlns:a16="http://schemas.microsoft.com/office/drawing/2014/main" xmlns="" id="{481CDBA2-B07D-4700-8284-42B64B9AC5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6494817"/>
              </p:ext>
            </p:extLst>
          </p:nvPr>
        </p:nvGraphicFramePr>
        <p:xfrm>
          <a:off x="468313" y="1989138"/>
          <a:ext cx="8147050" cy="4065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bdĺžnik 2"/>
          <p:cNvSpPr/>
          <p:nvPr/>
        </p:nvSpPr>
        <p:spPr>
          <a:xfrm>
            <a:off x="4514600" y="6071353"/>
            <a:ext cx="40526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i="1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Arial Narrow" panose="020B0606020202030204" pitchFamily="34" charset="0"/>
              </a:rPr>
              <a:t>Zdroj:   IFP na základe administratívnych dát a dát NÚCEM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207819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1A5EFC-B58F-4D1E-AB6A-EBAB1D749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kern="1200" dirty="0">
                <a:solidFill>
                  <a:srgbClr val="2C9ADC"/>
                </a:solidFill>
                <a:latin typeface="NeueHaasGroteskDisp W02 Bd" panose="020B0804020202020204" pitchFamily="34" charset="-18"/>
              </a:rPr>
              <a:t>Ako ďalej?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874CA9-F943-4125-8BE9-715B2F199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628800"/>
            <a:ext cx="8147050" cy="4425925"/>
          </a:xfrm>
        </p:spPr>
        <p:txBody>
          <a:bodyPr/>
          <a:lstStyle/>
          <a:p>
            <a:r>
              <a:rPr lang="sk-SK" sz="2200" dirty="0" smtClean="0"/>
              <a:t>Chceme, </a:t>
            </a:r>
            <a:r>
              <a:rPr lang="sk-SK" sz="2200" dirty="0"/>
              <a:t>aby nám celoplošné testovanie zodpovedalo na otázky</a:t>
            </a:r>
            <a:r>
              <a:rPr lang="en-US" sz="2200" dirty="0"/>
              <a:t>,</a:t>
            </a:r>
            <a:r>
              <a:rPr lang="sk-SK" sz="2200" dirty="0"/>
              <a:t> na ktoré výberové testovania nevedia odpovedať </a:t>
            </a:r>
          </a:p>
          <a:p>
            <a:r>
              <a:rPr lang="sk-SK" sz="2200" dirty="0"/>
              <a:t>Jednou z nich je zmysluplné porovnávanie výkonu škôl</a:t>
            </a:r>
            <a:endParaRPr lang="en-US" sz="2200" dirty="0"/>
          </a:p>
          <a:p>
            <a:r>
              <a:rPr lang="sk-SK" sz="2200" dirty="0"/>
              <a:t>Porovnávajme teda porovnateľné</a:t>
            </a:r>
          </a:p>
          <a:p>
            <a:r>
              <a:rPr lang="sk-SK" sz="2200" dirty="0"/>
              <a:t>Vplyv školy musíme očistiť o rozdiely v žiackych populáciách</a:t>
            </a:r>
          </a:p>
          <a:p>
            <a:r>
              <a:rPr lang="sk-SK" sz="2200" dirty="0"/>
              <a:t>Dobrá škola je dobrou bez ohľadu na to, akí žiaci ju navštevujú</a:t>
            </a:r>
          </a:p>
          <a:p>
            <a:r>
              <a:rPr lang="sk-SK" sz="2200" dirty="0"/>
              <a:t>Ak vieme, ktoré školy sú dobré, môžme sa od nich čo to naučiť.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6FE38C8-BADD-46E1-B351-5829C05A2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B5FB0-DD17-4F82-AEE9-4D47FC7045B7}" type="slidenum">
              <a:rPr lang="sk-SK" smtClean="0"/>
              <a:pPr>
                <a:defRPr/>
              </a:pPr>
              <a:t>24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7845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100392" y="6518275"/>
            <a:ext cx="504056" cy="339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AE9A00-FA7E-44E7-9160-EFBE07559195}" type="slidenum">
              <a:rPr lang="sk-SK" altLang="en-US" smtClean="0">
                <a:solidFill>
                  <a:srgbClr val="000000"/>
                </a:solidFill>
              </a:rPr>
              <a:pPr eaLnBrk="1" hangingPunct="1"/>
              <a:t>25</a:t>
            </a:fld>
            <a:endParaRPr lang="sk-SK" altLang="en-US" dirty="0">
              <a:solidFill>
                <a:srgbClr val="000000"/>
              </a:solidFill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758263" y="908720"/>
            <a:ext cx="7127875" cy="990600"/>
          </a:xfrm>
          <a:noFill/>
        </p:spPr>
        <p:txBody>
          <a:bodyPr/>
          <a:lstStyle/>
          <a:p>
            <a:pPr eaLnBrk="1" hangingPunct="1"/>
            <a:r>
              <a:rPr lang="sk-SK" altLang="en-US" sz="3200" b="1" dirty="0">
                <a:solidFill>
                  <a:srgbClr val="2C9ADC"/>
                </a:solidFill>
                <a:latin typeface="NeueHaasGroteskDisp W02 Bd" panose="020B0804020202020204" pitchFamily="34" charset="-18"/>
                <a:cs typeface="Arial" panose="020B0604020202020204" pitchFamily="34" charset="0"/>
              </a:rPr>
              <a:t>Ďakujem za pozornosť</a:t>
            </a:r>
            <a:endParaRPr lang="en-GB" altLang="en-US" sz="3200" b="1" dirty="0">
              <a:solidFill>
                <a:srgbClr val="2C9ADC"/>
              </a:solidFill>
              <a:latin typeface="NeueHaasGroteskDisp W02 Bd" panose="020B0804020202020204" pitchFamily="34" charset="-18"/>
              <a:cs typeface="Arial" panose="020B0604020202020204" pitchFamily="34" charset="0"/>
            </a:endParaRPr>
          </a:p>
        </p:txBody>
      </p:sp>
      <p:sp>
        <p:nvSpPr>
          <p:cNvPr id="18438" name="Line 5"/>
          <p:cNvSpPr>
            <a:spLocks noChangeShapeType="1"/>
          </p:cNvSpPr>
          <p:nvPr/>
        </p:nvSpPr>
        <p:spPr bwMode="auto">
          <a:xfrm>
            <a:off x="762000" y="1772816"/>
            <a:ext cx="6983413" cy="0"/>
          </a:xfrm>
          <a:prstGeom prst="line">
            <a:avLst/>
          </a:prstGeom>
          <a:noFill/>
          <a:ln w="25400">
            <a:solidFill>
              <a:schemeClr val="tx2">
                <a:lumMod val="50000"/>
                <a:lumOff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4322200" y="2905401"/>
            <a:ext cx="4175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/>
              <a:t>luba.habodaszova</a:t>
            </a:r>
            <a:r>
              <a:rPr lang="en-US" sz="2400" dirty="0"/>
              <a:t>@mfsr.sk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85610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E1AE4E-98C5-484A-B499-46C0B3D95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kern="1200" dirty="0">
                <a:solidFill>
                  <a:srgbClr val="2C9ADC"/>
                </a:solidFill>
                <a:latin typeface="NeueHaasGroteskDisp W02 Bd" panose="020B0804020202020204" pitchFamily="34" charset="-18"/>
              </a:rPr>
              <a:t>Čo vieme aj bez testovania T9 - PISA</a:t>
            </a:r>
            <a:endParaRPr lang="en-US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8313" y="1989138"/>
            <a:ext cx="7920111" cy="4065587"/>
          </a:xfrm>
        </p:spPr>
        <p:txBody>
          <a:bodyPr/>
          <a:lstStyle/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 algn="r">
              <a:buNone/>
            </a:pPr>
            <a:endParaRPr lang="sk-SK" sz="1200" i="1" dirty="0" smtClean="0"/>
          </a:p>
          <a:p>
            <a:pPr marL="0" indent="0" algn="r">
              <a:buNone/>
            </a:pPr>
            <a:r>
              <a:rPr lang="sk-SK" sz="1200" i="1" dirty="0" smtClean="0"/>
              <a:t>Zdroj</a:t>
            </a:r>
            <a:r>
              <a:rPr lang="sk-SK" sz="1200" i="1" dirty="0"/>
              <a:t>: OECD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2FF836C-2B71-4347-BDC3-19FE7ECE8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1F812-3823-4AD5-95C8-DC3D5C2C33FF}" type="slidenum">
              <a:rPr lang="sk-SK" smtClean="0"/>
              <a:pPr>
                <a:defRPr/>
              </a:pPr>
              <a:t>3</a:t>
            </a:fld>
            <a:endParaRPr lang="sk-SK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41416363-4799-499C-8218-ECB37220A9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0458317"/>
              </p:ext>
            </p:extLst>
          </p:nvPr>
        </p:nvGraphicFramePr>
        <p:xfrm>
          <a:off x="1331639" y="1844824"/>
          <a:ext cx="6840761" cy="4209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4731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DA7F57-1C47-4C8E-B888-FEA59B15C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kern="1200" dirty="0">
                <a:solidFill>
                  <a:srgbClr val="2C9ADC"/>
                </a:solidFill>
                <a:latin typeface="NeueHaasGroteskDisp W02 Bd" panose="020B0804020202020204" pitchFamily="34" charset="-18"/>
              </a:rPr>
              <a:t>Čo vieme aj bez testovania T9 -PISA</a:t>
            </a:r>
            <a:endParaRPr lang="en-US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8313" y="1989139"/>
            <a:ext cx="8147050" cy="3888134"/>
          </a:xfrm>
        </p:spPr>
        <p:txBody>
          <a:bodyPr/>
          <a:lstStyle/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 algn="r">
              <a:buNone/>
            </a:pPr>
            <a:r>
              <a:rPr lang="sk-SK" sz="1200" i="1" dirty="0"/>
              <a:t>Zdroj: OECD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6B41A2-EA64-4A43-9E12-5568C5179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B5FB0-DD17-4F82-AEE9-4D47FC7045B7}" type="slidenum">
              <a:rPr lang="sk-SK" smtClean="0"/>
              <a:pPr>
                <a:defRPr/>
              </a:pPr>
              <a:t>4</a:t>
            </a:fld>
            <a:endParaRPr lang="sk-SK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3E55242A-1B76-48F2-A4A9-9DC64F5AB6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7267491"/>
              </p:ext>
            </p:extLst>
          </p:nvPr>
        </p:nvGraphicFramePr>
        <p:xfrm>
          <a:off x="1259632" y="1916832"/>
          <a:ext cx="648072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0432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63923E-A1BF-4045-B28F-FD22E0990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kern="1200" dirty="0">
                <a:solidFill>
                  <a:srgbClr val="2C9ADC"/>
                </a:solidFill>
                <a:latin typeface="NeueHaasGroteskDisp W02 Bd" panose="020B0804020202020204" pitchFamily="34" charset="-18"/>
              </a:rPr>
              <a:t>Čo vieme aj bez testovania T9 - PISA</a:t>
            </a:r>
            <a:endParaRPr lang="en-US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 algn="r">
              <a:buNone/>
            </a:pPr>
            <a:r>
              <a:rPr lang="sk-SK" sz="1200" i="1" dirty="0"/>
              <a:t>Zdroj: OECD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E567B20-FCFA-428D-B821-402B0D08C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1F812-3823-4AD5-95C8-DC3D5C2C33FF}" type="slidenum">
              <a:rPr lang="sk-SK" smtClean="0"/>
              <a:pPr>
                <a:defRPr/>
              </a:pPr>
              <a:t>5</a:t>
            </a:fld>
            <a:endParaRPr lang="sk-SK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35D3130E-D3E3-45E4-9EF8-C5C83BA057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3100351"/>
              </p:ext>
            </p:extLst>
          </p:nvPr>
        </p:nvGraphicFramePr>
        <p:xfrm>
          <a:off x="611560" y="1666875"/>
          <a:ext cx="7632847" cy="4303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912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D65301-3361-4BAB-A8D9-92BCF2129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kern="1200" dirty="0">
                <a:solidFill>
                  <a:srgbClr val="2C9ADC"/>
                </a:solidFill>
                <a:latin typeface="NeueHaasGroteskDisp W02 Bd" panose="020B0804020202020204" pitchFamily="34" charset="-18"/>
              </a:rPr>
              <a:t>Čo vieme aj bez testovania T9</a:t>
            </a:r>
            <a:endParaRPr lang="en-US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8313" y="1844825"/>
            <a:ext cx="8147050" cy="4032448"/>
          </a:xfrm>
        </p:spPr>
        <p:txBody>
          <a:bodyPr/>
          <a:lstStyle/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 algn="r">
              <a:buNone/>
            </a:pPr>
            <a:endParaRPr lang="sk-SK" sz="1200" i="1" dirty="0" smtClean="0"/>
          </a:p>
          <a:p>
            <a:pPr marL="0" indent="0" algn="r">
              <a:buNone/>
            </a:pPr>
            <a:r>
              <a:rPr lang="sk-SK" sz="1200" i="1" dirty="0" smtClean="0"/>
              <a:t>Zdroj</a:t>
            </a:r>
            <a:r>
              <a:rPr lang="sk-SK" sz="1200" i="1" dirty="0"/>
              <a:t>: OECD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C98681E-DB0C-4C60-894A-E9536CCD9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1F812-3823-4AD5-95C8-DC3D5C2C33FF}" type="slidenum">
              <a:rPr lang="sk-SK" smtClean="0"/>
              <a:pPr>
                <a:defRPr/>
              </a:pPr>
              <a:t>6</a:t>
            </a:fld>
            <a:endParaRPr lang="sk-SK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45929DE3-A6E7-4E2C-B742-7A3FB74CB6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2944251"/>
              </p:ext>
            </p:extLst>
          </p:nvPr>
        </p:nvGraphicFramePr>
        <p:xfrm>
          <a:off x="1259632" y="1772817"/>
          <a:ext cx="6624736" cy="4104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0223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9AEB25-C1EC-4A33-AF55-B46B676C6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kern="1200" dirty="0">
                <a:solidFill>
                  <a:srgbClr val="2C9ADC"/>
                </a:solidFill>
                <a:latin typeface="NeueHaasGroteskDisp W02 Bd" panose="020B0804020202020204" pitchFamily="34" charset="-18"/>
              </a:rPr>
              <a:t>Čo vieme aj bez testovania T9</a:t>
            </a:r>
            <a:endParaRPr lang="en-US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8313" y="1989139"/>
            <a:ext cx="8147050" cy="3816126"/>
          </a:xfrm>
        </p:spPr>
        <p:txBody>
          <a:bodyPr/>
          <a:lstStyle/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i="1" dirty="0" smtClean="0"/>
          </a:p>
          <a:p>
            <a:pPr marL="0" indent="0" algn="r">
              <a:buNone/>
            </a:pPr>
            <a:r>
              <a:rPr lang="sk-SK" sz="1200" i="1" dirty="0"/>
              <a:t>Zdroj</a:t>
            </a:r>
            <a:r>
              <a:rPr lang="sk-SK" sz="1200" i="1" dirty="0"/>
              <a:t>: OECD</a:t>
            </a:r>
          </a:p>
          <a:p>
            <a:pPr marL="0" indent="0" algn="r">
              <a:buNone/>
            </a:pPr>
            <a:endParaRPr lang="sk-SK" sz="1200" i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010CC5B-8570-4FF9-B78D-EF1C0CDAF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1F812-3823-4AD5-95C8-DC3D5C2C33FF}" type="slidenum">
              <a:rPr lang="sk-SK" smtClean="0"/>
              <a:pPr>
                <a:defRPr/>
              </a:pPr>
              <a:t>7</a:t>
            </a:fld>
            <a:endParaRPr lang="sk-SK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C707B3F9-DBB0-4EB1-9B53-5598E4E512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8677885"/>
              </p:ext>
            </p:extLst>
          </p:nvPr>
        </p:nvGraphicFramePr>
        <p:xfrm>
          <a:off x="971600" y="1844824"/>
          <a:ext cx="720080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858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1E5F99-3353-49ED-A968-26A6EB79F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b="1" kern="1200" dirty="0">
                <a:solidFill>
                  <a:srgbClr val="2C9ADC"/>
                </a:solidFill>
                <a:latin typeface="NeueHaasGroteskDisp W02 Bd" panose="020B0804020202020204" pitchFamily="34" charset="-18"/>
              </a:rPr>
              <a:t>Ako je to v testovaní T9?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93832E-2796-474B-A78A-597E7A5D9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Vplyv socio-ekonomického prostredia – SZP</a:t>
            </a:r>
          </a:p>
          <a:p>
            <a:r>
              <a:rPr lang="sk-SK" dirty="0"/>
              <a:t>Problémy so SZP definíciou: zmena v čase + nedostatočné kapacity CPPPaP + nekompletné dáta </a:t>
            </a:r>
          </a:p>
          <a:p>
            <a:r>
              <a:rPr lang="sk-SK" dirty="0"/>
              <a:t>Náhrada: administratívne </a:t>
            </a:r>
            <a:r>
              <a:rPr lang="sk-SK" dirty="0" smtClean="0"/>
              <a:t>dáta</a:t>
            </a:r>
            <a:endParaRPr lang="sk-SK" dirty="0"/>
          </a:p>
          <a:p>
            <a:endParaRPr lang="sk-SK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67DEF7C-A2F2-43F6-82A2-F49ED0EA6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B5FB0-DD17-4F82-AEE9-4D47FC7045B7}" type="slidenum">
              <a:rPr lang="sk-SK" smtClean="0"/>
              <a:pPr>
                <a:defRPr/>
              </a:pPr>
              <a:t>8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2748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A01625-1A27-44FA-A49D-14AB895DD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200" b="1" kern="1200" dirty="0">
                <a:solidFill>
                  <a:srgbClr val="2C9ADC"/>
                </a:solidFill>
                <a:latin typeface="NeueHaasGroteskDisp W02 Bd" panose="020B0804020202020204" pitchFamily="34" charset="-18"/>
              </a:rPr>
              <a:t>Čo považovať za znevýhodnenie?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1FF5F4-5037-4B08-919A-215168EE3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Nízky príjem domácností</a:t>
            </a:r>
          </a:p>
          <a:p>
            <a:r>
              <a:rPr lang="sk-SK" dirty="0"/>
              <a:t>Nízke vzdelanie rodičov</a:t>
            </a:r>
          </a:p>
          <a:p>
            <a:r>
              <a:rPr lang="sk-SK" dirty="0"/>
              <a:t>Dlhodobá nezamestnanosť rodičov</a:t>
            </a:r>
          </a:p>
          <a:p>
            <a:r>
              <a:rPr lang="sk-SK" dirty="0"/>
              <a:t>Neúplná domácnosť</a:t>
            </a:r>
          </a:p>
          <a:p>
            <a:r>
              <a:rPr lang="sk-SK" dirty="0"/>
              <a:t>Materinský jazyk odlišný od vyučovacieho jazyka</a:t>
            </a:r>
          </a:p>
          <a:p>
            <a:r>
              <a:rPr lang="sk-SK" dirty="0"/>
              <a:t>Zdravotné znevýhodnenie</a:t>
            </a:r>
          </a:p>
          <a:p>
            <a:r>
              <a:rPr lang="sk-SK" dirty="0"/>
              <a:t>A pod.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88959B1-10FA-472E-B3C3-8212C2179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B5FB0-DD17-4F82-AEE9-4D47FC7045B7}" type="slidenum">
              <a:rPr lang="sk-SK" smtClean="0"/>
              <a:pPr>
                <a:defRPr/>
              </a:pPr>
              <a:t>9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9365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Prezentácia IFP_working papers">
  <a:themeElements>
    <a:clrScheme name="2_Prezentácia IFP_working paper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Prezentácia IFP_working papers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Prezentácia IFP_working pape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zentácia IFP_working paper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zentácia IFP_working paper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zentácia IFP_working paper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zentácia IFP_working paper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rezentácia IFP_working paper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IFP_working paper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IFP_working paper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IFP_working paper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IFP_working paper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IFP_working paper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rezentácia IFP_working paper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10051</TotalTime>
  <Words>599</Words>
  <Application>Microsoft Office PowerPoint</Application>
  <PresentationFormat>Prezentácia na obrazovke (4:3)</PresentationFormat>
  <Paragraphs>189</Paragraphs>
  <Slides>25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25</vt:i4>
      </vt:variant>
    </vt:vector>
  </HeadingPairs>
  <TitlesOfParts>
    <vt:vector size="34" baseType="lpstr">
      <vt:lpstr>Arial</vt:lpstr>
      <vt:lpstr>Arial Narrow</vt:lpstr>
      <vt:lpstr>Book Antiqua</vt:lpstr>
      <vt:lpstr>Calibri</vt:lpstr>
      <vt:lpstr>NeueHaasGroteskDisp W02 Bd</vt:lpstr>
      <vt:lpstr>NeueHaasGroteskText W02</vt:lpstr>
      <vt:lpstr>Times New Roman</vt:lpstr>
      <vt:lpstr>Wingdings</vt:lpstr>
      <vt:lpstr>2_Prezentácia IFP_working papers</vt:lpstr>
      <vt:lpstr> Čo vieme zistiť z testovaní T9  (a ako s tým naložiť)  Ľuba Habodászová Edumetria 7. November 2019 </vt:lpstr>
      <vt:lpstr>Čo vieme aj bez testovania T9 - PISA</vt:lpstr>
      <vt:lpstr>Čo vieme aj bez testovania T9 - PISA</vt:lpstr>
      <vt:lpstr>Čo vieme aj bez testovania T9 -PISA</vt:lpstr>
      <vt:lpstr>Čo vieme aj bez testovania T9 - PISA</vt:lpstr>
      <vt:lpstr>Čo vieme aj bez testovania T9</vt:lpstr>
      <vt:lpstr>Čo vieme aj bez testovania T9</vt:lpstr>
      <vt:lpstr>Ako je to v testovaní T9?</vt:lpstr>
      <vt:lpstr>Čo považovať za znevýhodnenie?</vt:lpstr>
      <vt:lpstr>Čo vieme odmerať?</vt:lpstr>
      <vt:lpstr>Priemerná úspešnosť podľa vzdelania otcov</vt:lpstr>
      <vt:lpstr>Priemerná úspešnosť podľa príjmu (decily)</vt:lpstr>
      <vt:lpstr>Priemerná úspešnosť podľa znevýhodnenia</vt:lpstr>
      <vt:lpstr>Aj na škole (možno) záleží</vt:lpstr>
      <vt:lpstr>Priemerná úspešnosť podľa veľkosti školy</vt:lpstr>
      <vt:lpstr>Priemerná úspešnosť podľa podielu SZP žiakov</vt:lpstr>
      <vt:lpstr>Vplyv faktorov na úrovni žiaka</vt:lpstr>
      <vt:lpstr>Vplyv faktorov na úrovni školy</vt:lpstr>
      <vt:lpstr>Na čo nám to bude?</vt:lpstr>
      <vt:lpstr>Výsledky T9 podľa okresov 2016/17</vt:lpstr>
      <vt:lpstr>Výsledky T9 podľa okresov 2016/17</vt:lpstr>
      <vt:lpstr>Prezentácia programu PowerPoint</vt:lpstr>
      <vt:lpstr>Podiel variability medzi školami na celkovej variabilite - najdôležitejší graf z celej prezentácie </vt:lpstr>
      <vt:lpstr>Ako ďalej?</vt:lpstr>
      <vt:lpstr>Ďakujem za pozornosť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vnovysedlak</dc:creator>
  <cp:lastModifiedBy>Habodaszova Luba</cp:lastModifiedBy>
  <cp:revision>620</cp:revision>
  <cp:lastPrinted>2019-03-28T08:21:15Z</cp:lastPrinted>
  <dcterms:created xsi:type="dcterms:W3CDTF">2005-03-21T14:42:10Z</dcterms:created>
  <dcterms:modified xsi:type="dcterms:W3CDTF">2019-11-11T13:40:40Z</dcterms:modified>
</cp:coreProperties>
</file>