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9" r:id="rId1"/>
  </p:sldMasterIdLst>
  <p:notesMasterIdLst>
    <p:notesMasterId r:id="rId35"/>
  </p:notesMasterIdLst>
  <p:handoutMasterIdLst>
    <p:handoutMasterId r:id="rId36"/>
  </p:handoutMasterIdLst>
  <p:sldIdLst>
    <p:sldId id="438" r:id="rId2"/>
    <p:sldId id="579" r:id="rId3"/>
    <p:sldId id="590" r:id="rId4"/>
    <p:sldId id="605" r:id="rId5"/>
    <p:sldId id="587" r:id="rId6"/>
    <p:sldId id="581" r:id="rId7"/>
    <p:sldId id="582" r:id="rId8"/>
    <p:sldId id="583" r:id="rId9"/>
    <p:sldId id="586" r:id="rId10"/>
    <p:sldId id="588" r:id="rId11"/>
    <p:sldId id="594" r:id="rId12"/>
    <p:sldId id="608" r:id="rId13"/>
    <p:sldId id="591" r:id="rId14"/>
    <p:sldId id="595" r:id="rId15"/>
    <p:sldId id="601" r:id="rId16"/>
    <p:sldId id="596" r:id="rId17"/>
    <p:sldId id="597" r:id="rId18"/>
    <p:sldId id="607" r:id="rId19"/>
    <p:sldId id="598" r:id="rId20"/>
    <p:sldId id="592" r:id="rId21"/>
    <p:sldId id="612" r:id="rId22"/>
    <p:sldId id="615" r:id="rId23"/>
    <p:sldId id="610" r:id="rId24"/>
    <p:sldId id="613" r:id="rId25"/>
    <p:sldId id="614" r:id="rId26"/>
    <p:sldId id="609" r:id="rId27"/>
    <p:sldId id="593" r:id="rId28"/>
    <p:sldId id="599" r:id="rId29"/>
    <p:sldId id="600" r:id="rId30"/>
    <p:sldId id="604" r:id="rId31"/>
    <p:sldId id="602" r:id="rId32"/>
    <p:sldId id="603" r:id="rId33"/>
    <p:sldId id="584" r:id="rId34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6698" autoAdjust="0"/>
    <p:restoredTop sz="86469" autoAdjust="0"/>
  </p:normalViewPr>
  <p:slideViewPr>
    <p:cSldViewPr>
      <p:cViewPr>
        <p:scale>
          <a:sx n="75" d="100"/>
          <a:sy n="75" d="100"/>
        </p:scale>
        <p:origin x="1157" y="2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sorterViewPr>
    <p:cViewPr varScale="1">
      <p:scale>
        <a:sx n="1" d="1"/>
        <a:sy n="1" d="1"/>
      </p:scale>
      <p:origin x="0" y="-5448"/>
    </p:cViewPr>
  </p:sorterViewPr>
  <p:notesViewPr>
    <p:cSldViewPr>
      <p:cViewPr varScale="1">
        <p:scale>
          <a:sx n="69" d="100"/>
          <a:sy n="69" d="100"/>
        </p:scale>
        <p:origin x="309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8136"/>
          </a:xfrm>
          <a:prstGeom prst="rect">
            <a:avLst/>
          </a:prstGeom>
        </p:spPr>
        <p:txBody>
          <a:bodyPr vert="horz" lIns="91004" tIns="45502" rIns="91004" bIns="45502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2"/>
            <a:ext cx="2945659" cy="498136"/>
          </a:xfrm>
          <a:prstGeom prst="rect">
            <a:avLst/>
          </a:prstGeom>
        </p:spPr>
        <p:txBody>
          <a:bodyPr vert="horz" lIns="91004" tIns="45502" rIns="91004" bIns="45502" rtlCol="0"/>
          <a:lstStyle>
            <a:lvl1pPr algn="r">
              <a:defRPr sz="1200"/>
            </a:lvl1pPr>
          </a:lstStyle>
          <a:p>
            <a:fld id="{9A167D09-B6E7-4CE2-BD21-5BC4DE64E3C2}" type="datetimeFigureOut">
              <a:rPr lang="sk-SK" smtClean="0"/>
              <a:t>6. 11. 2019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004" tIns="45502" rIns="91004" bIns="45502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004" tIns="45502" rIns="91004" bIns="45502" rtlCol="0" anchor="b"/>
          <a:lstStyle>
            <a:lvl1pPr algn="r">
              <a:defRPr sz="1200"/>
            </a:lvl1pPr>
          </a:lstStyle>
          <a:p>
            <a:fld id="{ED90F453-813F-4BAD-B231-B0B943FC84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8628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841" cy="498710"/>
          </a:xfrm>
          <a:prstGeom prst="rect">
            <a:avLst/>
          </a:prstGeom>
        </p:spPr>
        <p:txBody>
          <a:bodyPr vert="horz" lIns="91004" tIns="45502" rIns="91004" bIns="45502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750" y="0"/>
            <a:ext cx="2945840" cy="498710"/>
          </a:xfrm>
          <a:prstGeom prst="rect">
            <a:avLst/>
          </a:prstGeom>
        </p:spPr>
        <p:txBody>
          <a:bodyPr vert="horz" lIns="91004" tIns="45502" rIns="91004" bIns="45502" rtlCol="0"/>
          <a:lstStyle>
            <a:lvl1pPr algn="r">
              <a:defRPr sz="1200"/>
            </a:lvl1pPr>
          </a:lstStyle>
          <a:p>
            <a:fld id="{30FBD70B-DC8E-4CCD-A092-6B4CA0B66B7F}" type="datetimeFigureOut">
              <a:rPr lang="sk-SK" smtClean="0"/>
              <a:t>6. 11. 2019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88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4" tIns="45502" rIns="91004" bIns="45502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310" y="4777960"/>
            <a:ext cx="5438140" cy="3909238"/>
          </a:xfrm>
          <a:prstGeom prst="rect">
            <a:avLst/>
          </a:prstGeom>
        </p:spPr>
        <p:txBody>
          <a:bodyPr vert="horz" lIns="91004" tIns="45502" rIns="91004" bIns="4550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9518"/>
            <a:ext cx="2945841" cy="498709"/>
          </a:xfrm>
          <a:prstGeom prst="rect">
            <a:avLst/>
          </a:prstGeom>
        </p:spPr>
        <p:txBody>
          <a:bodyPr vert="horz" lIns="91004" tIns="45502" rIns="91004" bIns="45502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750" y="9429518"/>
            <a:ext cx="2945840" cy="498709"/>
          </a:xfrm>
          <a:prstGeom prst="rect">
            <a:avLst/>
          </a:prstGeom>
        </p:spPr>
        <p:txBody>
          <a:bodyPr vert="horz" lIns="91004" tIns="45502" rIns="91004" bIns="45502" rtlCol="0" anchor="b"/>
          <a:lstStyle>
            <a:lvl1pPr algn="r">
              <a:defRPr sz="1200"/>
            </a:lvl1pPr>
          </a:lstStyle>
          <a:p>
            <a:fld id="{8CFBF8D9-B2B6-456A-826E-CF6F9A73B98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60368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54401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76182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83262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792113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937647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315140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754057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233237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828633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21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16791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22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85404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87999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23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208787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24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719910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25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694176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26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82044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27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050185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28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077796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29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47412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30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163166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31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449974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32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1760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440196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33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8258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68128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41996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989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66231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38756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67512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404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041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44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70472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78754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49957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91016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50587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374368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76804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46873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416801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850395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483270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235025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446456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030044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961925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975154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490248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508561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11275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6333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645626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011789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17325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743912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574420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73276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774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639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18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446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D0DF5E60-9974-AC48-9591-99C2BB44B7CF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863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179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095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  <p:sldLayoutId id="2147483704" r:id="rId22"/>
    <p:sldLayoutId id="2147483705" r:id="rId23"/>
    <p:sldLayoutId id="2147483706" r:id="rId24"/>
    <p:sldLayoutId id="2147483707" r:id="rId25"/>
    <p:sldLayoutId id="2147483708" r:id="rId26"/>
    <p:sldLayoutId id="2147483709" r:id="rId27"/>
    <p:sldLayoutId id="2147483710" r:id="rId28"/>
    <p:sldLayoutId id="2147483711" r:id="rId29"/>
    <p:sldLayoutId id="2147483712" r:id="rId30"/>
    <p:sldLayoutId id="2147483713" r:id="rId31"/>
    <p:sldLayoutId id="2147483714" r:id="rId32"/>
    <p:sldLayoutId id="2147483715" r:id="rId33"/>
    <p:sldLayoutId id="2147483716" r:id="rId34"/>
    <p:sldLayoutId id="2147483718" r:id="rId35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3672408"/>
          </a:xfrm>
        </p:spPr>
        <p:txBody>
          <a:bodyPr anchor="t" anchorCtr="0">
            <a:normAutofit/>
          </a:bodyPr>
          <a:lstStyle/>
          <a:p>
            <a:pPr algn="ctr"/>
            <a:r>
              <a:rPr lang="sk-SK" sz="4400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Chlapci sú z Marsu,</a:t>
            </a:r>
            <a:br>
              <a:rPr lang="sk-SK" sz="4400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sk-SK" sz="4400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dievčatá z Venuše.</a:t>
            </a:r>
            <a:br>
              <a:rPr lang="sk-SK" sz="4400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sk-SK" sz="4400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sk-SK" sz="4400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sk-SK" sz="4400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Zohľadňujeme to</a:t>
            </a:r>
            <a:br>
              <a:rPr lang="sk-SK" sz="4400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sk-SK" sz="4400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pri ich hodnotení?</a:t>
            </a:r>
            <a:endParaRPr lang="sk-SK" sz="44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403648" y="5661248"/>
            <a:ext cx="7488832" cy="576064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Vladimír Burjan, EXAM</a:t>
            </a:r>
            <a:endParaRPr lang="sk-SK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26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60232" y="3087737"/>
            <a:ext cx="248376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39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sk-SK" sz="239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3600400"/>
          </a:xfrm>
        </p:spPr>
        <p:txBody>
          <a:bodyPr anchor="t" anchorCtr="0"/>
          <a:lstStyle/>
          <a:p>
            <a:pPr algn="ctr"/>
            <a:r>
              <a:rPr lang="sk-SK" sz="4000" dirty="0" smtClean="0">
                <a:solidFill>
                  <a:schemeClr val="tx1"/>
                </a:solidFill>
              </a:rPr>
              <a:t/>
            </a:r>
            <a:br>
              <a:rPr lang="sk-SK" sz="4000" dirty="0" smtClean="0">
                <a:solidFill>
                  <a:schemeClr val="tx1"/>
                </a:solidFill>
              </a:rPr>
            </a:br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Celkový prístup chlapcov a dievčat</a:t>
            </a:r>
            <a:b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 školskému hodnoteniu</a:t>
            </a:r>
            <a:endParaRPr lang="sk-SK" sz="2400" b="1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36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052736"/>
            <a:ext cx="7776864" cy="694124"/>
          </a:xfrm>
        </p:spPr>
        <p:txBody>
          <a:bodyPr anchor="t" anchorCtr="0">
            <a:noAutofit/>
          </a:bodyPr>
          <a:lstStyle/>
          <a:p>
            <a:r>
              <a:rPr lang="sk-SK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Prístup k hodnoteniu</a:t>
            </a:r>
            <a:endParaRPr lang="sk-SK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99592" y="2060848"/>
            <a:ext cx="8137525" cy="4895850"/>
          </a:xfrm>
        </p:spPr>
        <p:txBody>
          <a:bodyPr anchor="t">
            <a:noAutofit/>
          </a:bodyPr>
          <a:lstStyle/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Komu záleží viac na známkach?</a:t>
            </a:r>
          </a:p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Kto je súťaživejší?</a:t>
            </a:r>
          </a:p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Kto je svedomitejší, zodpovednejší?</a:t>
            </a:r>
          </a:p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Kto je konformnejší / adaptabilnejší / realistickejší? (nebaví ma to, ale naučím</a:t>
            </a:r>
            <a:b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sa to, keď sa to teda od nás žiada)</a:t>
            </a: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ct val="150000"/>
              <a:buNone/>
            </a:pPr>
            <a:endParaRPr lang="sk-SK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15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052736"/>
            <a:ext cx="7776864" cy="694124"/>
          </a:xfrm>
        </p:spPr>
        <p:txBody>
          <a:bodyPr anchor="t" anchorCtr="0">
            <a:noAutofit/>
          </a:bodyPr>
          <a:lstStyle/>
          <a:p>
            <a:r>
              <a:rPr lang="sk-SK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Prístup k hodnoteniu</a:t>
            </a:r>
            <a:endParaRPr lang="sk-SK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99592" y="2060848"/>
            <a:ext cx="8137525" cy="4895850"/>
          </a:xfrm>
        </p:spPr>
        <p:txBody>
          <a:bodyPr anchor="t">
            <a:noAutofit/>
          </a:bodyPr>
          <a:lstStyle/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Hodnotenie ako pochvala od dospelých</a:t>
            </a:r>
            <a:br>
              <a:rPr lang="sk-SK" sz="32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dievčatá</a:t>
            </a:r>
          </a:p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Hodnotenie ako </a:t>
            </a: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potvrdenie, že žiak si vzorne plní všetky svoje povinnosti – </a:t>
            </a:r>
            <a:r>
              <a:rPr lang="sk-SK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dievčatá</a:t>
            </a:r>
          </a:p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Hodnotenie ako súťaž – chlapci</a:t>
            </a:r>
          </a:p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Moderný trend: </a:t>
            </a:r>
            <a:r>
              <a:rPr lang="sk-SK" sz="32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gamifikácia</a:t>
            </a: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– skôr pre Ch</a:t>
            </a:r>
          </a:p>
        </p:txBody>
      </p:sp>
    </p:spTree>
    <p:extLst>
      <p:ext uri="{BB962C8B-B14F-4D97-AF65-F5344CB8AC3E}">
        <p14:creationId xmlns:p14="http://schemas.microsoft.com/office/powerpoint/2010/main" val="86429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60232" y="3087737"/>
            <a:ext cx="248376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39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sk-SK" sz="239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3600400"/>
          </a:xfrm>
        </p:spPr>
        <p:txBody>
          <a:bodyPr anchor="t" anchorCtr="0"/>
          <a:lstStyle/>
          <a:p>
            <a:pPr algn="ctr"/>
            <a:r>
              <a:rPr lang="sk-SK" sz="4000" dirty="0" smtClean="0">
                <a:solidFill>
                  <a:schemeClr val="tx1"/>
                </a:solidFill>
              </a:rPr>
              <a:t/>
            </a:r>
            <a:br>
              <a:rPr lang="sk-SK" sz="4000" dirty="0" smtClean="0">
                <a:solidFill>
                  <a:schemeClr val="tx1"/>
                </a:solidFill>
              </a:rPr>
            </a:br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Vhodnosť jednotlivých</a:t>
            </a:r>
            <a:b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formátov testovania a hodnotenia</a:t>
            </a:r>
            <a:b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 pohľadu chlapcov a dievčat</a:t>
            </a:r>
            <a:endParaRPr lang="sk-SK" sz="2400" b="1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32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052736"/>
            <a:ext cx="7776864" cy="694124"/>
          </a:xfrm>
        </p:spPr>
        <p:txBody>
          <a:bodyPr anchor="t" anchorCtr="0">
            <a:noAutofit/>
          </a:bodyPr>
          <a:lstStyle/>
          <a:p>
            <a:r>
              <a:rPr lang="sk-SK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Ústne skúšanie (pri tabuli)</a:t>
            </a:r>
            <a:endParaRPr lang="sk-SK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99592" y="2060848"/>
            <a:ext cx="8137525" cy="4895850"/>
          </a:xfrm>
        </p:spPr>
        <p:txBody>
          <a:bodyPr anchor="t">
            <a:noAutofit/>
          </a:bodyPr>
          <a:lstStyle/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Lepšie vyhovuje dievčatám, pretože sú spravidla komunikačne zručnejšie.</a:t>
            </a:r>
          </a:p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Dievčatá viac čítajú, majú väčšiu slov. zásobu, dokážu </a:t>
            </a:r>
            <a:r>
              <a:rPr lang="sk-SK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lepšie </a:t>
            </a: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vyjadrovať svoje myšlienky.</a:t>
            </a:r>
          </a:p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Učitelia oceňujú, keď žiak pri </a:t>
            </a: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odpovedi po- užíva </a:t>
            </a:r>
            <a:r>
              <a:rPr lang="sk-SK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ich slová a formulácie, čo robia skôr D</a:t>
            </a: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sk-SK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02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052736"/>
            <a:ext cx="7776864" cy="694124"/>
          </a:xfrm>
        </p:spPr>
        <p:txBody>
          <a:bodyPr anchor="t" anchorCtr="0">
            <a:noAutofit/>
          </a:bodyPr>
          <a:lstStyle/>
          <a:p>
            <a:r>
              <a:rPr lang="sk-SK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Ústne skúšanie (pri tabuli)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99592" y="1962704"/>
            <a:ext cx="8137525" cy="4895850"/>
          </a:xfrm>
        </p:spPr>
        <p:txBody>
          <a:bodyPr anchor="t">
            <a:noAutofit/>
          </a:bodyPr>
          <a:lstStyle/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Ústna </a:t>
            </a:r>
            <a:r>
              <a:rPr lang="sk-SK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odpoveď je osobnejšia, je to priama komunikácia s učiteľom, môže sa tu uplatňovať aj neverbálna komunikácia</a:t>
            </a: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ct val="150000"/>
              <a:buNone/>
            </a:pPr>
            <a:endParaRPr lang="sk-SK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ct val="150000"/>
              <a:buNone/>
            </a:pPr>
            <a:endParaRPr lang="sk-SK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12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052736"/>
            <a:ext cx="7776864" cy="694124"/>
          </a:xfrm>
        </p:spPr>
        <p:txBody>
          <a:bodyPr anchor="t" anchorCtr="0">
            <a:noAutofit/>
          </a:bodyPr>
          <a:lstStyle/>
          <a:p>
            <a:r>
              <a:rPr lang="sk-SK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Slohové práce, eseje, čitateľské denníky...</a:t>
            </a:r>
            <a:endParaRPr lang="sk-SK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99592" y="1962704"/>
            <a:ext cx="8137525" cy="4895850"/>
          </a:xfrm>
        </p:spPr>
        <p:txBody>
          <a:bodyPr anchor="t">
            <a:noAutofit/>
          </a:bodyPr>
          <a:lstStyle/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Lepšie vyhovujú dievčatám, pretože sú spravidla komunikačne zručnejšie.</a:t>
            </a:r>
          </a:p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Dievčatá viac čítajú, majú lepšiu slovnú zásobu, lepšie dokážu vyjadrovať svoje myšlienky.</a:t>
            </a:r>
            <a:endParaRPr lang="sk-SK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Dievčatá majú spravidla krajší rukopis ako chlapci a štúdie ukázali, že to má pozitívny vplyv na hodnotiteľov</a:t>
            </a: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ct val="150000"/>
              <a:buNone/>
            </a:pPr>
            <a:endParaRPr lang="sk-SK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35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052736"/>
            <a:ext cx="7776864" cy="694124"/>
          </a:xfrm>
        </p:spPr>
        <p:txBody>
          <a:bodyPr anchor="t" anchorCtr="0">
            <a:noAutofit/>
          </a:bodyPr>
          <a:lstStyle/>
          <a:p>
            <a:r>
              <a:rPr lang="sk-SK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Testy s výberom odpovede</a:t>
            </a:r>
            <a:endParaRPr lang="sk-SK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99592" y="1962704"/>
            <a:ext cx="8137525" cy="4895850"/>
          </a:xfrm>
        </p:spPr>
        <p:txBody>
          <a:bodyPr anchor="t">
            <a:noAutofit/>
          </a:bodyPr>
          <a:lstStyle/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Lepšie vyhovujú chlapcom, ktorí sú </a:t>
            </a:r>
            <a:r>
              <a:rPr lang="sk-SK" sz="32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spra</a:t>
            </a: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-</a:t>
            </a:r>
            <a:b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32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vidla</a:t>
            </a: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komunikačne menej obratní.</a:t>
            </a:r>
          </a:p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Chlapci viac v testoch hádajú, riskujú.</a:t>
            </a:r>
            <a:b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Dievčatá majú vyššiu averziu k riziku,</a:t>
            </a:r>
            <a:b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resp. majú s hádaním „etický“ problém</a:t>
            </a:r>
            <a:b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(a to aj vtedy, keď je explicitne povolené).</a:t>
            </a: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ct val="150000"/>
              <a:buNone/>
            </a:pPr>
            <a:endParaRPr lang="sk-SK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34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052736"/>
            <a:ext cx="7776864" cy="694124"/>
          </a:xfrm>
        </p:spPr>
        <p:txBody>
          <a:bodyPr anchor="t" anchorCtr="0">
            <a:noAutofit/>
          </a:bodyPr>
          <a:lstStyle/>
          <a:p>
            <a:r>
              <a:rPr lang="sk-SK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Testy a písomky</a:t>
            </a:r>
            <a:endParaRPr lang="sk-SK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99592" y="1962704"/>
            <a:ext cx="8137525" cy="4895850"/>
          </a:xfrm>
        </p:spPr>
        <p:txBody>
          <a:bodyPr anchor="t">
            <a:noAutofit/>
          </a:bodyPr>
          <a:lstStyle/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Dievčatá sa dokážu počas testu / písomky</a:t>
            </a:r>
            <a:b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lepšie sústrediť, sú pokojnejšie, chlapci </a:t>
            </a:r>
            <a:r>
              <a:rPr lang="sk-SK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sú </a:t>
            </a: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neposednejší, nepokojnejší, majú rozptýlenú </a:t>
            </a:r>
            <a:r>
              <a:rPr lang="sk-SK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pozornosť, </a:t>
            </a: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sú „</a:t>
            </a:r>
            <a:r>
              <a:rPr lang="sk-SK" sz="32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zbrklí</a:t>
            </a: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“...</a:t>
            </a:r>
            <a:endParaRPr lang="sk-SK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Ukázalo sa, že chlapci majú výrazne lepšie výsledky, keď sú úlohy v písomke zoradené</a:t>
            </a:r>
            <a:b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od najľahších po najťažšie (u dievčat je to jedno).</a:t>
            </a:r>
            <a:endParaRPr lang="sk-SK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05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052736"/>
            <a:ext cx="7776864" cy="694124"/>
          </a:xfrm>
        </p:spPr>
        <p:txBody>
          <a:bodyPr anchor="t" anchorCtr="0">
            <a:noAutofit/>
          </a:bodyPr>
          <a:lstStyle/>
          <a:p>
            <a:r>
              <a:rPr lang="sk-SK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Testy a písomky</a:t>
            </a:r>
            <a:endParaRPr lang="sk-SK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99592" y="1962704"/>
            <a:ext cx="8137525" cy="4895850"/>
          </a:xfrm>
        </p:spPr>
        <p:txBody>
          <a:bodyPr anchor="t">
            <a:noAutofit/>
          </a:bodyPr>
          <a:lstStyle/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Ukázalo </a:t>
            </a:r>
            <a:r>
              <a:rPr lang="sk-SK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sa, že chlapci majú </a:t>
            </a: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výrazne lepšie výsledky, keď </a:t>
            </a:r>
            <a:r>
              <a:rPr lang="sk-SK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sú úlohy </a:t>
            </a: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označené nejakými </a:t>
            </a:r>
            <a:r>
              <a:rPr lang="sk-SK" sz="32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tagmi</a:t>
            </a: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(napr. podľa Bloomovej taxonómie).</a:t>
            </a:r>
          </a:p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Ukázalo </a:t>
            </a:r>
            <a:r>
              <a:rPr lang="sk-SK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sa, že </a:t>
            </a: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dievčatá majú lepšie výsledky, keď sú v teste / písomke nejaké voliteľné úlohy, z ktorých si môžu vyberať.</a:t>
            </a:r>
            <a:endParaRPr lang="sk-SK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endParaRPr lang="sk-SK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052736"/>
            <a:ext cx="7776864" cy="694124"/>
          </a:xfrm>
        </p:spPr>
        <p:txBody>
          <a:bodyPr anchor="t" anchorCtr="0">
            <a:noAutofit/>
          </a:bodyPr>
          <a:lstStyle/>
          <a:p>
            <a:r>
              <a:rPr lang="sk-SK" sz="3200" b="1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Pokúsim sa vám ukázať, že</a:t>
            </a:r>
            <a:endParaRPr lang="sk-SK" sz="3200" b="1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99592" y="2060848"/>
            <a:ext cx="8137525" cy="4895850"/>
          </a:xfrm>
        </p:spPr>
        <p:txBody>
          <a:bodyPr anchor="t">
            <a:noAutofit/>
          </a:bodyPr>
          <a:lstStyle/>
          <a:p>
            <a:pPr marL="514350" indent="-51435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+mj-lt"/>
              <a:buAutoNum type="arabicParenR"/>
            </a:pP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v oblasti THK existujú </a:t>
            </a:r>
            <a:r>
              <a:rPr lang="sk-SK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rozdiely </a:t>
            </a: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medzi </a:t>
            </a:r>
            <a:r>
              <a:rPr lang="sk-SK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Ch a </a:t>
            </a: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D,</a:t>
            </a:r>
            <a:endParaRPr lang="sk-SK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14350" indent="-51435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+mj-lt"/>
              <a:buAutoNum type="arabicParenR"/>
            </a:pP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isté formy THK sú </a:t>
            </a:r>
            <a:r>
              <a:rPr lang="sk-SK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vhodnejšie pre </a:t>
            </a: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Ch/D,</a:t>
            </a:r>
            <a:endParaRPr lang="sk-SK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14350" indent="-51435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+mj-lt"/>
              <a:buAutoNum type="arabicParenR"/>
            </a:pP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isté testované obsahy </a:t>
            </a:r>
            <a:r>
              <a:rPr lang="sk-SK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sú vhodnejšie pre </a:t>
            </a: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Ch/D,</a:t>
            </a:r>
            <a:endParaRPr lang="sk-SK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14350" indent="-51435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+mj-lt"/>
              <a:buAutoNum type="arabicParenR"/>
            </a:pP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učitelia pristupujú pri THK odlišne </a:t>
            </a:r>
            <a:r>
              <a:rPr lang="sk-SK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k </a:t>
            </a: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Ch/D,</a:t>
            </a:r>
            <a:endParaRPr lang="sk-SK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14350" indent="-51435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+mj-lt"/>
              <a:buAutoNum type="arabicParenR"/>
            </a:pP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v </a:t>
            </a:r>
            <a:r>
              <a:rPr lang="sk-SK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dôsledku bodov 1) – 4) </a:t>
            </a: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niekedy pri THK diskriminujeme </a:t>
            </a:r>
            <a:r>
              <a:rPr lang="sk-SK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Ch, inokedy D.</a:t>
            </a:r>
          </a:p>
        </p:txBody>
      </p:sp>
    </p:spTree>
    <p:extLst>
      <p:ext uri="{BB962C8B-B14F-4D97-AF65-F5344CB8AC3E}">
        <p14:creationId xmlns:p14="http://schemas.microsoft.com/office/powerpoint/2010/main" val="149934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60232" y="3087737"/>
            <a:ext cx="248376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39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lang="sk-SK" sz="239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3600400"/>
          </a:xfrm>
        </p:spPr>
        <p:txBody>
          <a:bodyPr anchor="t" anchorCtr="0"/>
          <a:lstStyle/>
          <a:p>
            <a:pPr algn="ctr"/>
            <a:r>
              <a:rPr lang="sk-SK" sz="4000" dirty="0" smtClean="0">
                <a:solidFill>
                  <a:schemeClr val="tx1"/>
                </a:solidFill>
              </a:rPr>
              <a:t/>
            </a:r>
            <a:br>
              <a:rPr lang="sk-SK" sz="4000" dirty="0" smtClean="0">
                <a:solidFill>
                  <a:schemeClr val="tx1"/>
                </a:solidFill>
              </a:rPr>
            </a:br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Vhodnosť jednotlivých</a:t>
            </a:r>
            <a:b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vzdelávacích obsahov</a:t>
            </a:r>
            <a:b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 pohľadu chlapcov a dievčat</a:t>
            </a:r>
            <a:endParaRPr lang="sk-SK" sz="2400" b="1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03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196752"/>
            <a:ext cx="7776864" cy="504056"/>
          </a:xfrm>
        </p:spPr>
        <p:txBody>
          <a:bodyPr anchor="t" anchorCtr="0">
            <a:noAutofit/>
          </a:bodyPr>
          <a:lstStyle/>
          <a:p>
            <a:r>
              <a:rPr lang="sk-SK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„Chlapčenské“ a „dievčenské“ predmety</a:t>
            </a:r>
            <a:endParaRPr lang="sk-SK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99592" y="1962704"/>
            <a:ext cx="8137525" cy="4895850"/>
          </a:xfrm>
        </p:spPr>
        <p:txBody>
          <a:bodyPr anchor="t">
            <a:noAutofit/>
          </a:bodyPr>
          <a:lstStyle/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Matematika, informatika – Ch</a:t>
            </a:r>
          </a:p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Fyzika, chémia – Ch</a:t>
            </a:r>
          </a:p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Biológia – najatraktívnejšia </a:t>
            </a:r>
            <a:r>
              <a:rPr lang="sk-SK" sz="32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prír</a:t>
            </a: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 veda pre D</a:t>
            </a:r>
          </a:p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Slovenský jazyk – D</a:t>
            </a:r>
          </a:p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</a:t>
            </a: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udzie jazyky – D</a:t>
            </a:r>
          </a:p>
        </p:txBody>
      </p:sp>
    </p:spTree>
    <p:extLst>
      <p:ext uri="{BB962C8B-B14F-4D97-AF65-F5344CB8AC3E}">
        <p14:creationId xmlns:p14="http://schemas.microsoft.com/office/powerpoint/2010/main" val="368457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052736"/>
            <a:ext cx="7776864" cy="576064"/>
          </a:xfrm>
        </p:spPr>
        <p:txBody>
          <a:bodyPr anchor="t" anchorCtr="0">
            <a:noAutofit/>
          </a:bodyPr>
          <a:lstStyle/>
          <a:p>
            <a:r>
              <a:rPr lang="sk-SK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„Chlapčenské“ a „dievčenské“ témy</a:t>
            </a:r>
            <a:endParaRPr lang="sk-SK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99592" y="1962704"/>
            <a:ext cx="8137525" cy="4895850"/>
          </a:xfrm>
        </p:spPr>
        <p:txBody>
          <a:bodyPr anchor="t">
            <a:noAutofit/>
          </a:bodyPr>
          <a:lstStyle/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Svet, vesmír, príroda – Ch </a:t>
            </a:r>
          </a:p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</a:t>
            </a: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echnika, technológie, stavby – Ch </a:t>
            </a:r>
          </a:p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Š</a:t>
            </a: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port – Ch</a:t>
            </a:r>
          </a:p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Literatúra</a:t>
            </a:r>
            <a:r>
              <a:rPr lang="sk-SK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, umenie, kultúra </a:t>
            </a: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– D</a:t>
            </a:r>
          </a:p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Medziľudské vzťahy – D</a:t>
            </a:r>
            <a:endParaRPr lang="sk-SK" sz="32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endParaRPr lang="sk-SK" sz="32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72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776864" cy="1008112"/>
          </a:xfrm>
        </p:spPr>
        <p:txBody>
          <a:bodyPr anchor="t" anchorCtr="0">
            <a:noAutofit/>
          </a:bodyPr>
          <a:lstStyle/>
          <a:p>
            <a:r>
              <a:rPr lang="sk-SK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Matematické témy a typy úloh,</a:t>
            </a:r>
            <a:br>
              <a:rPr lang="sk-SK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sk-SK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ktoré robia väčšie problémy dievčatám</a:t>
            </a:r>
            <a:endParaRPr lang="sk-SK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99592" y="2132856"/>
            <a:ext cx="8137525" cy="4176464"/>
          </a:xfrm>
        </p:spPr>
        <p:txBody>
          <a:bodyPr anchor="t">
            <a:noAutofit/>
          </a:bodyPr>
          <a:lstStyle/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Geometria, najmä priestorová (telesá)</a:t>
            </a:r>
            <a:endParaRPr lang="sk-SK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Mapy, mierky</a:t>
            </a:r>
            <a:r>
              <a:rPr lang="sk-SK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plániky, schémy </a:t>
            </a:r>
            <a:endParaRPr lang="sk-SK" sz="32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Interpretácia grafov a tabuliek</a:t>
            </a:r>
          </a:p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Pohybové úlohy</a:t>
            </a:r>
          </a:p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Pravdepodobnosť</a:t>
            </a:r>
            <a:endParaRPr lang="sk-SK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60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124744"/>
            <a:ext cx="7776864" cy="504056"/>
          </a:xfrm>
        </p:spPr>
        <p:txBody>
          <a:bodyPr anchor="t" anchorCtr="0">
            <a:noAutofit/>
          </a:bodyPr>
          <a:lstStyle/>
          <a:p>
            <a:r>
              <a:rPr lang="sk-SK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Problémy</a:t>
            </a:r>
            <a:endParaRPr lang="sk-SK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99592" y="2132856"/>
            <a:ext cx="8137525" cy="4176464"/>
          </a:xfrm>
        </p:spPr>
        <p:txBody>
          <a:bodyPr anchor="t">
            <a:noAutofit/>
          </a:bodyPr>
          <a:lstStyle/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3200" dirty="0" smtClean="0">
                <a:latin typeface="+mj-lt"/>
              </a:rPr>
              <a:t>Obsah mnohých testov je prevažne maskulínny.</a:t>
            </a:r>
          </a:p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3200" dirty="0" smtClean="0">
                <a:latin typeface="+mj-lt"/>
              </a:rPr>
              <a:t>Autori </a:t>
            </a:r>
            <a:r>
              <a:rPr lang="sk-SK" sz="3200" dirty="0">
                <a:latin typeface="+mj-lt"/>
              </a:rPr>
              <a:t>väčšiny </a:t>
            </a:r>
            <a:r>
              <a:rPr lang="sk-SK" sz="3200" dirty="0" smtClean="0">
                <a:latin typeface="+mj-lt"/>
              </a:rPr>
              <a:t>literárnych ukážok </a:t>
            </a:r>
            <a:r>
              <a:rPr lang="sk-SK" sz="3200" dirty="0">
                <a:latin typeface="+mj-lt"/>
              </a:rPr>
              <a:t>sú muži</a:t>
            </a:r>
            <a:r>
              <a:rPr lang="sk-SK" sz="3200" dirty="0" smtClean="0">
                <a:latin typeface="+mj-lt"/>
              </a:rPr>
              <a:t>.</a:t>
            </a:r>
          </a:p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3200" dirty="0">
                <a:latin typeface="+mj-lt"/>
              </a:rPr>
              <a:t>Generické maskulínum</a:t>
            </a:r>
          </a:p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3200" dirty="0" smtClean="0">
                <a:latin typeface="+mj-lt"/>
              </a:rPr>
              <a:t>Ženské postavy sú v textových ukážkach portrétované stereotypne a nevhodne</a:t>
            </a:r>
            <a:br>
              <a:rPr lang="sk-SK" sz="3200" dirty="0" smtClean="0">
                <a:latin typeface="+mj-lt"/>
              </a:rPr>
            </a:br>
            <a:r>
              <a:rPr lang="sk-SK" sz="3200" dirty="0" smtClean="0">
                <a:latin typeface="+mj-lt"/>
              </a:rPr>
              <a:t>(skrytý aj explicitný </a:t>
            </a:r>
            <a:r>
              <a:rPr lang="sk-SK" sz="3200" dirty="0" err="1" smtClean="0">
                <a:latin typeface="+mj-lt"/>
              </a:rPr>
              <a:t>sexizmus</a:t>
            </a:r>
            <a:r>
              <a:rPr lang="sk-SK" sz="3200" dirty="0" smtClean="0">
                <a:latin typeface="+mj-lt"/>
              </a:rPr>
              <a:t>)</a:t>
            </a:r>
            <a:endParaRPr lang="sk-SK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5695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8553449" cy="27189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1988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3600400"/>
          </a:xfrm>
        </p:spPr>
        <p:txBody>
          <a:bodyPr anchor="t" anchorCtr="0"/>
          <a:lstStyle/>
          <a:p>
            <a:pPr algn="ctr"/>
            <a:r>
              <a:rPr lang="sk-SK" sz="4000" dirty="0" smtClean="0">
                <a:solidFill>
                  <a:schemeClr val="tx1"/>
                </a:solidFill>
              </a:rPr>
              <a:t/>
            </a:r>
            <a:br>
              <a:rPr lang="sk-SK" sz="4000" dirty="0" smtClean="0">
                <a:solidFill>
                  <a:schemeClr val="tx1"/>
                </a:solidFill>
              </a:rPr>
            </a:br>
            <a:r>
              <a:rPr lang="sk-SK" sz="6000" b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Sedem druhov</a:t>
            </a:r>
            <a:br>
              <a:rPr lang="sk-SK" sz="6000" b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6000" b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diskriminácie D</a:t>
            </a:r>
            <a:endParaRPr lang="sk-SK" sz="4400" b="1" dirty="0" smtClean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58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60232" y="3087737"/>
            <a:ext cx="248376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39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endParaRPr lang="sk-SK" sz="239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3600400"/>
          </a:xfrm>
        </p:spPr>
        <p:txBody>
          <a:bodyPr anchor="t" anchorCtr="0"/>
          <a:lstStyle/>
          <a:p>
            <a:pPr algn="ctr"/>
            <a:r>
              <a:rPr lang="sk-SK" sz="4000" dirty="0" smtClean="0">
                <a:solidFill>
                  <a:schemeClr val="tx1"/>
                </a:solidFill>
              </a:rPr>
              <a:t/>
            </a:r>
            <a:br>
              <a:rPr lang="sk-SK" sz="4000" dirty="0" smtClean="0">
                <a:solidFill>
                  <a:schemeClr val="tx1"/>
                </a:solidFill>
              </a:rPr>
            </a:br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Rozdielny prístup učiteľov a hodnotiteľov</a:t>
            </a:r>
            <a:b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 chlapcom a dievčatám</a:t>
            </a:r>
            <a:endParaRPr lang="sk-SK" sz="2400" b="1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2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052736"/>
            <a:ext cx="7776864" cy="694124"/>
          </a:xfrm>
        </p:spPr>
        <p:txBody>
          <a:bodyPr anchor="t" anchorCtr="0">
            <a:noAutofit/>
          </a:bodyPr>
          <a:lstStyle/>
          <a:p>
            <a:r>
              <a:rPr lang="sk-SK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Rozdielny prístup učiteľov pri hodnotení</a:t>
            </a:r>
            <a:endParaRPr lang="sk-SK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99592" y="1962704"/>
            <a:ext cx="8137525" cy="4895850"/>
          </a:xfrm>
        </p:spPr>
        <p:txBody>
          <a:bodyPr anchor="t">
            <a:noAutofit/>
          </a:bodyPr>
          <a:lstStyle/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Práce (písomky, slohy...) chlapcov sú často lepšie hodnotené ako (rovnaké) práce dievčat.</a:t>
            </a:r>
          </a:p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Učiteľky sú oveľa miernejšie k atraktívnym chlapcom ako k neatraktívnym dievčatám.</a:t>
            </a:r>
          </a:p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(Dievčenské) práce s krajším rukopisom</a:t>
            </a:r>
            <a:b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sú hodnotené lepšie.</a:t>
            </a:r>
          </a:p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Do hodnotenia Ch sa premieta ich správanie.</a:t>
            </a:r>
          </a:p>
        </p:txBody>
      </p:sp>
    </p:spTree>
    <p:extLst>
      <p:ext uri="{BB962C8B-B14F-4D97-AF65-F5344CB8AC3E}">
        <p14:creationId xmlns:p14="http://schemas.microsoft.com/office/powerpoint/2010/main" val="183522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052736"/>
            <a:ext cx="7776864" cy="694124"/>
          </a:xfrm>
        </p:spPr>
        <p:txBody>
          <a:bodyPr anchor="t" anchorCtr="0">
            <a:noAutofit/>
          </a:bodyPr>
          <a:lstStyle/>
          <a:p>
            <a:r>
              <a:rPr lang="sk-SK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Rozdielny prístup učiteľov vo vyučovaní</a:t>
            </a:r>
            <a:endParaRPr lang="sk-SK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99592" y="1962704"/>
            <a:ext cx="8137525" cy="4895850"/>
          </a:xfrm>
        </p:spPr>
        <p:txBody>
          <a:bodyPr anchor="t">
            <a:noAutofit/>
          </a:bodyPr>
          <a:lstStyle/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Učitelia venujú viac pozornosti chlapcom.</a:t>
            </a:r>
          </a:p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Učitelia prírodovedných predmetov majú </a:t>
            </a:r>
            <a:b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od dievčat nižšie očakávania.</a:t>
            </a:r>
          </a:p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endParaRPr lang="sk-SK" sz="32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ct val="150000"/>
              <a:buNone/>
            </a:pPr>
            <a:endParaRPr lang="sk-SK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44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9552" y="2646878"/>
            <a:ext cx="5040560" cy="3374410"/>
          </a:xfrm>
          <a:prstGeom prst="rect">
            <a:avLst/>
          </a:prstGeom>
        </p:spPr>
        <p:txBody>
          <a:bodyPr anchor="t" anchorCtr="0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sk-SK" sz="3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Naše školy sú v podstate dievčenskými </a:t>
            </a:r>
            <a:r>
              <a:rPr lang="sk-SK" sz="32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školami,</a:t>
            </a:r>
            <a:br>
              <a:rPr lang="sk-SK" sz="32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</a:br>
            <a:r>
              <a:rPr lang="sk-SK" sz="32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do </a:t>
            </a:r>
            <a:r>
              <a:rPr lang="sk-SK" sz="3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ktorých </a:t>
            </a:r>
            <a:r>
              <a:rPr lang="sk-SK" sz="32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prijímame</a:t>
            </a:r>
            <a:br>
              <a:rPr lang="sk-SK" sz="32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</a:br>
            <a:r>
              <a:rPr lang="sk-SK" sz="32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aj </a:t>
            </a:r>
            <a:r>
              <a:rPr lang="sk-SK" sz="3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chlapcov</a:t>
            </a:r>
            <a:r>
              <a:rPr lang="sk-SK" sz="32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sk-SK" sz="3200" i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Calibri Light" panose="020F030202020403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sk-SK" sz="32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Andrej </a:t>
            </a:r>
            <a:r>
              <a:rPr lang="sk-SK" sz="3200" i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Burianek</a:t>
            </a:r>
            <a:endParaRPr lang="sk-SK" sz="3200" i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0"/>
            <a:ext cx="147565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</a:t>
            </a:r>
            <a:endParaRPr lang="sk-SK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94468" y="0"/>
            <a:ext cx="3449532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38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60232" y="3087737"/>
            <a:ext cx="248376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39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endParaRPr lang="sk-SK" sz="239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3600400"/>
          </a:xfrm>
        </p:spPr>
        <p:txBody>
          <a:bodyPr anchor="t" anchorCtr="0"/>
          <a:lstStyle/>
          <a:p>
            <a:pPr algn="ctr"/>
            <a:r>
              <a:rPr lang="sk-SK" sz="4000" dirty="0" smtClean="0">
                <a:solidFill>
                  <a:schemeClr val="tx1"/>
                </a:solidFill>
              </a:rPr>
              <a:t/>
            </a:r>
            <a:br>
              <a:rPr lang="sk-SK" sz="4000" dirty="0" smtClean="0">
                <a:solidFill>
                  <a:schemeClr val="tx1"/>
                </a:solidFill>
              </a:rPr>
            </a:br>
            <a:r>
              <a:rPr lang="sk-SK" sz="4000" dirty="0" smtClean="0">
                <a:solidFill>
                  <a:schemeClr val="tx1"/>
                </a:solidFill>
              </a:rPr>
              <a:t/>
            </a:r>
            <a:br>
              <a:rPr lang="sk-SK" sz="4000" dirty="0" smtClean="0">
                <a:solidFill>
                  <a:schemeClr val="tx1"/>
                </a:solidFill>
              </a:rPr>
            </a:br>
            <a:r>
              <a:rPr lang="sk-SK" sz="88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Čo s tým?</a:t>
            </a:r>
            <a:endParaRPr lang="sk-SK" sz="6600" b="1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51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052736"/>
            <a:ext cx="7776864" cy="694124"/>
          </a:xfrm>
        </p:spPr>
        <p:txBody>
          <a:bodyPr anchor="t" anchorCtr="0">
            <a:noAutofit/>
          </a:bodyPr>
          <a:lstStyle/>
          <a:p>
            <a:r>
              <a:rPr lang="sk-SK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Odporúčania</a:t>
            </a:r>
            <a:endParaRPr lang="sk-SK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99592" y="1962704"/>
            <a:ext cx="8137525" cy="4895850"/>
          </a:xfrm>
        </p:spPr>
        <p:txBody>
          <a:bodyPr anchor="t">
            <a:noAutofit/>
          </a:bodyPr>
          <a:lstStyle/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Uvedomovať si tento problém, hovoriť o ňom, analyzovať dáta z pohľadu rodu...</a:t>
            </a:r>
          </a:p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Používať čo najširšie spektrum hodnotiacich situácií, metód, nástrojov</a:t>
            </a:r>
          </a:p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Keď je to možné, anonymizovať práce / výstupy žiakov, aby hodnotitelia nevideli pohlavie žiaka</a:t>
            </a:r>
          </a:p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endParaRPr lang="sk-SK" sz="32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ct val="150000"/>
              <a:buNone/>
            </a:pPr>
            <a:endParaRPr lang="sk-SK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60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052736"/>
            <a:ext cx="7776864" cy="694124"/>
          </a:xfrm>
        </p:spPr>
        <p:txBody>
          <a:bodyPr anchor="t" anchorCtr="0">
            <a:noAutofit/>
          </a:bodyPr>
          <a:lstStyle/>
          <a:p>
            <a:r>
              <a:rPr lang="sk-SK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Odporúčania</a:t>
            </a:r>
            <a:endParaRPr lang="sk-SK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99592" y="1962704"/>
            <a:ext cx="8137525" cy="4895850"/>
          </a:xfrm>
        </p:spPr>
        <p:txBody>
          <a:bodyPr anchor="t">
            <a:noAutofit/>
          </a:bodyPr>
          <a:lstStyle/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Dbať </a:t>
            </a:r>
            <a:r>
              <a:rPr lang="sk-SK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na rodovú vyváženosť obsahu testov</a:t>
            </a:r>
          </a:p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Dbať na rodovú vyváženosť </a:t>
            </a: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autorských tímov</a:t>
            </a:r>
            <a:endParaRPr lang="sk-SK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Dbať na rodovú vyváženosť hodnotiacich tímov</a:t>
            </a:r>
          </a:p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Na systémovej úrovni usilovať o vyváženosť pedagogických zborov z hľadiska pohlavia</a:t>
            </a:r>
            <a:endParaRPr lang="sk-SK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99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28800"/>
            <a:ext cx="9144000" cy="2736304"/>
          </a:xfrm>
        </p:spPr>
        <p:txBody>
          <a:bodyPr anchor="t" anchorCtr="0">
            <a:normAutofit/>
          </a:bodyPr>
          <a:lstStyle/>
          <a:p>
            <a:pPr algn="ctr"/>
            <a:r>
              <a:rPr lang="sk-SK" sz="5400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sk-SK" sz="5400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sk-SK" sz="5400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Ďakujem za pozornosť.</a:t>
            </a:r>
            <a:endParaRPr lang="sk-SK" sz="54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403648" y="5661248"/>
            <a:ext cx="7488832" cy="576064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burjan@exam.sk</a:t>
            </a:r>
            <a:endParaRPr lang="sk-SK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28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23528" y="1772816"/>
            <a:ext cx="5040560" cy="3374410"/>
          </a:xfrm>
          <a:prstGeom prst="rect">
            <a:avLst/>
          </a:prstGeom>
        </p:spPr>
        <p:txBody>
          <a:bodyPr anchor="t" anchorCtr="0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sk-SK" sz="32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Robert </a:t>
            </a:r>
            <a:r>
              <a:rPr lang="sk-SK" sz="3200" i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Wood</a:t>
            </a:r>
            <a:r>
              <a:rPr lang="sk-SK" sz="32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sk-SK" sz="3200" b="1" i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Assessment</a:t>
            </a:r>
            <a:r>
              <a:rPr lang="sk-SK" sz="3200" b="1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 and Testing</a:t>
            </a:r>
          </a:p>
          <a:p>
            <a:pPr>
              <a:lnSpc>
                <a:spcPct val="100000"/>
              </a:lnSpc>
            </a:pPr>
            <a:r>
              <a:rPr lang="sk-SK" sz="3200" b="1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A </a:t>
            </a:r>
            <a:r>
              <a:rPr lang="sk-SK" sz="3200" b="1" i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survey</a:t>
            </a:r>
            <a:r>
              <a:rPr lang="sk-SK" sz="3200" b="1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 of </a:t>
            </a:r>
            <a:r>
              <a:rPr lang="sk-SK" sz="3200" b="1" i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research</a:t>
            </a:r>
            <a:endParaRPr lang="sk-SK" sz="3200" b="1" i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</a:pPr>
            <a:endParaRPr lang="sk-SK" sz="3200" b="1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sk-SK" sz="2800" i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Cambridge</a:t>
            </a:r>
            <a:r>
              <a:rPr lang="sk-SK" sz="28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sk-SK" sz="2800" i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University</a:t>
            </a:r>
            <a:r>
              <a:rPr lang="sk-SK" sz="28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 Press,</a:t>
            </a:r>
            <a:br>
              <a:rPr lang="sk-SK" sz="28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</a:br>
            <a:r>
              <a:rPr lang="sk-SK" sz="28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1991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60648"/>
            <a:ext cx="3635896" cy="540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60232" y="3087737"/>
            <a:ext cx="248376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39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sk-SK" sz="239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3600400"/>
          </a:xfrm>
        </p:spPr>
        <p:txBody>
          <a:bodyPr anchor="t" anchorCtr="0"/>
          <a:lstStyle/>
          <a:p>
            <a:pPr algn="ctr"/>
            <a:r>
              <a:rPr lang="sk-SK" sz="4000" dirty="0" smtClean="0">
                <a:solidFill>
                  <a:schemeClr val="tx1"/>
                </a:solidFill>
              </a:rPr>
              <a:t/>
            </a:r>
            <a:br>
              <a:rPr lang="sk-SK" sz="4000" dirty="0" smtClean="0">
                <a:solidFill>
                  <a:schemeClr val="tx1"/>
                </a:solidFill>
              </a:rPr>
            </a:br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Máme vôbec nejaký problém?</a:t>
            </a:r>
            <a:endParaRPr lang="sk-SK" sz="2400" b="1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1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idx="4294967295"/>
          </p:nvPr>
        </p:nvSpPr>
        <p:spPr>
          <a:xfrm>
            <a:off x="666397" y="870983"/>
            <a:ext cx="7775575" cy="693737"/>
          </a:xfrm>
        </p:spPr>
        <p:txBody>
          <a:bodyPr anchor="t" anchorCtr="0">
            <a:noAutofit/>
          </a:bodyPr>
          <a:lstStyle/>
          <a:p>
            <a:r>
              <a:rPr lang="sk-SK" sz="3200" b="1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Úroveň vedomostí </a:t>
            </a:r>
            <a:r>
              <a:rPr lang="sk-SK" sz="3200" b="1" dirty="0" err="1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vs</a:t>
            </a:r>
            <a:r>
              <a:rPr lang="sk-SK" sz="3200" b="1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priemerná známka</a:t>
            </a:r>
            <a:endParaRPr lang="sk-SK" sz="3200" b="1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 descr="KOMPARO - porovnanie chlapcov a dievčat - Exce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25216" r="8264" b="13477"/>
          <a:stretch/>
        </p:blipFill>
        <p:spPr>
          <a:xfrm>
            <a:off x="107504" y="1988840"/>
            <a:ext cx="8893363" cy="39604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275855" y="1916832"/>
            <a:ext cx="5725011" cy="410445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54934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KOMPARO - porovnanie chlapcov a dievčat - Exce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25216" r="8264" b="13477"/>
          <a:stretch/>
        </p:blipFill>
        <p:spPr>
          <a:xfrm>
            <a:off x="107504" y="1988840"/>
            <a:ext cx="8893363" cy="39604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644007" y="1916832"/>
            <a:ext cx="4356859" cy="410445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66397" y="870983"/>
            <a:ext cx="7775575" cy="6937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200" b="1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Úroveň vedomostí vs. priemerná známka</a:t>
            </a:r>
            <a:endParaRPr lang="sk-SK" sz="3200" b="1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177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KOMPARO - porovnanie chlapcov a dievčat - Exce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25216" r="8264" b="13477"/>
          <a:stretch/>
        </p:blipFill>
        <p:spPr>
          <a:xfrm>
            <a:off x="107504" y="1988840"/>
            <a:ext cx="8893363" cy="39604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195736" y="1916832"/>
            <a:ext cx="2448272" cy="410445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66397" y="870983"/>
            <a:ext cx="7775575" cy="6937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200" b="1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Úroveň vedomostí vs. priemerná známka</a:t>
            </a:r>
            <a:endParaRPr lang="sk-SK" sz="3200" b="1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563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7776864" cy="982156"/>
          </a:xfrm>
        </p:spPr>
        <p:txBody>
          <a:bodyPr anchor="t" anchorCtr="0">
            <a:noAutofit/>
          </a:bodyPr>
          <a:lstStyle/>
          <a:p>
            <a:r>
              <a:rPr lang="sk-SK" sz="3200" b="1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Faktory spôsobujúce, že výsledky školské-</a:t>
            </a:r>
            <a:br>
              <a:rPr lang="sk-SK" sz="3200" b="1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sk-SK" sz="3200" b="1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 hodnotenia sú rodovo podmienené</a:t>
            </a:r>
            <a:endParaRPr lang="sk-SK" sz="3200" b="1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99593" y="2060848"/>
            <a:ext cx="7488832" cy="4895850"/>
          </a:xfrm>
        </p:spPr>
        <p:txBody>
          <a:bodyPr anchor="t">
            <a:noAutofit/>
          </a:bodyPr>
          <a:lstStyle/>
          <a:p>
            <a:pPr marL="514350" indent="-51435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+mj-lt"/>
              <a:buAutoNum type="arabicParenR"/>
            </a:pP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rozdielny prístup Ch/D k testovaniu, hodnoteniu a klasifikácii.</a:t>
            </a:r>
            <a:endParaRPr lang="sk-SK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14350" indent="-51435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+mj-lt"/>
              <a:buAutoNum type="arabicParenR"/>
            </a:pP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formát hodnotenia (postupy, nástroje)</a:t>
            </a:r>
            <a:endParaRPr lang="sk-SK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14350" indent="-51435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+mj-lt"/>
              <a:buAutoNum type="arabicParenR"/>
            </a:pP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obsah hodnotenia (čo a ako sa pýtame)</a:t>
            </a:r>
            <a:endParaRPr lang="sk-SK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14350" indent="-51435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+mj-lt"/>
              <a:buAutoNum type="arabicParenR"/>
            </a:pP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prístup učiteľov a hodnotiteľov</a:t>
            </a:r>
            <a:b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(ako hodnotíme výstupy žiakov)</a:t>
            </a:r>
            <a:endParaRPr lang="sk-SK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81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3629</TotalTime>
  <Words>674</Words>
  <Application>Microsoft Office PowerPoint</Application>
  <PresentationFormat>On-screen Show (4:3)</PresentationFormat>
  <Paragraphs>139</Paragraphs>
  <Slides>33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Calibri</vt:lpstr>
      <vt:lpstr>Calibri Light</vt:lpstr>
      <vt:lpstr>Cambria</vt:lpstr>
      <vt:lpstr>Wingdings</vt:lpstr>
      <vt:lpstr>Wingdings 2</vt:lpstr>
      <vt:lpstr>Retrospect</vt:lpstr>
      <vt:lpstr>Chlapci sú z Marsu, dievčatá z Venuše.  Zohľadňujeme to pri ich hodnotení?</vt:lpstr>
      <vt:lpstr>Pokúsim sa vám ukázať, že</vt:lpstr>
      <vt:lpstr>PowerPoint Presentation</vt:lpstr>
      <vt:lpstr>PowerPoint Presentation</vt:lpstr>
      <vt:lpstr> Máme vôbec nejaký problém?</vt:lpstr>
      <vt:lpstr>Úroveň vedomostí vs. priemerná známka</vt:lpstr>
      <vt:lpstr>PowerPoint Presentation</vt:lpstr>
      <vt:lpstr>PowerPoint Presentation</vt:lpstr>
      <vt:lpstr>Faktory spôsobujúce, že výsledky školské- ho hodnotenia sú rodovo podmienené</vt:lpstr>
      <vt:lpstr> Celkový prístup chlapcov a dievčat k školskému hodnoteniu</vt:lpstr>
      <vt:lpstr>Prístup k hodnoteniu</vt:lpstr>
      <vt:lpstr>Prístup k hodnoteniu</vt:lpstr>
      <vt:lpstr> Vhodnosť jednotlivých formátov testovania a hodnotenia z pohľadu chlapcov a dievčat</vt:lpstr>
      <vt:lpstr>Ústne skúšanie (pri tabuli)</vt:lpstr>
      <vt:lpstr>Ústne skúšanie (pri tabuli)</vt:lpstr>
      <vt:lpstr>Slohové práce, eseje, čitateľské denníky...</vt:lpstr>
      <vt:lpstr>Testy s výberom odpovede</vt:lpstr>
      <vt:lpstr>Testy a písomky</vt:lpstr>
      <vt:lpstr>Testy a písomky</vt:lpstr>
      <vt:lpstr> Vhodnosť jednotlivých vzdelávacích obsahov z pohľadu chlapcov a dievčat</vt:lpstr>
      <vt:lpstr>„Chlapčenské“ a „dievčenské“ predmety</vt:lpstr>
      <vt:lpstr>„Chlapčenské“ a „dievčenské“ témy</vt:lpstr>
      <vt:lpstr>Matematické témy a typy úloh, ktoré robia väčšie problémy dievčatám</vt:lpstr>
      <vt:lpstr>Problémy</vt:lpstr>
      <vt:lpstr>PowerPoint Presentation</vt:lpstr>
      <vt:lpstr> Sedem druhov diskriminácie D</vt:lpstr>
      <vt:lpstr> Rozdielny prístup učiteľov a hodnotiteľov k chlapcom a dievčatám</vt:lpstr>
      <vt:lpstr>Rozdielny prístup učiteľov pri hodnotení</vt:lpstr>
      <vt:lpstr>Rozdielny prístup učiteľov vo vyučovaní</vt:lpstr>
      <vt:lpstr>  Čo s tým?</vt:lpstr>
      <vt:lpstr>Odporúčania</vt:lpstr>
      <vt:lpstr>Odporúčania</vt:lpstr>
      <vt:lpstr> Ďakujem za pozornosť.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Bubus</dc:creator>
  <cp:lastModifiedBy>Vladimír Burjan</cp:lastModifiedBy>
  <cp:revision>2105</cp:revision>
  <cp:lastPrinted>2019-03-30T10:36:03Z</cp:lastPrinted>
  <dcterms:created xsi:type="dcterms:W3CDTF">2013-11-24T11:25:44Z</dcterms:created>
  <dcterms:modified xsi:type="dcterms:W3CDTF">2019-11-06T13:44:21Z</dcterms:modified>
</cp:coreProperties>
</file>