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notesMasterIdLst>
    <p:notesMasterId r:id="rId25"/>
  </p:notesMasterIdLst>
  <p:handoutMasterIdLst>
    <p:handoutMasterId r:id="rId26"/>
  </p:handoutMasterIdLst>
  <p:sldIdLst>
    <p:sldId id="808" r:id="rId2"/>
    <p:sldId id="438" r:id="rId3"/>
    <p:sldId id="809" r:id="rId4"/>
    <p:sldId id="768" r:id="rId5"/>
    <p:sldId id="815" r:id="rId6"/>
    <p:sldId id="772" r:id="rId7"/>
    <p:sldId id="751" r:id="rId8"/>
    <p:sldId id="785" r:id="rId9"/>
    <p:sldId id="773" r:id="rId10"/>
    <p:sldId id="786" r:id="rId11"/>
    <p:sldId id="774" r:id="rId12"/>
    <p:sldId id="787" r:id="rId13"/>
    <p:sldId id="775" r:id="rId14"/>
    <p:sldId id="784" r:id="rId15"/>
    <p:sldId id="776" r:id="rId16"/>
    <p:sldId id="782" r:id="rId17"/>
    <p:sldId id="778" r:id="rId18"/>
    <p:sldId id="780" r:id="rId19"/>
    <p:sldId id="779" r:id="rId20"/>
    <p:sldId id="781" r:id="rId21"/>
    <p:sldId id="777" r:id="rId22"/>
    <p:sldId id="788" r:id="rId23"/>
    <p:sldId id="636" r:id="rId24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466" autoAdjust="0"/>
    <p:restoredTop sz="86469" autoAdjust="0"/>
  </p:normalViewPr>
  <p:slideViewPr>
    <p:cSldViewPr>
      <p:cViewPr varScale="1">
        <p:scale>
          <a:sx n="85" d="100"/>
          <a:sy n="85" d="100"/>
        </p:scale>
        <p:origin x="106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-2664"/>
    </p:cViewPr>
  </p:sorterViewPr>
  <p:notesViewPr>
    <p:cSldViewPr>
      <p:cViewPr varScale="1">
        <p:scale>
          <a:sx n="69" d="100"/>
          <a:sy n="69" d="100"/>
        </p:scale>
        <p:origin x="309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136"/>
          </a:xfrm>
          <a:prstGeom prst="rect">
            <a:avLst/>
          </a:prstGeom>
        </p:spPr>
        <p:txBody>
          <a:bodyPr vert="horz" lIns="90998" tIns="45499" rIns="90998" bIns="45499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2"/>
            <a:ext cx="2945659" cy="498136"/>
          </a:xfrm>
          <a:prstGeom prst="rect">
            <a:avLst/>
          </a:prstGeom>
        </p:spPr>
        <p:txBody>
          <a:bodyPr vert="horz" lIns="90998" tIns="45499" rIns="90998" bIns="45499" rtlCol="0"/>
          <a:lstStyle>
            <a:lvl1pPr algn="r">
              <a:defRPr sz="1200"/>
            </a:lvl1pPr>
          </a:lstStyle>
          <a:p>
            <a:fld id="{9A167D09-B6E7-4CE2-BD21-5BC4DE64E3C2}" type="datetimeFigureOut">
              <a:rPr lang="sk-SK" smtClean="0"/>
              <a:t>6. 11. 2020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0998" tIns="45499" rIns="90998" bIns="45499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0998" tIns="45499" rIns="90998" bIns="45499" rtlCol="0" anchor="b"/>
          <a:lstStyle>
            <a:lvl1pPr algn="r">
              <a:defRPr sz="1200"/>
            </a:lvl1pPr>
          </a:lstStyle>
          <a:p>
            <a:fld id="{ED90F453-813F-4BAD-B231-B0B943FC8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86286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841" cy="498710"/>
          </a:xfrm>
          <a:prstGeom prst="rect">
            <a:avLst/>
          </a:prstGeom>
        </p:spPr>
        <p:txBody>
          <a:bodyPr vert="horz" lIns="90998" tIns="45499" rIns="90998" bIns="45499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750" y="0"/>
            <a:ext cx="2945840" cy="498710"/>
          </a:xfrm>
          <a:prstGeom prst="rect">
            <a:avLst/>
          </a:prstGeom>
        </p:spPr>
        <p:txBody>
          <a:bodyPr vert="horz" lIns="90998" tIns="45499" rIns="90998" bIns="45499" rtlCol="0"/>
          <a:lstStyle>
            <a:lvl1pPr algn="r">
              <a:defRPr sz="1200"/>
            </a:lvl1pPr>
          </a:lstStyle>
          <a:p>
            <a:fld id="{30FBD70B-DC8E-4CCD-A092-6B4CA0B66B7F}" type="datetimeFigureOut">
              <a:rPr lang="sk-SK" smtClean="0"/>
              <a:t>6. 11. 2020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88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8" tIns="45499" rIns="90998" bIns="45499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10" y="4777960"/>
            <a:ext cx="5438140" cy="3909238"/>
          </a:xfrm>
          <a:prstGeom prst="rect">
            <a:avLst/>
          </a:prstGeom>
        </p:spPr>
        <p:txBody>
          <a:bodyPr vert="horz" lIns="90998" tIns="45499" rIns="90998" bIns="4549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9519"/>
            <a:ext cx="2945841" cy="498709"/>
          </a:xfrm>
          <a:prstGeom prst="rect">
            <a:avLst/>
          </a:prstGeom>
        </p:spPr>
        <p:txBody>
          <a:bodyPr vert="horz" lIns="90998" tIns="45499" rIns="90998" bIns="45499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750" y="9429519"/>
            <a:ext cx="2945840" cy="498709"/>
          </a:xfrm>
          <a:prstGeom prst="rect">
            <a:avLst/>
          </a:prstGeom>
        </p:spPr>
        <p:txBody>
          <a:bodyPr vert="horz" lIns="90998" tIns="45499" rIns="90998" bIns="45499" rtlCol="0" anchor="b"/>
          <a:lstStyle>
            <a:lvl1pPr algn="r">
              <a:defRPr sz="1200"/>
            </a:lvl1pPr>
          </a:lstStyle>
          <a:p>
            <a:fld id="{8CFBF8D9-B2B6-456A-826E-CF6F9A73B9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03687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90626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85343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42822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8206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76710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39687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08545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29113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71414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52307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4207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4401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92912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11665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1896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98762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66485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729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5677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2794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05819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01221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6351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0344-9E7E-4D5F-8B8E-9EBF0C69EDE3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2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AAD06-B91B-412C-AAD4-A42F979DD5AF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14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DB84-016A-4378-96F0-7F7C774AF42D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41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6C21-6CC7-46E4-805B-B1B33E0D9846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70472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8F58E-89F6-4C86-80A0-1452176C300B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78754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85778-6796-4ED9-9112-B440707A3F71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49957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D84F-1651-42BD-8FD3-4EB2C845B739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1016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37674-3786-4E91-9CB0-03F0EE01B989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50587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BF94-F382-4CEE-9ACF-F09D76C617AC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37436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DD377-699B-46C8-95D5-4A452C6B8C91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76804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F9F7-A501-4004-B311-29F97B458D28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4687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AB677-60B3-41FC-A1E6-5B81CB372F31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914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0852-EA67-4979-BDEC-747C74D3CD2F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5039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E906-ED1A-4461-AC30-BDF24FA64DF7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48327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C237-63DD-41BA-A8FA-02A54D9BB491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23502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8C04B-406B-46B9-A5B4-5FA8727711E9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44645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9EF8-0697-4AF6-B823-05E7E8275B24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03004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7C0C-DE58-438C-97BF-0860AE00E881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9619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D749-9E2B-45DB-AA2B-60F11113A384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97515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EA948-1127-4FD8-AD84-90C5607A3772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49024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883F-D1C4-4754-9A2F-E15E1E224824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50856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14D2C-6F0D-4D47-BF3B-A49DA4CB79DA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1127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6892"/>
            <a:ext cx="9141619" cy="45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D15B-FCB0-4DA1-9A56-4D25D04FE271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8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2998-BBB5-490C-86C5-318D689719F1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64562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33BDC-F96F-4D5E-88B9-B629E2717E58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01178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848E-261A-4708-B087-12E2A733237C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1732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C188F-6565-4B24-A91E-42ADA6CCD56D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74391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3891B-BBF8-4D32-A551-5CD4E8FCB3D4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57442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5C75-5229-4850-80E1-0BFCB85D9222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327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6CD48-1883-4431-AA97-7915FCDE9A4C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01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D431-6F6D-41BA-AEA9-C1E47CA97285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00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4A92-0209-4C8B-8EB7-4302BFA1744F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5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AA5A-C4D0-43EF-B2F1-6B0F63F811BD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143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0789FEE-9EBA-4890-977D-784FE52C70A5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6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25A52-F434-421F-82ED-F3FC8F90CBC8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3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9667985-EC4A-4546-9E36-20A9EC3AF041}" type="datetime1">
              <a:rPr lang="en-US" smtClean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62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8" r:id="rId3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r="26008"/>
          <a:stretch/>
        </p:blipFill>
        <p:spPr>
          <a:xfrm>
            <a:off x="-3896" y="0"/>
            <a:ext cx="9147895" cy="63545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1520" y="3933056"/>
            <a:ext cx="7056784" cy="2193702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6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EDUMETRIA 2020</a:t>
            </a:r>
          </a:p>
          <a:p>
            <a:pPr algn="ctr"/>
            <a:r>
              <a:rPr lang="sk-SK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Spoločné uvažovanie</a:t>
            </a:r>
          </a:p>
          <a:p>
            <a:pPr algn="ctr"/>
            <a:r>
              <a:rPr lang="sk-SK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 hodnotení, testovaní</a:t>
            </a:r>
            <a:br>
              <a:rPr lang="sk-SK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meraní vo vzdelávaní</a:t>
            </a:r>
            <a:endParaRPr lang="sk-SK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663220">
            <a:off x="4883920" y="31353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rgbClr val="FF0000"/>
                </a:solidFill>
              </a:rPr>
              <a:t>tento rok iba on-line</a:t>
            </a:r>
            <a:endParaRPr lang="sk-SK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869160"/>
            <a:ext cx="9144000" cy="1329232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Časovo neefektívne na úrovni triedy</a:t>
            </a:r>
            <a:b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(je ťažké zamestnať zatiaľ ostatných)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10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0"/>
          <a:stretch/>
        </p:blipFill>
        <p:spPr>
          <a:xfrm>
            <a:off x="1259632" y="-2740"/>
            <a:ext cx="6624736" cy="4590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008" y="3828444"/>
            <a:ext cx="3844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NEVÝHODA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869160"/>
            <a:ext cx="9144000" cy="4857625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Učiteľ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získava viac 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informácií</a:t>
            </a:r>
            <a:b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než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 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samotné odpovede.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11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9"/>
          <a:stretch/>
        </p:blipFill>
        <p:spPr>
          <a:xfrm>
            <a:off x="1295636" y="0"/>
            <a:ext cx="6552728" cy="4543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3789040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1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941168"/>
            <a:ext cx="9144000" cy="1401240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Ústnu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odpoveď je 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ťažké</a:t>
            </a:r>
            <a:b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objektívne ohodnotiť.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12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3538"/>
          <a:stretch/>
        </p:blipFill>
        <p:spPr>
          <a:xfrm>
            <a:off x="683568" y="0"/>
            <a:ext cx="7861267" cy="4311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-1"/>
            <a:ext cx="3844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NEVÝHODA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941168"/>
            <a:ext cx="9144000" cy="1401240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Možnosť reagovať na to,</a:t>
            </a:r>
            <a:b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čo žiak hovorí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13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2677"/>
          <a:stretch/>
        </p:blipFill>
        <p:spPr>
          <a:xfrm>
            <a:off x="1151620" y="0"/>
            <a:ext cx="6840760" cy="4754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44624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16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869160"/>
            <a:ext cx="9144000" cy="1473248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Učiteľ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môže 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(aj nechtiac)</a:t>
            </a:r>
            <a:b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výrazne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ovplyvniť 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výsledok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14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480720" cy="4495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3664124"/>
            <a:ext cx="3844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NEVÝHODA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97152"/>
            <a:ext cx="9144000" cy="1545256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Vhodné pre </a:t>
            </a:r>
            <a:r>
              <a:rPr lang="sk-SK" sz="40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dysgrafikov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ktorí majú problémy s písomnými formami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15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404664"/>
            <a:ext cx="6120680" cy="403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4208" y="-10835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/>
              <a:t>VÝHODA</a:t>
            </a:r>
            <a:endParaRPr lang="sk-SK" sz="4800" b="1" dirty="0"/>
          </a:p>
        </p:txBody>
      </p:sp>
    </p:spTree>
    <p:extLst>
      <p:ext uri="{BB962C8B-B14F-4D97-AF65-F5344CB8AC3E}">
        <p14:creationId xmlns:p14="http://schemas.microsoft.com/office/powerpoint/2010/main" val="232370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869160"/>
            <a:ext cx="9144000" cy="1473248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Nevhodné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 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komunikačne</a:t>
            </a:r>
            <a:b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slabších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žiakov.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16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76672"/>
            <a:ext cx="5904656" cy="3936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4128" y="188640"/>
            <a:ext cx="3844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/>
              <a:t>NEVÝHODA</a:t>
            </a:r>
            <a:endParaRPr lang="sk-SK" sz="4800" b="1" dirty="0"/>
          </a:p>
        </p:txBody>
      </p:sp>
    </p:spTree>
    <p:extLst>
      <p:ext uri="{BB962C8B-B14F-4D97-AF65-F5344CB8AC3E}">
        <p14:creationId xmlns:p14="http://schemas.microsoft.com/office/powerpoint/2010/main" val="394941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09120"/>
            <a:ext cx="9144000" cy="1833288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Žiak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 učí zvládať záťažové 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situácie</a:t>
            </a:r>
            <a:b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prekonávať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trému z verejných 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vystúpení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17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r="3802" b="14225"/>
          <a:stretch/>
        </p:blipFill>
        <p:spPr>
          <a:xfrm>
            <a:off x="1259632" y="0"/>
            <a:ext cx="6624736" cy="4281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080" y="3450845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869160"/>
            <a:ext cx="9144000" cy="1473248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Niektorých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žiakov 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ústna odpoveď</a:t>
            </a:r>
            <a:b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príliš stresuje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18</a:t>
            </a:fld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9872"/>
          <a:stretch/>
        </p:blipFill>
        <p:spPr>
          <a:xfrm>
            <a:off x="1763688" y="0"/>
            <a:ext cx="5616624" cy="4530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3968" y="3703947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NEVÝHODA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6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085184"/>
            <a:ext cx="9144000" cy="1257224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Ide o transparentnú formu hodnotenia</a:t>
            </a:r>
            <a:b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(ostatní vidia odpoveď aj známku)</a:t>
            </a:r>
            <a:endParaRPr lang="sk-SK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19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624736" cy="4595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8051" y="382640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5660"/>
            <a:ext cx="9144000" cy="4963620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ÚSTNE SKÚŠANIE</a:t>
            </a:r>
            <a:br>
              <a:rPr lang="sk-SK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ŽIAKOV PRI TABULI</a:t>
            </a:r>
            <a:br>
              <a:rPr lang="sk-SK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(Všetko, čo ste kedy chceli vedieť,</a:t>
            </a:r>
            <a:br>
              <a:rPr lang="sk-SK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báli ste sa opýtať)</a:t>
            </a:r>
            <a:br>
              <a:rPr lang="sk-SK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Vladimír Burjan</a:t>
            </a:r>
            <a:endParaRPr lang="sk-SK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2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941168"/>
            <a:ext cx="9144000" cy="1401240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Ostatní žiaci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vidia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čo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skúšaný žiak 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nevie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20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0"/>
            <a:ext cx="6552728" cy="4545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3746607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NEVÝHODA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941168"/>
            <a:ext cx="9144000" cy="1401240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Žiaci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 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trénujú ústny prejav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artikulácia, rétorika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...)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21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0"/>
          <a:stretch/>
        </p:blipFill>
        <p:spPr>
          <a:xfrm>
            <a:off x="2843808" y="0"/>
            <a:ext cx="3456384" cy="4654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7864" y="3823241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25144"/>
            <a:ext cx="9144000" cy="1617264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 </a:t>
            </a:r>
            <a:r>
              <a:rPr lang="sk-SK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odpovede nezostáva </a:t>
            </a:r>
            <a: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žiadny</a:t>
            </a:r>
            <a:b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trvalý záznam pre účely</a:t>
            </a:r>
            <a:b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nezávislého posúdenia, reklamácií...</a:t>
            </a:r>
            <a:endParaRPr lang="sk-SK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22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/>
          <a:stretch/>
        </p:blipFill>
        <p:spPr>
          <a:xfrm>
            <a:off x="1300427" y="1"/>
            <a:ext cx="6480720" cy="4437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3611760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NEVÝHODA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2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1512168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Ďakujem za pozornosť.</a:t>
            </a:r>
            <a:endParaRPr lang="sk-SK" sz="4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403648" y="5661248"/>
            <a:ext cx="7488832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k-SK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burjan@exam.sk</a:t>
            </a:r>
            <a:endParaRPr lang="sk-SK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1080120"/>
          </a:xfrm>
        </p:spPr>
        <p:txBody>
          <a:bodyPr anchor="t" anchorCtr="0">
            <a:noAutofit/>
          </a:bodyPr>
          <a:lstStyle/>
          <a:p>
            <a:r>
              <a:rPr lang="sk-SK" sz="36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Prečo táto téma?</a:t>
            </a:r>
            <a:endParaRPr lang="sk-SK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1268760"/>
            <a:ext cx="8274314" cy="4536504"/>
          </a:xfrm>
        </p:spPr>
        <p:txBody>
          <a:bodyPr anchor="t">
            <a:noAutofit/>
          </a:bodyPr>
          <a:lstStyle/>
          <a:p>
            <a:pPr marL="540000" indent="-54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sk-SK" sz="3200" dirty="0" smtClean="0">
                <a:solidFill>
                  <a:schemeClr val="tx1"/>
                </a:solidFill>
                <a:ea typeface="Cambria" panose="02040503050406030204" pitchFamily="18" charset="0"/>
              </a:rPr>
              <a:t>Ide o formu </a:t>
            </a:r>
            <a:r>
              <a:rPr lang="sk-SK" sz="3200" b="1" dirty="0" smtClean="0">
                <a:solidFill>
                  <a:schemeClr val="tx1"/>
                </a:solidFill>
                <a:ea typeface="Cambria" panose="02040503050406030204" pitchFamily="18" charset="0"/>
              </a:rPr>
              <a:t>hodnotenia žiakov</a:t>
            </a:r>
            <a:r>
              <a:rPr lang="sk-SK" sz="3200" dirty="0" smtClean="0">
                <a:solidFill>
                  <a:schemeClr val="tx1"/>
                </a:solidFill>
                <a:ea typeface="Cambria" panose="02040503050406030204" pitchFamily="18" charset="0"/>
              </a:rPr>
              <a:t>, teda téma dobre zapadá do zamerania konferencie.</a:t>
            </a:r>
          </a:p>
          <a:p>
            <a:pPr marL="540000" indent="-54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sk-SK" sz="3200" dirty="0" smtClean="0">
                <a:solidFill>
                  <a:schemeClr val="tx1"/>
                </a:solidFill>
                <a:ea typeface="Cambria" panose="02040503050406030204" pitchFamily="18" charset="0"/>
              </a:rPr>
              <a:t>Týka sa </a:t>
            </a:r>
            <a:r>
              <a:rPr lang="sk-SK" sz="3200" b="1" dirty="0" smtClean="0">
                <a:solidFill>
                  <a:schemeClr val="tx1"/>
                </a:solidFill>
                <a:ea typeface="Cambria" panose="02040503050406030204" pitchFamily="18" charset="0"/>
              </a:rPr>
              <a:t>takmer všetkých učiteľov </a:t>
            </a:r>
            <a:r>
              <a:rPr lang="sk-SK" sz="3200" dirty="0" smtClean="0">
                <a:solidFill>
                  <a:schemeClr val="tx1"/>
                </a:solidFill>
                <a:ea typeface="Cambria" panose="02040503050406030204" pitchFamily="18" charset="0"/>
              </a:rPr>
              <a:t>bez ohľadu na typ školy a vyučovaný predmet.</a:t>
            </a:r>
            <a:endParaRPr lang="sk-SK" sz="3200" dirty="0">
              <a:solidFill>
                <a:schemeClr val="tx1"/>
              </a:solidFill>
              <a:ea typeface="Cambria" panose="02040503050406030204" pitchFamily="18" charset="0"/>
            </a:endParaRPr>
          </a:p>
          <a:p>
            <a:pPr marL="540000" indent="-54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sk-SK" sz="3200" dirty="0">
                <a:solidFill>
                  <a:schemeClr val="tx1"/>
                </a:solidFill>
                <a:ea typeface="Cambria" panose="02040503050406030204" pitchFamily="18" charset="0"/>
              </a:rPr>
              <a:t>V </a:t>
            </a:r>
            <a:r>
              <a:rPr lang="sk-SK" sz="3200" dirty="0" smtClean="0">
                <a:solidFill>
                  <a:schemeClr val="tx1"/>
                </a:solidFill>
                <a:ea typeface="Cambria" panose="02040503050406030204" pitchFamily="18" charset="0"/>
              </a:rPr>
              <a:t>rámci prípravy učiteľov jej </a:t>
            </a:r>
            <a:r>
              <a:rPr lang="sk-SK" sz="3200" b="1" dirty="0" smtClean="0">
                <a:solidFill>
                  <a:schemeClr val="tx1"/>
                </a:solidFill>
                <a:ea typeface="Cambria" panose="02040503050406030204" pitchFamily="18" charset="0"/>
              </a:rPr>
              <a:t>nie je venovaná dostatočná pozornosť.</a:t>
            </a:r>
            <a:endParaRPr lang="sk-SK" sz="3200" b="1" dirty="0">
              <a:solidFill>
                <a:schemeClr val="tx1"/>
              </a:solidFill>
              <a:ea typeface="Cambria" panose="02040503050406030204" pitchFamily="18" charset="0"/>
            </a:endParaRPr>
          </a:p>
          <a:p>
            <a:pPr marL="540000" indent="-54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sk-SK" sz="3200" dirty="0" smtClean="0">
                <a:solidFill>
                  <a:schemeClr val="tx1"/>
                </a:solidFill>
                <a:ea typeface="Cambria" panose="02040503050406030204" pitchFamily="18" charset="0"/>
              </a:rPr>
              <a:t>V praxi </a:t>
            </a:r>
            <a:r>
              <a:rPr lang="sk-SK" sz="3200" b="1" dirty="0" smtClean="0">
                <a:solidFill>
                  <a:schemeClr val="tx1"/>
                </a:solidFill>
                <a:ea typeface="Cambria" panose="02040503050406030204" pitchFamily="18" charset="0"/>
              </a:rPr>
              <a:t>prináša rôzne problémy</a:t>
            </a:r>
            <a:r>
              <a:rPr lang="sk-SK" sz="3200" dirty="0" smtClean="0">
                <a:solidFill>
                  <a:schemeClr val="tx1"/>
                </a:solidFill>
                <a:ea typeface="Cambria" panose="02040503050406030204" pitchFamily="18" charset="0"/>
              </a:rPr>
              <a:t>, o ktorých</a:t>
            </a:r>
            <a:br>
              <a:rPr lang="sk-SK" sz="3200" dirty="0" smtClean="0">
                <a:solidFill>
                  <a:schemeClr val="tx1"/>
                </a:solidFill>
                <a:ea typeface="Cambria" panose="02040503050406030204" pitchFamily="18" charset="0"/>
              </a:rPr>
            </a:br>
            <a:r>
              <a:rPr lang="sk-SK" sz="3200" dirty="0" smtClean="0">
                <a:solidFill>
                  <a:schemeClr val="tx1"/>
                </a:solidFill>
                <a:ea typeface="Cambria" panose="02040503050406030204" pitchFamily="18" charset="0"/>
              </a:rPr>
              <a:t>by mali učitelia premýšľať a diskutovať.</a:t>
            </a:r>
            <a:endParaRPr lang="sk-SK" sz="3200" dirty="0">
              <a:solidFill>
                <a:schemeClr val="tx1"/>
              </a:solidFill>
              <a:ea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95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725144"/>
            <a:ext cx="8208912" cy="213285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k-SK" sz="4400" i="1" dirty="0" smtClean="0">
                <a:solidFill>
                  <a:schemeClr val="tx1"/>
                </a:solidFill>
              </a:rPr>
              <a:t>Budem odpovedať iba v prítomnosti svojho právnika!</a:t>
            </a:r>
            <a:endParaRPr lang="sk-SK" sz="4400" i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520" y="6453420"/>
            <a:ext cx="720725" cy="360363"/>
          </a:xfrm>
        </p:spPr>
        <p:txBody>
          <a:bodyPr lIns="0" tIns="0" rIns="0" bIns="0"/>
          <a:lstStyle/>
          <a:p>
            <a:pPr algn="ctr">
              <a:defRPr/>
            </a:pPr>
            <a:fld id="{7089AC96-EE0A-460E-AF8E-67D3C55E39E7}" type="slidenum">
              <a:rPr lang="sk-SK" sz="1400" b="1" smtClean="0"/>
              <a:t>4</a:t>
            </a:fld>
            <a:endParaRPr lang="sk-SK" sz="1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2520280" cy="20522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415" y="19698"/>
            <a:ext cx="5281585" cy="37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725144"/>
            <a:ext cx="8208912" cy="213285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k-SK" sz="4400" i="1" dirty="0" smtClean="0">
                <a:solidFill>
                  <a:schemeClr val="tx1"/>
                </a:solidFill>
              </a:rPr>
              <a:t>Budem odpovedať iba v kabinete, nie pred triedou!</a:t>
            </a:r>
            <a:endParaRPr lang="sk-SK" sz="4400" i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520" y="6453420"/>
            <a:ext cx="720725" cy="360363"/>
          </a:xfrm>
        </p:spPr>
        <p:txBody>
          <a:bodyPr lIns="0" tIns="0" rIns="0" bIns="0"/>
          <a:lstStyle/>
          <a:p>
            <a:pPr algn="ctr">
              <a:defRPr/>
            </a:pPr>
            <a:fld id="{7089AC96-EE0A-460E-AF8E-67D3C55E39E7}" type="slidenum">
              <a:rPr lang="sk-SK" sz="1400" b="1" smtClean="0"/>
              <a:t>5</a:t>
            </a:fld>
            <a:endParaRPr lang="sk-SK" sz="1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2520280" cy="2052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/>
          <a:stretch/>
        </p:blipFill>
        <p:spPr>
          <a:xfrm>
            <a:off x="3598519" y="0"/>
            <a:ext cx="5564536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04341-D01C-4A64-8A8D-0FCBC7E0E1D0}" type="slidenum">
              <a:rPr lang="en-US" sz="2000" smtClean="0"/>
              <a:t>6</a:t>
            </a:fld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157192"/>
            <a:ext cx="9144000" cy="1224136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Niekedy sú ústne odpovede nevyhnutné</a:t>
            </a:r>
            <a:b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(recitácia, cudzie jazyky...)</a:t>
            </a:r>
            <a:endParaRPr lang="sk-SK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60" y="0"/>
            <a:ext cx="7092280" cy="49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9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04341-D01C-4A64-8A8D-0FCBC7E0E1D0}" type="slidenum">
              <a:rPr lang="en-US" sz="2000" smtClean="0"/>
              <a:t>7</a:t>
            </a:fld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450880"/>
            <a:ext cx="9144000" cy="1374031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Možnosť individualizovať otázky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3"/>
          <a:stretch/>
        </p:blipFill>
        <p:spPr>
          <a:xfrm>
            <a:off x="881844" y="0"/>
            <a:ext cx="7380312" cy="5104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5067" y="4299144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240" y="5373216"/>
            <a:ext cx="9144000" cy="753168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Zvádza </a:t>
            </a:r>
            <a:r>
              <a:rPr lang="sk-SK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 skúšaniu „básničiek</a:t>
            </a: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12360" y="6342409"/>
            <a:ext cx="1008112" cy="515591"/>
          </a:xfrm>
        </p:spPr>
        <p:txBody>
          <a:bodyPr/>
          <a:lstStyle/>
          <a:p>
            <a:fld id="{26E04341-D01C-4A64-8A8D-0FCBC7E0E1D0}" type="slidenum">
              <a:rPr lang="en-US" sz="2000" smtClean="0"/>
              <a:t>8</a:t>
            </a:fld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51" t="12710" r="8103" b="22004"/>
          <a:stretch/>
        </p:blipFill>
        <p:spPr>
          <a:xfrm>
            <a:off x="870065" y="-6036"/>
            <a:ext cx="7446351" cy="4797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6056" y="3960119"/>
            <a:ext cx="3844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NEVÝHODA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9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04341-D01C-4A64-8A8D-0FCBC7E0E1D0}" type="slidenum">
              <a:rPr lang="en-US" sz="2000" smtClean="0"/>
              <a:t>9</a:t>
            </a:fld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5013176"/>
            <a:ext cx="9144000" cy="1865457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Časovo efektívne na úrovni žiaka </a:t>
            </a:r>
            <a:b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(viac otázok za rovnaký čas)</a:t>
            </a:r>
            <a:endParaRPr lang="sk-SK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386"/>
            <a:ext cx="6696744" cy="4644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0971" y="3663542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 smtClean="0">
                <a:solidFill>
                  <a:schemeClr val="bg1"/>
                </a:solidFill>
              </a:rPr>
              <a:t>VÝHODA</a:t>
            </a:r>
            <a:endParaRPr lang="sk-SK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2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4998</TotalTime>
  <Words>216</Words>
  <Application>Microsoft Office PowerPoint</Application>
  <PresentationFormat>On-screen Show (4:3)</PresentationFormat>
  <Paragraphs>70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Cambria</vt:lpstr>
      <vt:lpstr>Wingdings</vt:lpstr>
      <vt:lpstr>Wingdings 2</vt:lpstr>
      <vt:lpstr>Retrospect</vt:lpstr>
      <vt:lpstr>PowerPoint Presentation</vt:lpstr>
      <vt:lpstr>ÚSTNE SKÚŠANIE ŽIAKOV PRI TABULI  (Všetko, čo ste kedy chceli vedieť, no báli ste sa opýtať)   Vladimír Burjan</vt:lpstr>
      <vt:lpstr>Prečo táto téma?</vt:lpstr>
      <vt:lpstr>PowerPoint Presentation</vt:lpstr>
      <vt:lpstr>PowerPoint Presentation</vt:lpstr>
      <vt:lpstr>Niekedy sú ústne odpovede nevyhnutné (recitácia, cudzie jazyky...)</vt:lpstr>
      <vt:lpstr>Možnosť individualizovať otázky</vt:lpstr>
      <vt:lpstr>Zvádza k skúšaniu „básničiek“</vt:lpstr>
      <vt:lpstr>Časovo efektívne na úrovni žiaka  (viac otázok za rovnaký čas)</vt:lpstr>
      <vt:lpstr>Časovo neefektívne na úrovni triedy (je ťažké zamestnať zatiaľ ostatných)</vt:lpstr>
      <vt:lpstr>Učiteľ získava viac informácií než len samotné odpovede.</vt:lpstr>
      <vt:lpstr>Ústnu odpoveď je ťažké objektívne ohodnotiť.</vt:lpstr>
      <vt:lpstr>Možnosť reagovať na to, čo žiak hovorí</vt:lpstr>
      <vt:lpstr>Učiteľ môže (aj nechtiac) výrazne ovplyvniť výsledok</vt:lpstr>
      <vt:lpstr>Vhodné pre dysgrafikov, ktorí majú problémy s písomnými formami</vt:lpstr>
      <vt:lpstr>Nevhodné pre komunikačne slabších žiakov.</vt:lpstr>
      <vt:lpstr>Žiak sa učí zvládať záťažové situácie a prekonávať trému z verejných vystúpení</vt:lpstr>
      <vt:lpstr>Niektorých žiakov ústna odpoveď príliš stresuje</vt:lpstr>
      <vt:lpstr>Ide o transparentnú formu hodnotenia (ostatní vidia odpoveď aj známku)</vt:lpstr>
      <vt:lpstr>Ostatní žiaci vidia, čo skúšaný žiak nevie</vt:lpstr>
      <vt:lpstr>Žiaci si trénujú ústny prejav (artikulácia, rétorika...)</vt:lpstr>
      <vt:lpstr>Z odpovede nezostáva žiadny trvalý záznam pre účely nezávislého posúdenia, reklamácií...</vt:lpstr>
      <vt:lpstr>Ďakujem za pozornosť.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Bubus</dc:creator>
  <cp:lastModifiedBy>Vladimír Burjan</cp:lastModifiedBy>
  <cp:revision>2902</cp:revision>
  <cp:lastPrinted>2020-09-26T08:40:10Z</cp:lastPrinted>
  <dcterms:created xsi:type="dcterms:W3CDTF">2013-11-24T11:25:44Z</dcterms:created>
  <dcterms:modified xsi:type="dcterms:W3CDTF">2020-11-06T14:09:10Z</dcterms:modified>
</cp:coreProperties>
</file>