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notesMasterIdLst>
    <p:notesMasterId r:id="rId26"/>
  </p:notesMasterIdLst>
  <p:handoutMasterIdLst>
    <p:handoutMasterId r:id="rId27"/>
  </p:handoutMasterIdLst>
  <p:sldIdLst>
    <p:sldId id="808" r:id="rId2"/>
    <p:sldId id="438" r:id="rId3"/>
    <p:sldId id="829" r:id="rId4"/>
    <p:sldId id="809" r:id="rId5"/>
    <p:sldId id="831" r:id="rId6"/>
    <p:sldId id="832" r:id="rId7"/>
    <p:sldId id="830" r:id="rId8"/>
    <p:sldId id="816" r:id="rId9"/>
    <p:sldId id="834" r:id="rId10"/>
    <p:sldId id="827" r:id="rId11"/>
    <p:sldId id="836" r:id="rId12"/>
    <p:sldId id="833" r:id="rId13"/>
    <p:sldId id="825" r:id="rId14"/>
    <p:sldId id="819" r:id="rId15"/>
    <p:sldId id="820" r:id="rId16"/>
    <p:sldId id="821" r:id="rId17"/>
    <p:sldId id="824" r:id="rId18"/>
    <p:sldId id="837" r:id="rId19"/>
    <p:sldId id="823" r:id="rId20"/>
    <p:sldId id="822" r:id="rId21"/>
    <p:sldId id="826" r:id="rId22"/>
    <p:sldId id="817" r:id="rId23"/>
    <p:sldId id="818" r:id="rId24"/>
    <p:sldId id="636" r:id="rId25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466" autoAdjust="0"/>
    <p:restoredTop sz="86469" autoAdjust="0"/>
  </p:normalViewPr>
  <p:slideViewPr>
    <p:cSldViewPr>
      <p:cViewPr varScale="1">
        <p:scale>
          <a:sx n="85" d="100"/>
          <a:sy n="85" d="100"/>
        </p:scale>
        <p:origin x="1066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 varScale="1">
      <p:scale>
        <a:sx n="1" d="1"/>
        <a:sy n="1" d="1"/>
      </p:scale>
      <p:origin x="0" y="-2664"/>
    </p:cViewPr>
  </p:sorterViewPr>
  <p:notesViewPr>
    <p:cSldViewPr>
      <p:cViewPr varScale="1">
        <p:scale>
          <a:sx n="69" d="100"/>
          <a:sy n="69" d="100"/>
        </p:scale>
        <p:origin x="309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136"/>
          </a:xfrm>
          <a:prstGeom prst="rect">
            <a:avLst/>
          </a:prstGeom>
        </p:spPr>
        <p:txBody>
          <a:bodyPr vert="horz" lIns="90998" tIns="45499" rIns="90998" bIns="45499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2"/>
            <a:ext cx="2945659" cy="498136"/>
          </a:xfrm>
          <a:prstGeom prst="rect">
            <a:avLst/>
          </a:prstGeom>
        </p:spPr>
        <p:txBody>
          <a:bodyPr vert="horz" lIns="90998" tIns="45499" rIns="90998" bIns="45499" rtlCol="0"/>
          <a:lstStyle>
            <a:lvl1pPr algn="r">
              <a:defRPr sz="1200"/>
            </a:lvl1pPr>
          </a:lstStyle>
          <a:p>
            <a:fld id="{9A167D09-B6E7-4CE2-BD21-5BC4DE64E3C2}" type="datetimeFigureOut">
              <a:rPr lang="sk-SK" smtClean="0"/>
              <a:t>12. 10. 2020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0998" tIns="45499" rIns="90998" bIns="45499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0998" tIns="45499" rIns="90998" bIns="45499" rtlCol="0" anchor="b"/>
          <a:lstStyle>
            <a:lvl1pPr algn="r">
              <a:defRPr sz="1200"/>
            </a:lvl1pPr>
          </a:lstStyle>
          <a:p>
            <a:fld id="{ED90F453-813F-4BAD-B231-B0B943FC84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86286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841" cy="498710"/>
          </a:xfrm>
          <a:prstGeom prst="rect">
            <a:avLst/>
          </a:prstGeom>
        </p:spPr>
        <p:txBody>
          <a:bodyPr vert="horz" lIns="90998" tIns="45499" rIns="90998" bIns="45499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750" y="0"/>
            <a:ext cx="2945840" cy="498710"/>
          </a:xfrm>
          <a:prstGeom prst="rect">
            <a:avLst/>
          </a:prstGeom>
        </p:spPr>
        <p:txBody>
          <a:bodyPr vert="horz" lIns="90998" tIns="45499" rIns="90998" bIns="45499" rtlCol="0"/>
          <a:lstStyle>
            <a:lvl1pPr algn="r">
              <a:defRPr sz="1200"/>
            </a:lvl1pPr>
          </a:lstStyle>
          <a:p>
            <a:fld id="{30FBD70B-DC8E-4CCD-A092-6B4CA0B66B7F}" type="datetimeFigureOut">
              <a:rPr lang="sk-SK" smtClean="0"/>
              <a:t>12. 10. 2020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88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8" tIns="45499" rIns="90998" bIns="45499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310" y="4777960"/>
            <a:ext cx="5438140" cy="3909238"/>
          </a:xfrm>
          <a:prstGeom prst="rect">
            <a:avLst/>
          </a:prstGeom>
        </p:spPr>
        <p:txBody>
          <a:bodyPr vert="horz" lIns="90998" tIns="45499" rIns="90998" bIns="4549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9519"/>
            <a:ext cx="2945841" cy="498709"/>
          </a:xfrm>
          <a:prstGeom prst="rect">
            <a:avLst/>
          </a:prstGeom>
        </p:spPr>
        <p:txBody>
          <a:bodyPr vert="horz" lIns="90998" tIns="45499" rIns="90998" bIns="45499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750" y="9429519"/>
            <a:ext cx="2945840" cy="498709"/>
          </a:xfrm>
          <a:prstGeom prst="rect">
            <a:avLst/>
          </a:prstGeom>
        </p:spPr>
        <p:txBody>
          <a:bodyPr vert="horz" lIns="90998" tIns="45499" rIns="90998" bIns="45499" rtlCol="0" anchor="b"/>
          <a:lstStyle>
            <a:lvl1pPr algn="r">
              <a:defRPr sz="1200"/>
            </a:lvl1pPr>
          </a:lstStyle>
          <a:p>
            <a:fld id="{8CFBF8D9-B2B6-456A-826E-CF6F9A73B9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03687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90626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92053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60505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1557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80043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80101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60911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797020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710873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668327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83359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544015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97620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324456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207453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063021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98762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0874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66485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91573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96771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839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46703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30769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0344-9E7E-4D5F-8B8E-9EBF0C69EDE3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29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AD06-B91B-412C-AAD4-A42F979DD5AF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714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DB84-016A-4378-96F0-7F7C774AF42D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541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6C21-6CC7-46E4-805B-B1B33E0D9846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70472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F58E-89F6-4C86-80A0-1452176C300B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78754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5778-6796-4ED9-9112-B440707A3F71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49957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D84F-1651-42BD-8FD3-4EB2C845B739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91016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7674-3786-4E91-9CB0-03F0EE01B989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50587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BF94-F382-4CEE-9ACF-F09D76C617AC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37436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DD377-699B-46C8-95D5-4A452C6B8C91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76804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F9F7-A501-4004-B311-29F97B458D28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46873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B677-60B3-41FC-A1E6-5B81CB372F31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914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0852-EA67-4979-BDEC-747C74D3CD2F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85039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4E906-ED1A-4461-AC30-BDF24FA64DF7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48327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C237-63DD-41BA-A8FA-02A54D9BB491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23502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C04B-406B-46B9-A5B4-5FA8727711E9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44645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9EF8-0697-4AF6-B823-05E7E8275B24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030044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7C0C-DE58-438C-97BF-0860AE00E881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961925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D749-9E2B-45DB-AA2B-60F11113A384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975154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A948-1127-4FD8-AD84-90C5607A3772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49024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883F-D1C4-4754-9A2F-E15E1E224824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508561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4D2C-6F0D-4D47-BF3B-A49DA4CB79DA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11275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96892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D15B-FCB0-4DA1-9A56-4D25D04FE271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080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2998-BBB5-490C-86C5-318D689719F1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645626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3BDC-F96F-4D5E-88B9-B629E2717E58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011789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848E-261A-4708-B087-12E2A733237C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17325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188F-6565-4B24-A91E-42ADA6CCD56D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74391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3891B-BBF8-4D32-A551-5CD4E8FCB3D4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574420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5C75-5229-4850-80E1-0BFCB85D9222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7327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6CD48-1883-4431-AA97-7915FCDE9A4C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301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D431-6F6D-41BA-AEA9-C1E47CA97285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00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4A92-0209-4C8B-8EB7-4302BFA1744F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957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AA5A-C4D0-43EF-B2F1-6B0F63F811BD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143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0789FEE-9EBA-4890-977D-784FE52C70A5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464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25A52-F434-421F-82ED-F3FC8F90CBC8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53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9667985-EC4A-4546-9E36-20A9EC3AF041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62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711" r:id="rId29"/>
    <p:sldLayoutId id="2147483712" r:id="rId30"/>
    <p:sldLayoutId id="2147483713" r:id="rId31"/>
    <p:sldLayoutId id="2147483714" r:id="rId32"/>
    <p:sldLayoutId id="2147483715" r:id="rId33"/>
    <p:sldLayoutId id="2147483716" r:id="rId34"/>
    <p:sldLayoutId id="2147483718" r:id="rId35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2" r="26008"/>
          <a:stretch/>
        </p:blipFill>
        <p:spPr>
          <a:xfrm>
            <a:off x="-3896" y="0"/>
            <a:ext cx="9147895" cy="635450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51520" y="3933056"/>
            <a:ext cx="7056784" cy="2193702"/>
          </a:xfrm>
          <a:prstGeom prst="rect">
            <a:avLst/>
          </a:prstGeom>
          <a:solidFill>
            <a:schemeClr val="bg1"/>
          </a:solidFill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60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EDUMETRIA 2020</a:t>
            </a:r>
          </a:p>
          <a:p>
            <a:pPr algn="ctr"/>
            <a:r>
              <a:rPr lang="sk-SK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Spoločné uvažovanie</a:t>
            </a:r>
          </a:p>
          <a:p>
            <a:pPr algn="ctr"/>
            <a:r>
              <a:rPr lang="sk-SK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 hodnotení, testovaní</a:t>
            </a:r>
            <a:br>
              <a:rPr lang="sk-SK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meraní vo vzdelávaní</a:t>
            </a:r>
            <a:endParaRPr lang="sk-SK" sz="1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663220">
            <a:off x="4883920" y="313530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solidFill>
                  <a:srgbClr val="FF0000"/>
                </a:solidFill>
              </a:rPr>
              <a:t>tento rok iba on-line</a:t>
            </a:r>
            <a:endParaRPr lang="sk-SK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13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484784"/>
            <a:ext cx="9144000" cy="4465166"/>
          </a:xfrm>
        </p:spPr>
        <p:txBody>
          <a:bodyPr anchor="t" anchorCtr="0">
            <a:normAutofit/>
          </a:bodyPr>
          <a:lstStyle/>
          <a:p>
            <a:pPr algn="ctr">
              <a:lnSpc>
                <a:spcPts val="6000"/>
              </a:lnSpc>
            </a:pPr>
            <a:r>
              <a:rPr lang="sk-SK" sz="48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Základné dve vlastnosti</a:t>
            </a:r>
            <a:br>
              <a:rPr lang="sk-SK" sz="48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48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každého merania,</a:t>
            </a:r>
            <a:br>
              <a:rPr lang="sk-SK" sz="48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48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ktoré musíme strážiť:</a:t>
            </a:r>
            <a:br>
              <a:rPr lang="sk-SK" sz="48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sk-SK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validita a </a:t>
            </a:r>
            <a:r>
              <a:rPr lang="sk-SK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reliabilita</a:t>
            </a:r>
            <a:endParaRPr lang="sk-SK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83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476672"/>
            <a:ext cx="8388424" cy="5401270"/>
          </a:xfrm>
        </p:spPr>
        <p:txBody>
          <a:bodyPr anchor="t" anchorCtr="0">
            <a:normAutofit fontScale="90000"/>
          </a:bodyPr>
          <a:lstStyle/>
          <a:p>
            <a:pPr>
              <a:lnSpc>
                <a:spcPts val="6000"/>
              </a:lnSpc>
            </a:pPr>
            <a:r>
              <a:rPr lang="sk-SK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Validita</a:t>
            </a:r>
            <a:br>
              <a:rPr lang="sk-SK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4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Čo meriame?</a:t>
            </a:r>
            <a:br>
              <a:rPr lang="sk-SK" sz="4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4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Naozaj meriame </a:t>
            </a:r>
            <a:r>
              <a:rPr lang="sk-SK" sz="4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to, čo </a:t>
            </a:r>
            <a:r>
              <a:rPr lang="sk-SK" sz="4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chceme merať</a:t>
            </a:r>
            <a:r>
              <a:rPr lang="sk-SK" sz="4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br>
              <a:rPr lang="sk-SK" sz="4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sk-SK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Reliabilita</a:t>
            </a:r>
            <a:r>
              <a:rPr lang="sk-SK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sk-SK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Ako presne </a:t>
            </a:r>
            <a:r>
              <a:rPr lang="sk-SK" sz="4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 spoľahlivo to </a:t>
            </a:r>
            <a:r>
              <a:rPr lang="sk-SK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meriame?</a:t>
            </a:r>
            <a:br>
              <a:rPr lang="sk-SK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4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 akou chybou to meriame?</a:t>
            </a:r>
            <a:endParaRPr lang="sk-SK" sz="4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88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520" y="6453420"/>
            <a:ext cx="720725" cy="360363"/>
          </a:xfrm>
        </p:spPr>
        <p:txBody>
          <a:bodyPr lIns="0" tIns="0" rIns="0" bIns="0"/>
          <a:lstStyle/>
          <a:p>
            <a:pPr algn="ctr">
              <a:defRPr/>
            </a:pPr>
            <a:fld id="{7089AC96-EE0A-460E-AF8E-67D3C55E39E7}" type="slidenum">
              <a:rPr lang="sk-SK" sz="1400" b="1" smtClean="0"/>
              <a:t>12</a:t>
            </a:fld>
            <a:endParaRPr lang="sk-SK" sz="1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1" b="12720"/>
          <a:stretch/>
        </p:blipFill>
        <p:spPr>
          <a:xfrm>
            <a:off x="-6112" y="0"/>
            <a:ext cx="9150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04864"/>
            <a:ext cx="9144000" cy="3745086"/>
          </a:xfrm>
        </p:spPr>
        <p:txBody>
          <a:bodyPr anchor="t" anchorCtr="0">
            <a:normAutofit/>
          </a:bodyPr>
          <a:lstStyle/>
          <a:p>
            <a:pPr algn="ctr">
              <a:lnSpc>
                <a:spcPts val="6000"/>
              </a:lnSpc>
            </a:pPr>
            <a:r>
              <a:rPr lang="sk-SK" sz="44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Čo všetko môže </a:t>
            </a:r>
            <a:r>
              <a:rPr lang="sk-SK" sz="44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ohroziť</a:t>
            </a:r>
            <a:r>
              <a:rPr lang="sk-SK" sz="44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sk-SK" sz="44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44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validitu a </a:t>
            </a:r>
            <a:r>
              <a:rPr lang="sk-SK" sz="44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reliabilitu</a:t>
            </a:r>
            <a:r>
              <a:rPr lang="sk-SK" sz="44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sk-SK" sz="44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44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merania </a:t>
            </a:r>
            <a:r>
              <a:rPr lang="sk-SK" sz="44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dotazníkom?</a:t>
            </a:r>
            <a:endParaRPr lang="sk-SK" sz="2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50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4" cy="1080120"/>
          </a:xfrm>
        </p:spPr>
        <p:txBody>
          <a:bodyPr anchor="t" anchorCtr="0">
            <a:no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Respondent nerozumie otázkam</a:t>
            </a:r>
            <a:endParaRPr lang="sk-SK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268760"/>
            <a:ext cx="8274314" cy="5191026"/>
          </a:xfrm>
        </p:spPr>
        <p:txBody>
          <a:bodyPr anchor="t">
            <a:noAutofit/>
          </a:bodyPr>
          <a:lstStyle/>
          <a:p>
            <a:pPr marL="540000" indent="-54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sk-SK" sz="3200" dirty="0" smtClean="0">
                <a:solidFill>
                  <a:schemeClr val="tx1"/>
                </a:solidFill>
                <a:ea typeface="Cambria" panose="02040503050406030204" pitchFamily="18" charset="0"/>
              </a:rPr>
              <a:t>príliš dlhé texty otázok</a:t>
            </a:r>
            <a:endParaRPr lang="sk-SK" sz="3200" b="1" dirty="0" smtClean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540000" indent="-54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sk-SK" sz="3200" dirty="0" smtClean="0">
                <a:solidFill>
                  <a:schemeClr val="tx1"/>
                </a:solidFill>
                <a:ea typeface="Cambria" panose="02040503050406030204" pitchFamily="18" charset="0"/>
              </a:rPr>
              <a:t>neznáme slová (napr. cudzie)</a:t>
            </a:r>
            <a:br>
              <a:rPr lang="sk-SK" sz="3200" dirty="0" smtClean="0">
                <a:solidFill>
                  <a:schemeClr val="tx1"/>
                </a:solidFill>
                <a:ea typeface="Cambria" panose="02040503050406030204" pitchFamily="18" charset="0"/>
              </a:rPr>
            </a:br>
            <a:r>
              <a:rPr lang="sk-SK" sz="3200" i="1" strike="sngStrike" dirty="0" smtClean="0">
                <a:solidFill>
                  <a:schemeClr val="tx1"/>
                </a:solidFill>
                <a:ea typeface="Cambria" panose="02040503050406030204" pitchFamily="18" charset="0"/>
              </a:rPr>
              <a:t>Čo vo vás evokuje pojem </a:t>
            </a:r>
            <a:r>
              <a:rPr lang="sk-SK" sz="3200" i="1" strike="sngStrike" dirty="0" err="1" smtClean="0">
                <a:solidFill>
                  <a:schemeClr val="tx1"/>
                </a:solidFill>
                <a:ea typeface="Cambria" panose="02040503050406030204" pitchFamily="18" charset="0"/>
              </a:rPr>
              <a:t>ostrakizácia</a:t>
            </a:r>
            <a:r>
              <a:rPr lang="sk-SK" sz="3200" i="1" strike="sngStrike" dirty="0" smtClean="0">
                <a:solidFill>
                  <a:schemeClr val="tx1"/>
                </a:solidFill>
                <a:ea typeface="Cambria" panose="02040503050406030204" pitchFamily="18" charset="0"/>
              </a:rPr>
              <a:t>?</a:t>
            </a:r>
            <a:endParaRPr lang="sk-SK" sz="3200" b="1" i="1" strike="sngStrike" dirty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540000" indent="-54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sk-SK" sz="3200" dirty="0" smtClean="0">
                <a:solidFill>
                  <a:schemeClr val="tx1"/>
                </a:solidFill>
                <a:ea typeface="Cambria" panose="02040503050406030204" pitchFamily="18" charset="0"/>
              </a:rPr>
              <a:t>nejednoznačné formulácie</a:t>
            </a:r>
            <a:br>
              <a:rPr lang="sk-SK" sz="3200" dirty="0" smtClean="0">
                <a:solidFill>
                  <a:schemeClr val="tx1"/>
                </a:solidFill>
                <a:ea typeface="Cambria" panose="02040503050406030204" pitchFamily="18" charset="0"/>
              </a:rPr>
            </a:br>
            <a:r>
              <a:rPr lang="sk-SK" sz="3200" i="1" strike="sngStrike" dirty="0" smtClean="0">
                <a:solidFill>
                  <a:schemeClr val="tx1"/>
                </a:solidFill>
                <a:ea typeface="Cambria" panose="02040503050406030204" pitchFamily="18" charset="0"/>
              </a:rPr>
              <a:t>Kedy ste boli naposledy smutní?</a:t>
            </a:r>
            <a:br>
              <a:rPr lang="sk-SK" sz="3200" i="1" strike="sngStrike" dirty="0" smtClean="0">
                <a:solidFill>
                  <a:schemeClr val="tx1"/>
                </a:solidFill>
                <a:ea typeface="Cambria" panose="02040503050406030204" pitchFamily="18" charset="0"/>
              </a:rPr>
            </a:br>
            <a:r>
              <a:rPr lang="sk-SK" sz="3200" i="1" strike="sngStrike" dirty="0" smtClean="0">
                <a:solidFill>
                  <a:schemeClr val="tx1"/>
                </a:solidFill>
                <a:ea typeface="Cambria" panose="02040503050406030204" pitchFamily="18" charset="0"/>
              </a:rPr>
              <a:t/>
            </a:r>
            <a:br>
              <a:rPr lang="sk-SK" sz="3200" i="1" strike="sngStrike" dirty="0" smtClean="0">
                <a:solidFill>
                  <a:schemeClr val="tx1"/>
                </a:solidFill>
                <a:ea typeface="Cambria" panose="02040503050406030204" pitchFamily="18" charset="0"/>
              </a:rPr>
            </a:br>
            <a:r>
              <a:rPr lang="sk-SK" sz="32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Ako dávno ste boli naposledy smutní?</a:t>
            </a:r>
            <a:br>
              <a:rPr lang="sk-SK" sz="3200" i="1" dirty="0" smtClean="0">
                <a:solidFill>
                  <a:schemeClr val="tx1"/>
                </a:solidFill>
                <a:ea typeface="Cambria" panose="02040503050406030204" pitchFamily="18" charset="0"/>
              </a:rPr>
            </a:br>
            <a:r>
              <a:rPr lang="sk-SK" sz="32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Pri akej príležitosti ste boli naposledy smutní?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31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4" cy="1080120"/>
          </a:xfrm>
        </p:spPr>
        <p:txBody>
          <a:bodyPr anchor="t" anchorCtr="0">
            <a:no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Respondent nepozná odpovede</a:t>
            </a:r>
            <a:endParaRPr lang="sk-SK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268760"/>
            <a:ext cx="8274314" cy="5191026"/>
          </a:xfrm>
        </p:spPr>
        <p:txBody>
          <a:bodyPr anchor="t">
            <a:noAutofit/>
          </a:bodyPr>
          <a:lstStyle/>
          <a:p>
            <a:pPr marL="540000" indent="-54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sk-SK" sz="32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Aké </a:t>
            </a:r>
            <a:r>
              <a:rPr lang="sk-SK" sz="3200" i="1" dirty="0">
                <a:solidFill>
                  <a:schemeClr val="tx1"/>
                </a:solidFill>
                <a:ea typeface="Cambria" panose="02040503050406030204" pitchFamily="18" charset="0"/>
              </a:rPr>
              <a:t>vzdelanie má tvoj </a:t>
            </a:r>
            <a:r>
              <a:rPr lang="sk-SK" sz="32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otec?</a:t>
            </a:r>
          </a:p>
          <a:p>
            <a:pPr marL="540000" indent="-54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sk-SK" sz="32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Koľko </a:t>
            </a:r>
            <a:r>
              <a:rPr lang="sk-SK" sz="3200" i="1" dirty="0">
                <a:solidFill>
                  <a:schemeClr val="tx1"/>
                </a:solidFill>
                <a:ea typeface="Cambria" panose="02040503050406030204" pitchFamily="18" charset="0"/>
              </a:rPr>
              <a:t>máte doma kníh?</a:t>
            </a:r>
          </a:p>
          <a:p>
            <a:pPr marL="540000" indent="-54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sk-SK" sz="32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Aký </a:t>
            </a:r>
            <a:r>
              <a:rPr lang="sk-SK" sz="3200" i="1" dirty="0">
                <a:solidFill>
                  <a:schemeClr val="tx1"/>
                </a:solidFill>
                <a:ea typeface="Cambria" panose="02040503050406030204" pitchFamily="18" charset="0"/>
              </a:rPr>
              <a:t>príjem má vaša rodina</a:t>
            </a:r>
            <a:r>
              <a:rPr lang="sk-SK" sz="3200" i="1" dirty="0" smtClean="0">
                <a:solidFill>
                  <a:schemeClr val="tx1"/>
                </a:solidFill>
                <a:ea typeface="Cambria" panose="02040503050406030204" pitchFamily="18" charset="0"/>
              </a:rPr>
              <a:t>?</a:t>
            </a:r>
          </a:p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sk-SK" sz="3200" i="1" dirty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540000" indent="-54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sk-SK" sz="3200" i="1" strike="sngStrike" dirty="0" smtClean="0">
                <a:solidFill>
                  <a:schemeClr val="tx1"/>
                </a:solidFill>
                <a:ea typeface="Cambria" panose="02040503050406030204" pitchFamily="18" charset="0"/>
              </a:rPr>
              <a:t>V </a:t>
            </a:r>
            <a:r>
              <a:rPr lang="sk-SK" sz="3200" i="1" strike="sngStrike" dirty="0">
                <a:solidFill>
                  <a:schemeClr val="tx1"/>
                </a:solidFill>
                <a:ea typeface="Cambria" panose="02040503050406030204" pitchFamily="18" charset="0"/>
              </a:rPr>
              <a:t>koľkých rokoch ti vypadli mliečne zuby?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07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496944" cy="1080120"/>
          </a:xfrm>
        </p:spPr>
        <p:txBody>
          <a:bodyPr anchor="t" anchorCtr="0">
            <a:no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Respondent nevie </a:t>
            </a:r>
            <a: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odpovedať</a:t>
            </a:r>
            <a:endParaRPr lang="sk-SK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268760"/>
            <a:ext cx="8274314" cy="5191026"/>
          </a:xfrm>
        </p:spPr>
        <p:txBody>
          <a:bodyPr anchor="t">
            <a:noAutofit/>
          </a:bodyPr>
          <a:lstStyle/>
          <a:p>
            <a:pPr marL="540000" indent="-54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sk-SK" sz="3200" dirty="0" smtClean="0">
                <a:solidFill>
                  <a:schemeClr val="tx1"/>
                </a:solidFill>
                <a:ea typeface="Cambria" panose="02040503050406030204" pitchFamily="18" charset="0"/>
              </a:rPr>
              <a:t>možno by to vedel povedať, ale nevie to napísať</a:t>
            </a:r>
            <a:endParaRPr lang="sk-SK" sz="3200" b="1" dirty="0" smtClean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540000" indent="-54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sk-SK" sz="3200" dirty="0" smtClean="0">
                <a:solidFill>
                  <a:schemeClr val="tx1"/>
                </a:solidFill>
                <a:ea typeface="Cambria" panose="02040503050406030204" pitchFamily="18" charset="0"/>
              </a:rPr>
              <a:t>u chlapcov je to väčší problém ako u dievčat (najmä ak ide o popisovanie </a:t>
            </a:r>
            <a:r>
              <a:rPr lang="sk-SK" sz="3200" dirty="0" smtClean="0">
                <a:solidFill>
                  <a:schemeClr val="tx1"/>
                </a:solidFill>
                <a:ea typeface="Cambria" panose="02040503050406030204" pitchFamily="18" charset="0"/>
              </a:rPr>
              <a:t>pocitov</a:t>
            </a:r>
            <a:r>
              <a:rPr lang="sk-SK" sz="3200" dirty="0" smtClean="0">
                <a:solidFill>
                  <a:schemeClr val="tx1"/>
                </a:solidFill>
                <a:ea typeface="Cambria" panose="02040503050406030204" pitchFamily="18" charset="0"/>
              </a:rPr>
              <a:t>)</a:t>
            </a:r>
          </a:p>
          <a:p>
            <a:pPr marL="540000" indent="-54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sk-SK" sz="3200" dirty="0" smtClean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540000" indent="-54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sk-SK" sz="3200" i="1" strike="sngStrike" dirty="0" smtClean="0">
                <a:solidFill>
                  <a:schemeClr val="tx1"/>
                </a:solidFill>
                <a:ea typeface="Cambria" panose="02040503050406030204" pitchFamily="18" charset="0"/>
              </a:rPr>
              <a:t>Aký je podľa teba zmysel života?</a:t>
            </a:r>
          </a:p>
          <a:p>
            <a:pPr marL="540000" indent="-54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sk-SK" sz="3200" b="1" dirty="0" smtClean="0">
              <a:solidFill>
                <a:schemeClr val="tx1"/>
              </a:solidFill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35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496944" cy="1080120"/>
          </a:xfrm>
        </p:spPr>
        <p:txBody>
          <a:bodyPr anchor="t" anchorCtr="0">
            <a:noAutofit/>
          </a:bodyPr>
          <a:lstStyle/>
          <a:p>
            <a:r>
              <a:rPr lang="sk-SK" sz="35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Respondent </a:t>
            </a:r>
            <a:r>
              <a:rPr lang="sk-SK" sz="35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nestíha/nevládze odpovedať</a:t>
            </a:r>
            <a:endParaRPr lang="sk-SK" sz="35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78859" y="1340768"/>
            <a:ext cx="8274314" cy="4542954"/>
          </a:xfrm>
        </p:spPr>
        <p:txBody>
          <a:bodyPr anchor="t">
            <a:noAutofit/>
          </a:bodyPr>
          <a:lstStyle/>
          <a:p>
            <a:pPr marL="540000" indent="-54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sk-SK" sz="3200" dirty="0" smtClean="0">
                <a:solidFill>
                  <a:schemeClr val="tx1"/>
                </a:solidFill>
                <a:ea typeface="Cambria" panose="02040503050406030204" pitchFamily="18" charset="0"/>
              </a:rPr>
              <a:t>limitujúcim faktorom je </a:t>
            </a:r>
            <a:r>
              <a:rPr lang="sk-SK" sz="32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nedostatok času</a:t>
            </a:r>
          </a:p>
          <a:p>
            <a:pPr marL="540000" indent="-54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sk-SK" sz="3200" dirty="0" smtClean="0">
                <a:solidFill>
                  <a:schemeClr val="tx1"/>
                </a:solidFill>
                <a:ea typeface="Cambria" panose="02040503050406030204" pitchFamily="18" charset="0"/>
              </a:rPr>
              <a:t>limitujúcim faktorom je </a:t>
            </a:r>
            <a:r>
              <a:rPr lang="sk-SK" sz="32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únava, strata pozornosti a záujmu</a:t>
            </a:r>
          </a:p>
          <a:p>
            <a:pPr marL="540000" indent="-54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sk-SK" sz="3200" b="1" dirty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540000" indent="-54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sk-SK" sz="3200" dirty="0" smtClean="0">
                <a:solidFill>
                  <a:schemeClr val="tx1"/>
                </a:solidFill>
                <a:ea typeface="Cambria" panose="02040503050406030204" pitchFamily="18" charset="0"/>
              </a:rPr>
              <a:t>Pri tvorbe dotazníka preto sledujeme skôr </a:t>
            </a:r>
            <a:r>
              <a:rPr lang="sk-SK" sz="32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celkový čas potrebný na jeho vyplnenie</a:t>
            </a:r>
            <a:br>
              <a:rPr lang="sk-SK" sz="3200" b="1" dirty="0" smtClean="0">
                <a:solidFill>
                  <a:schemeClr val="tx1"/>
                </a:solidFill>
                <a:ea typeface="Cambria" panose="02040503050406030204" pitchFamily="18" charset="0"/>
              </a:rPr>
            </a:br>
            <a:r>
              <a:rPr lang="sk-SK" sz="3200" dirty="0" smtClean="0">
                <a:solidFill>
                  <a:schemeClr val="tx1"/>
                </a:solidFill>
                <a:ea typeface="Cambria" panose="02040503050406030204" pitchFamily="18" charset="0"/>
              </a:rPr>
              <a:t>než počet otázok. U detí by nemal prekročiť</a:t>
            </a:r>
            <a:br>
              <a:rPr lang="sk-SK" sz="3200" dirty="0" smtClean="0">
                <a:solidFill>
                  <a:schemeClr val="tx1"/>
                </a:solidFill>
                <a:ea typeface="Cambria" panose="02040503050406030204" pitchFamily="18" charset="0"/>
              </a:rPr>
            </a:br>
            <a:r>
              <a:rPr lang="sk-SK" sz="3200" dirty="0" smtClean="0">
                <a:solidFill>
                  <a:schemeClr val="tx1"/>
                </a:solidFill>
                <a:ea typeface="Cambria" panose="02040503050406030204" pitchFamily="18" charset="0"/>
              </a:rPr>
              <a:t>10 – 15 minút, u dospelých 20 – 25 minút.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07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4" cy="1080120"/>
          </a:xfrm>
        </p:spPr>
        <p:txBody>
          <a:bodyPr anchor="t" anchorCtr="0">
            <a:noAutofit/>
          </a:bodyPr>
          <a:lstStyle/>
          <a:p>
            <a:r>
              <a:rPr lang="sk-SK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Respondent </a:t>
            </a:r>
            <a: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 bojí odpovedať</a:t>
            </a:r>
            <a:endParaRPr lang="sk-SK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484784"/>
            <a:ext cx="8274314" cy="4975002"/>
          </a:xfrm>
        </p:spPr>
        <p:txBody>
          <a:bodyPr anchor="t">
            <a:noAutofit/>
          </a:bodyPr>
          <a:lstStyle/>
          <a:p>
            <a:pPr marL="540000" indent="-54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sk-SK" sz="3200" dirty="0" smtClean="0">
                <a:solidFill>
                  <a:schemeClr val="tx1"/>
                </a:solidFill>
                <a:ea typeface="Cambria" panose="02040503050406030204" pitchFamily="18" charset="0"/>
              </a:rPr>
              <a:t>keď sa pýtame na príliš osobné, intímne veci</a:t>
            </a:r>
            <a:endParaRPr lang="sk-SK" sz="3200" dirty="0" smtClean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540000" indent="-54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sk-SK" sz="3200" dirty="0" smtClean="0">
                <a:solidFill>
                  <a:schemeClr val="tx1"/>
                </a:solidFill>
                <a:ea typeface="Cambria" panose="02040503050406030204" pitchFamily="18" charset="0"/>
              </a:rPr>
              <a:t>keď respondent nemá dô</a:t>
            </a:r>
            <a:r>
              <a:rPr lang="sk-SK" sz="3200" dirty="0" smtClean="0">
                <a:solidFill>
                  <a:schemeClr val="tx1"/>
                </a:solidFill>
                <a:ea typeface="Cambria" panose="02040503050406030204" pitchFamily="18" charset="0"/>
              </a:rPr>
              <a:t>veru v administrátora či autora dotazníka</a:t>
            </a:r>
          </a:p>
          <a:p>
            <a:pPr marL="540000" indent="-54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sk-SK" sz="3200" dirty="0" smtClean="0">
                <a:solidFill>
                  <a:schemeClr val="tx1"/>
                </a:solidFill>
                <a:ea typeface="Cambria" panose="02040503050406030204" pitchFamily="18" charset="0"/>
              </a:rPr>
              <a:t>keď dotazník zadáva nadriadený respondenta (hrozí aj v prípade vzťahu učiteľ – žiak)</a:t>
            </a:r>
            <a:endParaRPr lang="sk-SK" sz="3200" dirty="0">
              <a:solidFill>
                <a:schemeClr val="tx1"/>
              </a:solidFill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75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46322" cy="1080120"/>
          </a:xfrm>
        </p:spPr>
        <p:txBody>
          <a:bodyPr anchor="t" anchorCtr="0">
            <a:noAutofit/>
          </a:bodyPr>
          <a:lstStyle/>
          <a:p>
            <a:r>
              <a:rPr lang="sk-SK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Respondent </a:t>
            </a:r>
            <a: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nemá </a:t>
            </a:r>
            <a: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motiváciu odpovedať</a:t>
            </a:r>
            <a:endParaRPr lang="sk-SK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484784"/>
            <a:ext cx="8274314" cy="4975002"/>
          </a:xfrm>
        </p:spPr>
        <p:txBody>
          <a:bodyPr anchor="t">
            <a:noAutofit/>
          </a:bodyPr>
          <a:lstStyle/>
          <a:p>
            <a:pPr marL="540000" indent="-54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sk-SK" sz="3200" dirty="0" smtClean="0">
                <a:solidFill>
                  <a:schemeClr val="tx1"/>
                </a:solidFill>
                <a:ea typeface="Cambria" panose="02040503050406030204" pitchFamily="18" charset="0"/>
              </a:rPr>
              <a:t>nechá veľa otázok bez odpovede</a:t>
            </a:r>
          </a:p>
          <a:p>
            <a:pPr marL="540000" indent="-54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sk-SK" sz="3200" dirty="0" smtClean="0">
                <a:solidFill>
                  <a:schemeClr val="tx1"/>
                </a:solidFill>
                <a:ea typeface="Cambria" panose="02040503050406030204" pitchFamily="18" charset="0"/>
              </a:rPr>
              <a:t>odpovede „</a:t>
            </a:r>
            <a:r>
              <a:rPr lang="sk-SK" sz="3200" dirty="0" err="1" smtClean="0">
                <a:solidFill>
                  <a:schemeClr val="tx1"/>
                </a:solidFill>
                <a:ea typeface="Cambria" panose="02040503050406030204" pitchFamily="18" charset="0"/>
              </a:rPr>
              <a:t>odflákne</a:t>
            </a:r>
            <a:r>
              <a:rPr lang="sk-SK" sz="3200" dirty="0" smtClean="0">
                <a:solidFill>
                  <a:schemeClr val="tx1"/>
                </a:solidFill>
                <a:ea typeface="Cambria" panose="02040503050406030204" pitchFamily="18" charset="0"/>
              </a:rPr>
              <a:t>“ (odpovedá </a:t>
            </a:r>
            <a:r>
              <a:rPr lang="sk-SK" sz="3200" dirty="0" smtClean="0">
                <a:solidFill>
                  <a:schemeClr val="tx1"/>
                </a:solidFill>
                <a:ea typeface="Cambria" panose="02040503050406030204" pitchFamily="18" charset="0"/>
              </a:rPr>
              <a:t>jednoslovne)</a:t>
            </a:r>
            <a:endParaRPr lang="sk-SK" sz="3200" dirty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540000" indent="-54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sk-SK" sz="3200" dirty="0" smtClean="0">
                <a:solidFill>
                  <a:schemeClr val="tx1"/>
                </a:solidFill>
                <a:ea typeface="Cambria" panose="02040503050406030204" pitchFamily="18" charset="0"/>
              </a:rPr>
              <a:t>odpovedá zámerne nepravdivo, vtipne...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81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5660"/>
            <a:ext cx="9144000" cy="4963620"/>
          </a:xfrm>
        </p:spPr>
        <p:txBody>
          <a:bodyPr anchor="t" anchorCtr="0">
            <a:normAutofit/>
          </a:bodyPr>
          <a:lstStyle/>
          <a:p>
            <a:pPr algn="ctr"/>
            <a:r>
              <a:rPr lang="sk-SK" sz="48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AKO SA PÝTAŤ</a:t>
            </a:r>
            <a:br>
              <a:rPr lang="sk-SK" sz="48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48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 DOTAZNÍKOCH</a:t>
            </a:r>
            <a:br>
              <a:rPr lang="sk-SK" sz="48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24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sk-SK" sz="24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4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(aby sme sa naozaj dozvedeli</a:t>
            </a:r>
            <a:br>
              <a:rPr lang="sk-SK" sz="4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4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to, čo chceme vedieť)</a:t>
            </a:r>
            <a:br>
              <a:rPr lang="sk-SK" sz="4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sk-SK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40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sk-SK" sz="40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40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Vladimír Burjan</a:t>
            </a:r>
            <a:endParaRPr lang="sk-SK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26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4" cy="1080120"/>
          </a:xfrm>
        </p:spPr>
        <p:txBody>
          <a:bodyPr anchor="t" anchorCtr="0">
            <a:noAutofit/>
          </a:bodyPr>
          <a:lstStyle/>
          <a:p>
            <a:r>
              <a:rPr lang="sk-SK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Respondent prikrášľuje </a:t>
            </a:r>
            <a: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sám seba alebo dáva „očakávané“ odpovede</a:t>
            </a:r>
            <a:endParaRPr lang="sk-SK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916832"/>
            <a:ext cx="8274314" cy="4542954"/>
          </a:xfrm>
        </p:spPr>
        <p:txBody>
          <a:bodyPr anchor="t">
            <a:noAutofit/>
          </a:bodyPr>
          <a:lstStyle/>
          <a:p>
            <a:pPr marL="540000" indent="-54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sk-SK" sz="3200" dirty="0" smtClean="0">
                <a:solidFill>
                  <a:schemeClr val="tx1"/>
                </a:solidFill>
                <a:ea typeface="Cambria" panose="02040503050406030204" pitchFamily="18" charset="0"/>
              </a:rPr>
              <a:t>aby </a:t>
            </a:r>
            <a:r>
              <a:rPr lang="sk-SK" sz="3200" dirty="0">
                <a:solidFill>
                  <a:schemeClr val="tx1"/>
                </a:solidFill>
                <a:ea typeface="Cambria" panose="02040503050406030204" pitchFamily="18" charset="0"/>
              </a:rPr>
              <a:t>vyzeral lepším, ako v skutočnosti je</a:t>
            </a:r>
          </a:p>
          <a:p>
            <a:pPr marL="540000" indent="-54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sk-SK" sz="3200" dirty="0" smtClean="0">
                <a:solidFill>
                  <a:schemeClr val="tx1"/>
                </a:solidFill>
                <a:ea typeface="Cambria" panose="02040503050406030204" pitchFamily="18" charset="0"/>
              </a:rPr>
              <a:t>aby </a:t>
            </a:r>
            <a:r>
              <a:rPr lang="sk-SK" sz="3200" dirty="0">
                <a:solidFill>
                  <a:schemeClr val="tx1"/>
                </a:solidFill>
                <a:ea typeface="Cambria" panose="02040503050406030204" pitchFamily="18" charset="0"/>
              </a:rPr>
              <a:t>urobil učiteľovi / výskumníkovi radosť</a:t>
            </a:r>
          </a:p>
          <a:p>
            <a:pPr marL="540000" indent="-54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sk-SK" sz="3200" dirty="0" smtClean="0">
                <a:solidFill>
                  <a:schemeClr val="tx1"/>
                </a:solidFill>
                <a:ea typeface="Cambria" panose="02040503050406030204" pitchFamily="18" charset="0"/>
              </a:rPr>
              <a:t>aby </a:t>
            </a:r>
            <a:r>
              <a:rPr lang="sk-SK" sz="3200" dirty="0">
                <a:solidFill>
                  <a:schemeClr val="tx1"/>
                </a:solidFill>
                <a:ea typeface="Cambria" panose="02040503050406030204" pitchFamily="18" charset="0"/>
              </a:rPr>
              <a:t>nemusel </a:t>
            </a:r>
            <a:r>
              <a:rPr lang="sk-SK" sz="3200" dirty="0" smtClean="0">
                <a:solidFill>
                  <a:schemeClr val="tx1"/>
                </a:solidFill>
                <a:ea typeface="Cambria" panose="02040503050406030204" pitchFamily="18" charset="0"/>
              </a:rPr>
              <a:t>rozmýšľať</a:t>
            </a:r>
          </a:p>
          <a:p>
            <a:pPr marL="540000" indent="-54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sk-SK" sz="3200" dirty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540000" indent="-54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sk-SK" sz="3200" i="1" strike="sngStrike" dirty="0" smtClean="0">
                <a:solidFill>
                  <a:schemeClr val="tx1"/>
                </a:solidFill>
                <a:ea typeface="Cambria" panose="02040503050406030204" pitchFamily="18" charset="0"/>
              </a:rPr>
              <a:t>Je správne vysmievať sa spolužiakom?</a:t>
            </a:r>
          </a:p>
          <a:p>
            <a:pPr marL="540000" indent="-54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sk-SK" sz="3200" i="1" strike="sngStrike" dirty="0" smtClean="0">
                <a:solidFill>
                  <a:schemeClr val="tx1"/>
                </a:solidFill>
                <a:ea typeface="Cambria" panose="02040503050406030204" pitchFamily="18" charset="0"/>
              </a:rPr>
              <a:t>Vysmievaš sa niekedy spolužiakom?</a:t>
            </a:r>
            <a:endParaRPr lang="sk-SK" sz="3200" i="1" strike="sngStrike" dirty="0">
              <a:solidFill>
                <a:schemeClr val="tx1"/>
              </a:solidFill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67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844824"/>
            <a:ext cx="9144000" cy="4105126"/>
          </a:xfrm>
        </p:spPr>
        <p:txBody>
          <a:bodyPr anchor="t" anchorCtr="0">
            <a:normAutofit/>
          </a:bodyPr>
          <a:lstStyle/>
          <a:p>
            <a:pPr algn="ctr">
              <a:lnSpc>
                <a:spcPts val="6000"/>
              </a:lnSpc>
            </a:pPr>
            <a:r>
              <a:rPr lang="sk-SK" sz="48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Niekoľko tipov</a:t>
            </a:r>
            <a:br>
              <a:rPr lang="sk-SK" sz="48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48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 administrácii</a:t>
            </a:r>
            <a:br>
              <a:rPr lang="sk-SK" sz="48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48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(zadávaniu) dotazníkov</a:t>
            </a:r>
            <a:endParaRPr lang="sk-SK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29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4" cy="576064"/>
          </a:xfrm>
        </p:spPr>
        <p:txBody>
          <a:bodyPr anchor="t" anchorCtr="0">
            <a:no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Administrácia dotazníkov</a:t>
            </a:r>
            <a:endParaRPr lang="sk-SK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268760"/>
            <a:ext cx="8274314" cy="5011006"/>
          </a:xfrm>
        </p:spPr>
        <p:txBody>
          <a:bodyPr anchor="t">
            <a:noAutofit/>
          </a:bodyPr>
          <a:lstStyle/>
          <a:p>
            <a:pPr marL="540000" indent="-54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sk-SK" sz="28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Iniciátor. 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Malo </a:t>
            </a:r>
            <a: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  <a:t>by byť jasné, kto je 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autorom</a:t>
            </a:r>
            <a:b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</a:b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či </a:t>
            </a:r>
            <a: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  <a:t>zadávateľom 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dotazníka </a:t>
            </a:r>
            <a: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  <a:t>(nie </a:t>
            </a:r>
            <a:r>
              <a:rPr lang="sk-SK" sz="2800" i="1" dirty="0">
                <a:solidFill>
                  <a:schemeClr val="tx1"/>
                </a:solidFill>
                <a:ea typeface="Cambria" panose="02040503050406030204" pitchFamily="18" charset="0"/>
              </a:rPr>
              <a:t>„jedna známa ma požiadala, aby som vám zadala takýto dotazník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“).</a:t>
            </a:r>
            <a:endParaRPr lang="sk-SK" sz="2800" dirty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540000" indent="-54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sk-SK" sz="28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Účel. 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Malo </a:t>
            </a:r>
            <a: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  <a:t>by byť jasné, čo je účelom 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dotazníka</a:t>
            </a:r>
            <a:b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</a:b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(t. j. čo zisťuje a ako budú </a:t>
            </a:r>
            <a: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  <a:t>použité jeho výsledky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).</a:t>
            </a:r>
            <a:endParaRPr lang="sk-SK" sz="2800" dirty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540000" indent="-54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sk-SK" sz="28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Nakladanie s dátami. 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Malo </a:t>
            </a:r>
            <a: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  <a:t>by byť jasné, kto sa 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do-stane k výsledkom a </a:t>
            </a:r>
            <a: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  <a:t>ako sa s nimi bude 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nakladať.</a:t>
            </a:r>
            <a:endParaRPr lang="sk-SK" sz="2800" dirty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540000" indent="-54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sk-SK" sz="28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Anonymita. 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Spôsob </a:t>
            </a:r>
            <a: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  <a:t>vypĺňania a 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odovzdávania </a:t>
            </a:r>
            <a:r>
              <a:rPr lang="sk-SK" sz="2800" dirty="0" err="1" smtClean="0">
                <a:solidFill>
                  <a:schemeClr val="tx1"/>
                </a:solidFill>
                <a:ea typeface="Cambria" panose="02040503050406030204" pitchFamily="18" charset="0"/>
              </a:rPr>
              <a:t>ano-nymných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 dotazníkov musí byť taký, aby respondenti nemali pochybnosti o anonymite.</a:t>
            </a:r>
            <a:endParaRPr lang="sk-SK" sz="2800" dirty="0">
              <a:solidFill>
                <a:schemeClr val="tx1"/>
              </a:solidFill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1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4" cy="576064"/>
          </a:xfrm>
        </p:spPr>
        <p:txBody>
          <a:bodyPr anchor="t" anchorCtr="0">
            <a:no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Administrácia dotazníkov</a:t>
            </a:r>
            <a:endParaRPr lang="sk-SK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268760"/>
            <a:ext cx="8274314" cy="5011006"/>
          </a:xfrm>
        </p:spPr>
        <p:txBody>
          <a:bodyPr anchor="t">
            <a:noAutofit/>
          </a:bodyPr>
          <a:lstStyle/>
          <a:p>
            <a:pPr marL="540000" indent="-54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sk-SK" sz="28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Pokyny. 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Jasné </a:t>
            </a:r>
            <a: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  <a:t>pokyny na 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vypracovanie.</a:t>
            </a:r>
            <a:endParaRPr lang="sk-SK" sz="2800" dirty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540000" indent="-54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sk-SK" sz="28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Čas. 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Dostatok </a:t>
            </a:r>
            <a: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  <a:t>času na 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vypracovanie.</a:t>
            </a:r>
            <a:endParaRPr lang="sk-SK" sz="2800" dirty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540000" indent="-54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sk-SK" sz="28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Doma či v škole? </a:t>
            </a:r>
          </a:p>
          <a:p>
            <a:pPr marL="832608" lvl="1" indent="-54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sk-SK" sz="2600" b="1" dirty="0">
                <a:solidFill>
                  <a:schemeClr val="tx1"/>
                </a:solidFill>
                <a:ea typeface="Cambria" panose="02040503050406030204" pitchFamily="18" charset="0"/>
              </a:rPr>
              <a:t>D</a:t>
            </a:r>
            <a:r>
              <a:rPr lang="sk-SK" sz="26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oma</a:t>
            </a:r>
            <a:r>
              <a:rPr lang="sk-SK" sz="2600" b="1" dirty="0">
                <a:solidFill>
                  <a:schemeClr val="tx1"/>
                </a:solidFill>
                <a:ea typeface="Cambria" panose="02040503050406030204" pitchFamily="18" charset="0"/>
              </a:rPr>
              <a:t>: </a:t>
            </a:r>
            <a:r>
              <a:rPr lang="sk-SK" sz="2600" dirty="0">
                <a:solidFill>
                  <a:schemeClr val="tx1"/>
                </a:solidFill>
                <a:ea typeface="Cambria" panose="02040503050406030204" pitchFamily="18" charset="0"/>
              </a:rPr>
              <a:t>viac času, lepšie sa sústredia, </a:t>
            </a:r>
            <a:r>
              <a:rPr lang="sk-SK" sz="2600" dirty="0" smtClean="0">
                <a:solidFill>
                  <a:schemeClr val="tx1"/>
                </a:solidFill>
                <a:ea typeface="Cambria" panose="02040503050406030204" pitchFamily="18" charset="0"/>
              </a:rPr>
              <a:t>ale hrozia </a:t>
            </a:r>
            <a:r>
              <a:rPr lang="sk-SK" sz="2600" dirty="0">
                <a:solidFill>
                  <a:schemeClr val="tx1"/>
                </a:solidFill>
                <a:ea typeface="Cambria" panose="02040503050406030204" pitchFamily="18" charset="0"/>
              </a:rPr>
              <a:t>zásahy rodičov, zabudnú dotazník po vyplnení doniesť...</a:t>
            </a:r>
          </a:p>
          <a:p>
            <a:pPr marL="832608" lvl="1" indent="-54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sk-SK" sz="2600" b="1" dirty="0">
                <a:solidFill>
                  <a:schemeClr val="tx1"/>
                </a:solidFill>
                <a:ea typeface="Cambria" panose="02040503050406030204" pitchFamily="18" charset="0"/>
              </a:rPr>
              <a:t>V škole: </a:t>
            </a:r>
            <a:r>
              <a:rPr lang="sk-SK" sz="2600" dirty="0">
                <a:solidFill>
                  <a:schemeClr val="tx1"/>
                </a:solidFill>
                <a:ea typeface="Cambria" panose="02040503050406030204" pitchFamily="18" charset="0"/>
              </a:rPr>
              <a:t>menej času, horšie sa sústredia, </a:t>
            </a:r>
            <a:r>
              <a:rPr lang="sk-SK" sz="2600" dirty="0" smtClean="0">
                <a:solidFill>
                  <a:schemeClr val="tx1"/>
                </a:solidFill>
                <a:ea typeface="Cambria" panose="02040503050406030204" pitchFamily="18" charset="0"/>
              </a:rPr>
              <a:t>ale nebude</a:t>
            </a:r>
            <a:br>
              <a:rPr lang="sk-SK" sz="2600" dirty="0" smtClean="0">
                <a:solidFill>
                  <a:schemeClr val="tx1"/>
                </a:solidFill>
                <a:ea typeface="Cambria" panose="02040503050406030204" pitchFamily="18" charset="0"/>
              </a:rPr>
            </a:br>
            <a:r>
              <a:rPr lang="sk-SK" sz="2600" dirty="0" smtClean="0">
                <a:solidFill>
                  <a:schemeClr val="tx1"/>
                </a:solidFill>
                <a:ea typeface="Cambria" panose="02040503050406030204" pitchFamily="18" charset="0"/>
              </a:rPr>
              <a:t>im </a:t>
            </a:r>
            <a:r>
              <a:rPr lang="sk-SK" sz="2600" dirty="0">
                <a:solidFill>
                  <a:schemeClr val="tx1"/>
                </a:solidFill>
                <a:ea typeface="Cambria" panose="02040503050406030204" pitchFamily="18" charset="0"/>
              </a:rPr>
              <a:t>do toho nikto zasahovať a dotazníky dostaneme </a:t>
            </a:r>
            <a:r>
              <a:rPr lang="sk-SK" sz="2600" dirty="0" smtClean="0">
                <a:solidFill>
                  <a:schemeClr val="tx1"/>
                </a:solidFill>
                <a:ea typeface="Cambria" panose="02040503050406030204" pitchFamily="18" charset="0"/>
              </a:rPr>
              <a:t>späť </a:t>
            </a:r>
            <a:r>
              <a:rPr lang="sk-SK" sz="2600" dirty="0">
                <a:solidFill>
                  <a:schemeClr val="tx1"/>
                </a:solidFill>
                <a:ea typeface="Cambria" panose="02040503050406030204" pitchFamily="18" charset="0"/>
              </a:rPr>
              <a:t>od </a:t>
            </a:r>
            <a:r>
              <a:rPr lang="sk-SK" sz="2600" dirty="0" smtClean="0">
                <a:solidFill>
                  <a:schemeClr val="tx1"/>
                </a:solidFill>
                <a:ea typeface="Cambria" panose="02040503050406030204" pitchFamily="18" charset="0"/>
              </a:rPr>
              <a:t>všetkých.</a:t>
            </a:r>
            <a:endParaRPr lang="sk-SK" sz="2600" dirty="0">
              <a:solidFill>
                <a:schemeClr val="tx1"/>
              </a:solidFill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32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2936"/>
            <a:ext cx="9144000" cy="1512168"/>
          </a:xfrm>
        </p:spPr>
        <p:txBody>
          <a:bodyPr anchor="t" anchorCtr="0">
            <a:normAutofit/>
          </a:bodyPr>
          <a:lstStyle/>
          <a:p>
            <a:pPr algn="ctr"/>
            <a:r>
              <a:rPr lang="sk-SK" sz="48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Ďakujem za pozornosť.</a:t>
            </a:r>
            <a:endParaRPr lang="sk-SK" sz="4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403648" y="5661248"/>
            <a:ext cx="7488832" cy="57606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burjan@exam.sk</a:t>
            </a:r>
            <a:endParaRPr lang="sk-SK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7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852936"/>
            <a:ext cx="7560840" cy="201622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sk-SK" sz="4400" i="1" dirty="0" smtClean="0">
                <a:solidFill>
                  <a:schemeClr val="tx1"/>
                </a:solidFill>
              </a:rPr>
              <a:t>Kto sa veľa pýta, veľa sa dozvie.</a:t>
            </a:r>
            <a:br>
              <a:rPr lang="sk-SK" sz="4400" i="1" dirty="0" smtClean="0">
                <a:solidFill>
                  <a:schemeClr val="tx1"/>
                </a:solidFill>
              </a:rPr>
            </a:br>
            <a:r>
              <a:rPr lang="sk-SK" sz="4400" i="1" dirty="0" smtClean="0">
                <a:solidFill>
                  <a:schemeClr val="tx1"/>
                </a:solidFill>
              </a:rPr>
              <a:t>					</a:t>
            </a:r>
            <a:r>
              <a:rPr lang="sk-SK" sz="3600" i="1" dirty="0" smtClean="0">
                <a:solidFill>
                  <a:schemeClr val="tx1"/>
                </a:solidFill>
              </a:rPr>
              <a:t>ľudová múdrosť</a:t>
            </a:r>
            <a:endParaRPr lang="sk-SK" sz="4400" i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520" y="6453420"/>
            <a:ext cx="720725" cy="360363"/>
          </a:xfrm>
        </p:spPr>
        <p:txBody>
          <a:bodyPr lIns="0" tIns="0" rIns="0" bIns="0"/>
          <a:lstStyle/>
          <a:p>
            <a:pPr algn="ctr">
              <a:defRPr/>
            </a:pPr>
            <a:fld id="{7089AC96-EE0A-460E-AF8E-67D3C55E39E7}" type="slidenum">
              <a:rPr lang="sk-SK" sz="1400" b="1" smtClean="0"/>
              <a:t>3</a:t>
            </a:fld>
            <a:endParaRPr lang="sk-SK" sz="1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2520280" cy="205222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27584" y="5373216"/>
            <a:ext cx="7416824" cy="194421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Font typeface="Calibri" panose="020F0502020204030204" pitchFamily="34" charset="0"/>
              <a:buNone/>
            </a:pPr>
            <a:r>
              <a:rPr lang="sk-SK" sz="4400" i="1" dirty="0" smtClean="0">
                <a:solidFill>
                  <a:schemeClr val="tx1"/>
                </a:solidFill>
              </a:rPr>
              <a:t>(Ale iba ak sa vie pýtať.)</a:t>
            </a:r>
            <a:endParaRPr lang="sk-SK" sz="4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99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4" cy="1080120"/>
          </a:xfrm>
        </p:spPr>
        <p:txBody>
          <a:bodyPr anchor="t" anchorCtr="0">
            <a:no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Kde sa učitelia najčastejšie</a:t>
            </a:r>
            <a:b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stretávajú s dotazníkmi?</a:t>
            </a:r>
            <a:endParaRPr lang="sk-SK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772816"/>
            <a:ext cx="8274314" cy="4032448"/>
          </a:xfrm>
        </p:spPr>
        <p:txBody>
          <a:bodyPr anchor="t">
            <a:noAutofit/>
          </a:bodyPr>
          <a:lstStyle/>
          <a:p>
            <a:pPr marL="540000" indent="-54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sk-SK" sz="3200" dirty="0" smtClean="0">
                <a:solidFill>
                  <a:schemeClr val="tx1"/>
                </a:solidFill>
                <a:ea typeface="Cambria" panose="02040503050406030204" pitchFamily="18" charset="0"/>
              </a:rPr>
              <a:t>dotazníky sú často súčasťou </a:t>
            </a:r>
            <a:r>
              <a:rPr lang="sk-SK" sz="32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záverečných prác v rámci kontinuálneho vzdelávania</a:t>
            </a:r>
          </a:p>
          <a:p>
            <a:pPr marL="540000" indent="-54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sk-SK" sz="3200" dirty="0" smtClean="0">
                <a:solidFill>
                  <a:schemeClr val="tx1"/>
                </a:solidFill>
                <a:ea typeface="Cambria" panose="02040503050406030204" pitchFamily="18" charset="0"/>
              </a:rPr>
              <a:t>dotazníky sa využívajú v rámci </a:t>
            </a:r>
            <a:r>
              <a:rPr lang="sk-SK" sz="32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evaluácie (vyhodnocovania) rôznych projektov</a:t>
            </a:r>
            <a:endParaRPr lang="sk-SK" sz="3200" b="1" dirty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540000" indent="-54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sk-SK" sz="3200" dirty="0" smtClean="0">
                <a:solidFill>
                  <a:schemeClr val="tx1"/>
                </a:solidFill>
                <a:ea typeface="Cambria" panose="02040503050406030204" pitchFamily="18" charset="0"/>
              </a:rPr>
              <a:t>dotazníky môžu byť </a:t>
            </a:r>
            <a:r>
              <a:rPr lang="sk-SK" sz="32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vhodným nástrojom spätnej väzby </a:t>
            </a:r>
            <a:r>
              <a:rPr lang="sk-SK" sz="3200" dirty="0" smtClean="0">
                <a:solidFill>
                  <a:schemeClr val="tx1"/>
                </a:solidFill>
                <a:ea typeface="Cambria" panose="02040503050406030204" pitchFamily="18" charset="0"/>
              </a:rPr>
              <a:t>(od učiteľov, od žiakov, od rodičov)</a:t>
            </a:r>
            <a:endParaRPr lang="sk-SK" sz="3200" b="1" dirty="0">
              <a:solidFill>
                <a:schemeClr val="tx1"/>
              </a:solidFill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95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520" y="6453420"/>
            <a:ext cx="720725" cy="360363"/>
          </a:xfrm>
        </p:spPr>
        <p:txBody>
          <a:bodyPr lIns="0" tIns="0" rIns="0" bIns="0"/>
          <a:lstStyle/>
          <a:p>
            <a:pPr algn="ctr">
              <a:defRPr/>
            </a:pPr>
            <a:fld id="{7089AC96-EE0A-460E-AF8E-67D3C55E39E7}" type="slidenum">
              <a:rPr lang="sk-SK" sz="1400" b="1" smtClean="0"/>
              <a:t>5</a:t>
            </a:fld>
            <a:endParaRPr lang="sk-SK" sz="1400" b="1" dirty="0"/>
          </a:p>
        </p:txBody>
      </p:sp>
      <p:pic>
        <p:nvPicPr>
          <p:cNvPr id="8" name="Picture 7" descr="Dotazník - otázky.pdf - Adobe Acrobat Pro D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t="14401" r="39256" b="42824"/>
          <a:stretch/>
        </p:blipFill>
        <p:spPr>
          <a:xfrm>
            <a:off x="107504" y="260648"/>
            <a:ext cx="8391654" cy="606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0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520" y="6453420"/>
            <a:ext cx="720725" cy="360363"/>
          </a:xfrm>
        </p:spPr>
        <p:txBody>
          <a:bodyPr lIns="0" tIns="0" rIns="0" bIns="0"/>
          <a:lstStyle/>
          <a:p>
            <a:pPr algn="ctr">
              <a:defRPr/>
            </a:pPr>
            <a:fld id="{7089AC96-EE0A-460E-AF8E-67D3C55E39E7}" type="slidenum">
              <a:rPr lang="sk-SK" sz="1400" b="1" smtClean="0"/>
              <a:t>6</a:t>
            </a:fld>
            <a:endParaRPr lang="sk-SK" sz="1400" b="1" dirty="0"/>
          </a:p>
        </p:txBody>
      </p:sp>
      <p:pic>
        <p:nvPicPr>
          <p:cNvPr id="8" name="Picture 7" descr="Dotazník - otázky.pdf - Adobe Acrobat Pro D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2" t="56281" r="39552" b="2691"/>
          <a:stretch/>
        </p:blipFill>
        <p:spPr>
          <a:xfrm>
            <a:off x="107504" y="260648"/>
            <a:ext cx="8754827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9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520" y="6453420"/>
            <a:ext cx="720725" cy="360363"/>
          </a:xfrm>
        </p:spPr>
        <p:txBody>
          <a:bodyPr lIns="0" tIns="0" rIns="0" bIns="0"/>
          <a:lstStyle/>
          <a:p>
            <a:pPr algn="ctr">
              <a:defRPr/>
            </a:pPr>
            <a:fld id="{7089AC96-EE0A-460E-AF8E-67D3C55E39E7}" type="slidenum">
              <a:rPr lang="sk-SK" sz="1400" b="1" smtClean="0"/>
              <a:t>7</a:t>
            </a:fld>
            <a:endParaRPr lang="sk-SK" sz="1400" b="1" dirty="0"/>
          </a:p>
        </p:txBody>
      </p:sp>
      <p:pic>
        <p:nvPicPr>
          <p:cNvPr id="6" name="Picture 5" descr="Dotazník pre učiteľov 5.0 finál.pdf - Adobe Acrobat Pro D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t="17334" r="24012" b="24801"/>
          <a:stretch/>
        </p:blipFill>
        <p:spPr>
          <a:xfrm>
            <a:off x="251520" y="404664"/>
            <a:ext cx="8669763" cy="4464496"/>
          </a:xfrm>
          <a:prstGeom prst="rect">
            <a:avLst/>
          </a:prstGeom>
        </p:spPr>
      </p:pic>
      <p:pic>
        <p:nvPicPr>
          <p:cNvPr id="7" name="Picture 6" descr="Dotazník pre učiteľov 5.0 finál.pdf - Adobe Acrobat Pro DC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" t="69600" r="22241" b="12107"/>
          <a:stretch/>
        </p:blipFill>
        <p:spPr>
          <a:xfrm>
            <a:off x="239872" y="4928698"/>
            <a:ext cx="8655456" cy="129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5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4" cy="576064"/>
          </a:xfrm>
        </p:spPr>
        <p:txBody>
          <a:bodyPr anchor="t" anchorCtr="0">
            <a:no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Základné druhy dotazníkov</a:t>
            </a:r>
            <a:endParaRPr lang="sk-SK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268760"/>
            <a:ext cx="8274314" cy="5011006"/>
          </a:xfrm>
        </p:spPr>
        <p:txBody>
          <a:bodyPr anchor="t">
            <a:noAutofit/>
          </a:bodyPr>
          <a:lstStyle/>
          <a:p>
            <a:pPr marL="540000" indent="-54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sk-SK" sz="2800" b="1" dirty="0">
                <a:solidFill>
                  <a:schemeClr val="tx1"/>
                </a:solidFill>
                <a:ea typeface="Cambria" panose="02040503050406030204" pitchFamily="18" charset="0"/>
              </a:rPr>
              <a:t>Informačné dotazníky 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– </a:t>
            </a:r>
            <a: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  <a:t>zisťujeme </a:t>
            </a:r>
            <a:r>
              <a:rPr lang="sk-SK" sz="2800" u="sng" dirty="0" smtClean="0">
                <a:solidFill>
                  <a:schemeClr val="tx1"/>
                </a:solidFill>
                <a:ea typeface="Cambria" panose="02040503050406030204" pitchFamily="18" charset="0"/>
              </a:rPr>
              <a:t>fakty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 a zbierame „objektívne“ dáta o respondentoch (napr. sčítanie obyvateľstva, nástup do zamestnania)</a:t>
            </a:r>
            <a:endParaRPr lang="sk-SK" sz="2800" b="1" dirty="0" smtClean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540000" indent="-54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sk-SK" sz="28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Prieskumné </a:t>
            </a:r>
            <a:r>
              <a:rPr lang="sk-SK" sz="2800" b="1" dirty="0">
                <a:solidFill>
                  <a:schemeClr val="tx1"/>
                </a:solidFill>
                <a:ea typeface="Cambria" panose="02040503050406030204" pitchFamily="18" charset="0"/>
              </a:rPr>
              <a:t>dotazníky </a:t>
            </a:r>
            <a:r>
              <a:rPr lang="sk-SK" sz="28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– 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zisťujeme </a:t>
            </a:r>
            <a:r>
              <a:rPr lang="sk-SK" sz="2800" u="sng" dirty="0">
                <a:solidFill>
                  <a:schemeClr val="tx1"/>
                </a:solidFill>
                <a:ea typeface="Cambria" panose="02040503050406030204" pitchFamily="18" charset="0"/>
              </a:rPr>
              <a:t>názory, postoje</a:t>
            </a:r>
            <a: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  <a:t>, </a:t>
            </a:r>
            <a:r>
              <a:rPr lang="sk-SK" sz="2800" u="sng" dirty="0">
                <a:solidFill>
                  <a:schemeClr val="tx1"/>
                </a:solidFill>
                <a:ea typeface="Cambria" panose="02040503050406030204" pitchFamily="18" charset="0"/>
              </a:rPr>
              <a:t>pocity</a:t>
            </a:r>
            <a: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  <a:t> 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respondentov (napr. prieskum </a:t>
            </a:r>
            <a: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  <a:t>spokojnosti 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spotrebiteľov)</a:t>
            </a:r>
            <a:endParaRPr lang="sk-SK" sz="2800" b="1" dirty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540000" indent="-54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sk-SK" sz="2800" b="1" dirty="0" smtClean="0">
                <a:solidFill>
                  <a:schemeClr val="tx1"/>
                </a:solidFill>
                <a:ea typeface="Cambria" panose="02040503050406030204" pitchFamily="18" charset="0"/>
              </a:rPr>
              <a:t>Diagnostické (projekčné) dotazníky 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– diagnostikuje-</a:t>
            </a:r>
            <a:r>
              <a:rPr lang="sk-SK" sz="2800" dirty="0" err="1" smtClean="0">
                <a:solidFill>
                  <a:schemeClr val="tx1"/>
                </a:solidFill>
                <a:ea typeface="Cambria" panose="02040503050406030204" pitchFamily="18" charset="0"/>
              </a:rPr>
              <a:t>me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 osobnosť </a:t>
            </a:r>
            <a:r>
              <a:rPr lang="sk-SK" sz="2800" dirty="0">
                <a:solidFill>
                  <a:schemeClr val="tx1"/>
                </a:solidFill>
                <a:ea typeface="Cambria" panose="02040503050406030204" pitchFamily="18" charset="0"/>
              </a:rPr>
              <a:t>alebo </a:t>
            </a:r>
            <a:r>
              <a:rPr lang="sk-SK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charakterové rysy respondentov (napr. prijímanie do niektorých povolaní – piloti, policajti...)</a:t>
            </a:r>
            <a:endParaRPr lang="sk-SK" sz="2800" b="1" dirty="0">
              <a:solidFill>
                <a:schemeClr val="tx1"/>
              </a:solidFill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32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15816" y="476672"/>
            <a:ext cx="324036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 smtClean="0">
                <a:latin typeface="+mj-lt"/>
              </a:rPr>
              <a:t>Tvorba dotazníka</a:t>
            </a:r>
            <a:endParaRPr lang="sk-SK" sz="36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2564904"/>
            <a:ext cx="324036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 smtClean="0">
                <a:latin typeface="+mj-lt"/>
              </a:rPr>
              <a:t>Administrácia dotazníka</a:t>
            </a:r>
            <a:endParaRPr lang="sk-SK" sz="36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4653136"/>
            <a:ext cx="324036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 smtClean="0">
                <a:latin typeface="+mj-lt"/>
              </a:rPr>
              <a:t>Vyhodnotenie</a:t>
            </a:r>
            <a:br>
              <a:rPr lang="sk-SK" sz="3600" b="1" dirty="0" smtClean="0">
                <a:latin typeface="+mj-lt"/>
              </a:rPr>
            </a:br>
            <a:r>
              <a:rPr lang="sk-SK" sz="3600" b="1" dirty="0" smtClean="0">
                <a:latin typeface="+mj-lt"/>
              </a:rPr>
              <a:t>dotazníka</a:t>
            </a:r>
            <a:endParaRPr lang="sk-SK" sz="3600" b="1" dirty="0">
              <a:latin typeface="+mj-lt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252530" y="1782989"/>
            <a:ext cx="566352" cy="7099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Down Arrow 8"/>
          <p:cNvSpPr/>
          <p:nvPr/>
        </p:nvSpPr>
        <p:spPr>
          <a:xfrm>
            <a:off x="4252530" y="3854230"/>
            <a:ext cx="566352" cy="7099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198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ustom 2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5175</TotalTime>
  <Words>456</Words>
  <Application>Microsoft Office PowerPoint</Application>
  <PresentationFormat>On-screen Show (4:3)</PresentationFormat>
  <Paragraphs>94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Cambria</vt:lpstr>
      <vt:lpstr>Wingdings</vt:lpstr>
      <vt:lpstr>Wingdings 2</vt:lpstr>
      <vt:lpstr>Retrospect</vt:lpstr>
      <vt:lpstr>PowerPoint Presentation</vt:lpstr>
      <vt:lpstr>AKO SA PÝTAŤ V DOTAZNÍKOCH  (aby sme sa naozaj dozvedeli to, čo chceme vedieť)   Vladimír Burjan</vt:lpstr>
      <vt:lpstr>PowerPoint Presentation</vt:lpstr>
      <vt:lpstr>Kde sa učitelia najčastejšie stretávajú s dotazníkmi?</vt:lpstr>
      <vt:lpstr>PowerPoint Presentation</vt:lpstr>
      <vt:lpstr>PowerPoint Presentation</vt:lpstr>
      <vt:lpstr>PowerPoint Presentation</vt:lpstr>
      <vt:lpstr>Základné druhy dotazníkov</vt:lpstr>
      <vt:lpstr>PowerPoint Presentation</vt:lpstr>
      <vt:lpstr>Základné dve vlastnosti každého merania, ktoré musíme strážiť:  validita a reliabilita</vt:lpstr>
      <vt:lpstr>Validita Čo meriame? Naozaj meriame to, čo chceme merať?  Reliabilita Ako presne / spoľahlivo to meriame? S akou chybou to meriame?</vt:lpstr>
      <vt:lpstr>PowerPoint Presentation</vt:lpstr>
      <vt:lpstr>Čo všetko môže ohroziť validitu a reliabilitu merania dotazníkom?</vt:lpstr>
      <vt:lpstr>Respondent nerozumie otázkam</vt:lpstr>
      <vt:lpstr>Respondent nepozná odpovede</vt:lpstr>
      <vt:lpstr>Respondent nevie odpovedať</vt:lpstr>
      <vt:lpstr>Respondent nestíha/nevládze odpovedať</vt:lpstr>
      <vt:lpstr>Respondent sa bojí odpovedať</vt:lpstr>
      <vt:lpstr>Respondent nemá motiváciu odpovedať</vt:lpstr>
      <vt:lpstr>Respondent prikrášľuje sám seba alebo dáva „očakávané“ odpovede</vt:lpstr>
      <vt:lpstr>Niekoľko tipov k administrácii (zadávaniu) dotazníkov</vt:lpstr>
      <vt:lpstr>Administrácia dotazníkov</vt:lpstr>
      <vt:lpstr>Administrácia dotazníkov</vt:lpstr>
      <vt:lpstr>Ďakujem za pozornosť.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Bubus</dc:creator>
  <cp:lastModifiedBy>Vladimír Burjan</cp:lastModifiedBy>
  <cp:revision>3065</cp:revision>
  <cp:lastPrinted>2020-09-26T08:40:10Z</cp:lastPrinted>
  <dcterms:created xsi:type="dcterms:W3CDTF">2013-11-24T11:25:44Z</dcterms:created>
  <dcterms:modified xsi:type="dcterms:W3CDTF">2020-10-12T09:21:13Z</dcterms:modified>
</cp:coreProperties>
</file>