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37"/>
  </p:notesMasterIdLst>
  <p:handoutMasterIdLst>
    <p:handoutMasterId r:id="rId38"/>
  </p:handoutMasterIdLst>
  <p:sldIdLst>
    <p:sldId id="808" r:id="rId2"/>
    <p:sldId id="438" r:id="rId3"/>
    <p:sldId id="816" r:id="rId4"/>
    <p:sldId id="852" r:id="rId5"/>
    <p:sldId id="830" r:id="rId6"/>
    <p:sldId id="862" r:id="rId7"/>
    <p:sldId id="833" r:id="rId8"/>
    <p:sldId id="846" r:id="rId9"/>
    <p:sldId id="848" r:id="rId10"/>
    <p:sldId id="835" r:id="rId11"/>
    <p:sldId id="847" r:id="rId12"/>
    <p:sldId id="861" r:id="rId13"/>
    <p:sldId id="832" r:id="rId14"/>
    <p:sldId id="853" r:id="rId15"/>
    <p:sldId id="854" r:id="rId16"/>
    <p:sldId id="834" r:id="rId17"/>
    <p:sldId id="849" r:id="rId18"/>
    <p:sldId id="859" r:id="rId19"/>
    <p:sldId id="860" r:id="rId20"/>
    <p:sldId id="831" r:id="rId21"/>
    <p:sldId id="837" r:id="rId22"/>
    <p:sldId id="850" r:id="rId23"/>
    <p:sldId id="838" r:id="rId24"/>
    <p:sldId id="839" r:id="rId25"/>
    <p:sldId id="841" r:id="rId26"/>
    <p:sldId id="856" r:id="rId27"/>
    <p:sldId id="842" r:id="rId28"/>
    <p:sldId id="843" r:id="rId29"/>
    <p:sldId id="845" r:id="rId30"/>
    <p:sldId id="844" r:id="rId31"/>
    <p:sldId id="851" r:id="rId32"/>
    <p:sldId id="855" r:id="rId33"/>
    <p:sldId id="857" r:id="rId34"/>
    <p:sldId id="858" r:id="rId35"/>
    <p:sldId id="863" r:id="rId36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86448" autoAdjust="0"/>
  </p:normalViewPr>
  <p:slideViewPr>
    <p:cSldViewPr>
      <p:cViewPr varScale="1">
        <p:scale>
          <a:sx n="85" d="100"/>
          <a:sy n="85" d="100"/>
        </p:scale>
        <p:origin x="106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9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>
      <p:cViewPr varScale="1">
        <p:scale>
          <a:sx n="69" d="100"/>
          <a:sy n="69" d="100"/>
        </p:scale>
        <p:origin x="309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6"/>
          </a:xfrm>
          <a:prstGeom prst="rect">
            <a:avLst/>
          </a:prstGeom>
        </p:spPr>
        <p:txBody>
          <a:bodyPr vert="horz" lIns="90288" tIns="45144" rIns="90288" bIns="45144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8056"/>
          </a:xfrm>
          <a:prstGeom prst="rect">
            <a:avLst/>
          </a:prstGeom>
        </p:spPr>
        <p:txBody>
          <a:bodyPr vert="horz" lIns="90288" tIns="45144" rIns="90288" bIns="45144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0288" tIns="45144" rIns="90288" bIns="45144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0288" tIns="45144" rIns="90288" bIns="45144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117" cy="498630"/>
          </a:xfrm>
          <a:prstGeom prst="rect">
            <a:avLst/>
          </a:prstGeom>
        </p:spPr>
        <p:txBody>
          <a:bodyPr vert="horz" lIns="90288" tIns="45144" rIns="90288" bIns="45144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08" y="0"/>
            <a:ext cx="2890116" cy="498630"/>
          </a:xfrm>
          <a:prstGeom prst="rect">
            <a:avLst/>
          </a:prstGeom>
        </p:spPr>
        <p:txBody>
          <a:bodyPr vert="horz" lIns="90288" tIns="45144" rIns="90288" bIns="45144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88" tIns="45144" rIns="90288" bIns="45144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441" y="4777196"/>
            <a:ext cx="5335270" cy="3908613"/>
          </a:xfrm>
          <a:prstGeom prst="rect">
            <a:avLst/>
          </a:prstGeom>
        </p:spPr>
        <p:txBody>
          <a:bodyPr vert="horz" lIns="90288" tIns="45144" rIns="90288" bIns="451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012"/>
            <a:ext cx="2890117" cy="498629"/>
          </a:xfrm>
          <a:prstGeom prst="rect">
            <a:avLst/>
          </a:prstGeom>
        </p:spPr>
        <p:txBody>
          <a:bodyPr vert="horz" lIns="90288" tIns="45144" rIns="90288" bIns="45144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08" y="9428012"/>
            <a:ext cx="2890116" cy="498629"/>
          </a:xfrm>
          <a:prstGeom prst="rect">
            <a:avLst/>
          </a:prstGeom>
        </p:spPr>
        <p:txBody>
          <a:bodyPr vert="horz" lIns="90288" tIns="45144" rIns="90288" bIns="45144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062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660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121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9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932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8046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9400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7567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2834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1412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758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440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2861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4503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7750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7718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6608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3544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6569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7072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6366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332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6703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2003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0243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9895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7573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6648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718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068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801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1726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5689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201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646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344-9E7E-4D5F-8B8E-9EBF0C69EDE3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06-B91B-412C-AAD4-A42F979DD5AF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1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DB84-016A-4378-96F0-7F7C774AF42D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6C21-6CC7-46E4-805B-B1B33E0D9846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047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F58E-89F6-4C86-80A0-1452176C300B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875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5778-6796-4ED9-9112-B440707A3F71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995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D84F-1651-42BD-8FD3-4EB2C845B739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101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674-3786-4E91-9CB0-03F0EE01B989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058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BF94-F382-4CEE-9ACF-F09D76C617AC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743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D377-699B-46C8-95D5-4A452C6B8C91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680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9F7-A501-4004-B311-29F97B458D28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687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B677-60B3-41FC-A1E6-5B81CB372F31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14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0852-EA67-4979-BDEC-747C74D3CD2F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5039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E906-ED1A-4461-AC30-BDF24FA64DF7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83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C237-63DD-41BA-A8FA-02A54D9BB491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350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C04B-406B-46B9-A5B4-5FA8727711E9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4645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9EF8-0697-4AF6-B823-05E7E8275B24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300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7C0C-DE58-438C-97BF-0860AE00E881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6192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D749-9E2B-45DB-AA2B-60F11113A384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751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A948-1127-4FD8-AD84-90C5607A3772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902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883F-D1C4-4754-9A2F-E15E1E224824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0856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D2C-6F0D-4D47-BF3B-A49DA4CB79DA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127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96892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D15B-FCB0-4DA1-9A56-4D25D04FE271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8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2998-BBB5-490C-86C5-318D689719F1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4562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3BDC-F96F-4D5E-88B9-B629E2717E58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117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848E-261A-4708-B087-12E2A733237C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732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188F-6565-4B24-A91E-42ADA6CCD56D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4391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891B-BBF8-4D32-A551-5CD4E8FCB3D4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7442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5C75-5229-4850-80E1-0BFCB85D9222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32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D48-1883-4431-AA97-7915FCDE9A4C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0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D431-6F6D-41BA-AEA9-C1E47CA97285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0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4A92-0209-4C8B-8EB7-4302BFA1744F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5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AA5A-C4D0-43EF-B2F1-6B0F63F811BD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4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0789FEE-9EBA-4890-977D-784FE52C70A5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5A52-F434-421F-82ED-F3FC8F90CBC8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3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667985-EC4A-4546-9E36-20A9EC3AF041}" type="datetime1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2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8" r:id="rId3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r="26008"/>
          <a:stretch/>
        </p:blipFill>
        <p:spPr>
          <a:xfrm>
            <a:off x="-3896" y="0"/>
            <a:ext cx="9147895" cy="63545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3933056"/>
            <a:ext cx="7056784" cy="2193702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EDUMETRIA 2020</a:t>
            </a:r>
          </a:p>
          <a:p>
            <a:pPr algn="ctr"/>
            <a:r>
              <a:rPr lang="sk-SK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Spoločné uvažovanie</a:t>
            </a:r>
          </a:p>
          <a:p>
            <a:pPr algn="ctr"/>
            <a:r>
              <a:rPr lang="sk-SK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hodnotení, testovaní</a:t>
            </a:r>
            <a:br>
              <a:rPr lang="sk-SK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meraní vo vzdelávaní</a:t>
            </a:r>
            <a:endParaRPr lang="sk-SK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663220">
            <a:off x="4883920" y="31353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tento rok iba on-line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48072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odpovede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90981"/>
            <a:ext cx="8532440" cy="525851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Ktorým písmenom je označená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Banská Bystrica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Mestá Slovenska (slepá mapa) - Lepšia geograf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6" y="2016609"/>
            <a:ext cx="8572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9411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A</a:t>
            </a:r>
            <a:endParaRPr lang="sk-SK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452619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B</a:t>
            </a:r>
            <a:endParaRPr lang="sk-SK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45718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C</a:t>
            </a:r>
            <a:endParaRPr lang="sk-SK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41035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G</a:t>
            </a:r>
            <a:endParaRPr lang="sk-SK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79304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D</a:t>
            </a:r>
            <a:endParaRPr lang="sk-SK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E</a:t>
            </a:r>
            <a:endParaRPr lang="sk-SK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49276" y="33780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F</a:t>
            </a:r>
            <a:endParaRPr lang="sk-SK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86277" y="30782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H</a:t>
            </a:r>
            <a:endParaRPr lang="sk-SK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01685" y="31934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I</a:t>
            </a:r>
            <a:endParaRPr lang="sk-SK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01685" y="426993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J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40219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48072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odpovede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270207"/>
            <a:ext cx="8532440" cy="525851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Ktorým písmenom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je na obrázku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označená pečeň?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23928" y="1336876"/>
            <a:ext cx="4176464" cy="5173917"/>
            <a:chOff x="4427984" y="1279424"/>
            <a:chExt cx="4176464" cy="5173917"/>
          </a:xfrm>
        </p:grpSpPr>
        <p:pic>
          <p:nvPicPr>
            <p:cNvPr id="1026" name="Picture 2" descr="The Human Bod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66"/>
            <a:stretch/>
          </p:blipFill>
          <p:spPr bwMode="auto">
            <a:xfrm>
              <a:off x="4427984" y="1279424"/>
              <a:ext cx="4176464" cy="5173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516216" y="2206131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b="1" i="1" dirty="0" smtClean="0">
                  <a:solidFill>
                    <a:schemeClr val="bg1"/>
                  </a:solidFill>
                </a:rPr>
                <a:t>A</a:t>
              </a:r>
              <a:endParaRPr lang="sk-SK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05280" y="3400665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b="1" i="1" dirty="0" smtClean="0">
                  <a:solidFill>
                    <a:schemeClr val="bg1"/>
                  </a:solidFill>
                </a:rPr>
                <a:t>B</a:t>
              </a:r>
              <a:endParaRPr lang="sk-SK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8144" y="4191821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b="1" i="1" dirty="0" smtClean="0">
                  <a:solidFill>
                    <a:schemeClr val="bg1"/>
                  </a:solidFill>
                </a:rPr>
                <a:t>C</a:t>
              </a:r>
              <a:endParaRPr lang="sk-SK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5144" y="4293096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b="1" i="1" dirty="0" smtClean="0">
                  <a:solidFill>
                    <a:schemeClr val="bg1"/>
                  </a:solidFill>
                </a:rPr>
                <a:t>D</a:t>
              </a:r>
              <a:endParaRPr lang="sk-SK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7464" y="5445224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b="1" i="1" dirty="0" smtClean="0">
                  <a:solidFill>
                    <a:schemeClr val="bg1"/>
                  </a:solidFill>
                </a:rPr>
                <a:t>E</a:t>
              </a:r>
              <a:endParaRPr lang="sk-SK" sz="28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0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46322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</a:t>
            </a:r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odpovede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2253" y="1135894"/>
            <a:ext cx="8136904" cy="1029267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V ktorom sektore fotografie sa nachádza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pleso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?</a:t>
            </a:r>
            <a:endParaRPr lang="sk-SK" sz="3600" i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12" y="1877987"/>
            <a:ext cx="5544616" cy="41584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1592696" y="3221687"/>
            <a:ext cx="583264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92696" y="4661847"/>
            <a:ext cx="583264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97605" y="1781745"/>
            <a:ext cx="0" cy="439227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498124" y="1755563"/>
            <a:ext cx="38221" cy="44184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24499" y="235412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A</a:t>
            </a:r>
            <a:endParaRPr lang="sk-SK" sz="32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24499" y="369782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B</a:t>
            </a:r>
            <a:endParaRPr lang="sk-SK" sz="32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24499" y="522920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C</a:t>
            </a:r>
            <a:endParaRPr lang="sk-SK" sz="32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51067" y="60950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1</a:t>
            </a:r>
            <a:endParaRPr lang="sk-SK" sz="32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11960" y="6102007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2</a:t>
            </a:r>
            <a:endParaRPr lang="sk-SK" sz="32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30513" y="61104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3</a:t>
            </a:r>
            <a:endParaRPr lang="sk-SK" sz="32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7399014" y="1755563"/>
            <a:ext cx="20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Toto je sektor A3.</a:t>
            </a:r>
            <a:endParaRPr lang="sk-SK" i="1" dirty="0"/>
          </a:p>
        </p:txBody>
      </p:sp>
      <p:cxnSp>
        <p:nvCxnSpPr>
          <p:cNvPr id="37" name="Straight Arrow Connector 36"/>
          <p:cNvCxnSpPr>
            <a:stCxn id="35" idx="2"/>
          </p:cNvCxnSpPr>
          <p:nvPr/>
        </p:nvCxnSpPr>
        <p:spPr>
          <a:xfrm flipH="1">
            <a:off x="6894958" y="2124895"/>
            <a:ext cx="1528519" cy="1331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48072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odpovede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74314" cy="486699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Tri z uvedených živočíchov majú dôležitú spoločnú vlastnosť. Ktorý z nich ju </a:t>
            </a:r>
            <a:r>
              <a:rPr lang="sk-SK" sz="2800" u="sng" dirty="0" smtClean="0">
                <a:solidFill>
                  <a:schemeClr val="tx1"/>
                </a:solidFill>
                <a:ea typeface="Cambria" panose="02040503050406030204" pitchFamily="18" charset="0"/>
              </a:rPr>
              <a:t>nemá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?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A)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raja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B)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losos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C)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kapor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D)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veľryba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48072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odpovede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74314" cy="486699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Škrtni, čo tam nepatrí: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b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b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A)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			</a:t>
            </a: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B)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		</a:t>
            </a: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C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)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			</a:t>
            </a: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D)	</a:t>
            </a: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85" y="2276872"/>
            <a:ext cx="1512168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" y="2270689"/>
            <a:ext cx="2214478" cy="1168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/>
          <a:stretch/>
        </p:blipFill>
        <p:spPr>
          <a:xfrm flipH="1">
            <a:off x="6852098" y="2198680"/>
            <a:ext cx="2148956" cy="1290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r="9464"/>
          <a:stretch/>
        </p:blipFill>
        <p:spPr>
          <a:xfrm>
            <a:off x="4262129" y="1738943"/>
            <a:ext cx="2326095" cy="20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48072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odpovede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74314" cy="486699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Škrtni, čo tam nepatrí: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b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b="1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85" y="2355063"/>
            <a:ext cx="1512168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" y="2348880"/>
            <a:ext cx="2214478" cy="1168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/>
          <a:stretch/>
        </p:blipFill>
        <p:spPr>
          <a:xfrm flipH="1">
            <a:off x="6852098" y="2276871"/>
            <a:ext cx="2148956" cy="1290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r="9464"/>
          <a:stretch/>
        </p:blipFill>
        <p:spPr>
          <a:xfrm>
            <a:off x="4262129" y="1817134"/>
            <a:ext cx="2326095" cy="201034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7469" y="2187205"/>
            <a:ext cx="1443740" cy="1379871"/>
            <a:chOff x="557469" y="2187205"/>
            <a:chExt cx="1443740" cy="137987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57469" y="2276871"/>
              <a:ext cx="1443740" cy="129020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87815" y="2187205"/>
              <a:ext cx="714620" cy="13622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444013" y="2243012"/>
            <a:ext cx="1443740" cy="1379871"/>
            <a:chOff x="557469" y="2187205"/>
            <a:chExt cx="1443740" cy="137987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57469" y="2276871"/>
              <a:ext cx="1443740" cy="129020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87815" y="2187205"/>
              <a:ext cx="714620" cy="13622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356985" y="2178375"/>
            <a:ext cx="1443740" cy="1379871"/>
            <a:chOff x="557469" y="2187205"/>
            <a:chExt cx="1443740" cy="137987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57469" y="2276871"/>
              <a:ext cx="1443740" cy="129020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87815" y="2187205"/>
              <a:ext cx="714620" cy="13622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18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48072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odpovede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90981"/>
            <a:ext cx="8532440" cy="486699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V ktorom riadku ukážky sa nachádza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hovorové slovo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?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01		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Výskum </a:t>
            </a:r>
            <a:r>
              <a:rPr lang="sk-SK" sz="2400" i="1" dirty="0" err="1">
                <a:solidFill>
                  <a:schemeClr val="tx1"/>
                </a:solidFill>
                <a:ea typeface="Cambria" panose="02040503050406030204" pitchFamily="18" charset="0"/>
              </a:rPr>
              <a:t>neutrín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 už získal štyri Nobelove ceny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za fyziku.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02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	„Nezodpovedaných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otázok je mnoho,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určite prídu ďalšie,“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03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myslí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si fyzik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. Prečo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je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napríklad hmotnosť </a:t>
            </a:r>
            <a:r>
              <a:rPr lang="sk-SK" sz="24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neutrín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sk-SK" sz="24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omno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-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04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ho menšia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ako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hmotnosť ostatných základných častíc?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05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Záhadou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tiež je,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ako táto malá hmotnosť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vzniká,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pretože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06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v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tom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prípade je proces iný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ako u častíc, ktoré majú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svoju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07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antičasticu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.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Napriek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dôležitému výskumu si </a:t>
            </a:r>
            <a:r>
              <a:rPr lang="sk-SK" sz="24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Šimkovic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ne-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08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myslí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, že by raz mohol priniesť </a:t>
            </a:r>
            <a:r>
              <a:rPr lang="sk-SK" sz="2400" i="1" dirty="0" err="1">
                <a:solidFill>
                  <a:schemeClr val="tx1"/>
                </a:solidFill>
                <a:ea typeface="Cambria" panose="02040503050406030204" pitchFamily="18" charset="0"/>
              </a:rPr>
              <a:t>nobelovku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na Slovensko.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09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„Nádej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na cenu majú krajiny,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ktoré vedia financovať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10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základný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výskum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.“</a:t>
            </a:r>
            <a:endParaRPr lang="sk-SK" sz="2400" b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48072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odpovede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90981"/>
            <a:ext cx="8532440" cy="486699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V ktorom riadku ukážky sa nachádza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hovorové slovo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?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01		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Výskum </a:t>
            </a:r>
            <a:r>
              <a:rPr lang="sk-SK" sz="2400" i="1" dirty="0" err="1">
                <a:solidFill>
                  <a:schemeClr val="tx1"/>
                </a:solidFill>
                <a:ea typeface="Cambria" panose="02040503050406030204" pitchFamily="18" charset="0"/>
              </a:rPr>
              <a:t>neutrín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 už získal štyri Nobelove ceny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za fyziku.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02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	„Nezodpovedaných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otázok je mnoho,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určite prídu ďalšie,“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03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myslí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si fyzik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. Prečo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je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napríklad hmotnosť </a:t>
            </a:r>
            <a:r>
              <a:rPr lang="sk-SK" sz="24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neutrín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sk-SK" sz="24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omno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-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04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ho menšia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ako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hmotnosť ostatných základných častíc?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05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Záhadou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tiež je,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ako táto malá hmotnosť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vzniká,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pretože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06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v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tom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prípade je proces iný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ako u častíc, ktoré majú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svoju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07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antičasticu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.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Napriek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dôležitému výskumu si </a:t>
            </a:r>
            <a:r>
              <a:rPr lang="sk-SK" sz="24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Šimkovic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ne-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08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myslí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, že by raz mohol priniesť </a:t>
            </a:r>
            <a:r>
              <a:rPr lang="sk-SK" sz="2400" b="1" i="1" dirty="0" err="1">
                <a:solidFill>
                  <a:srgbClr val="FF0000"/>
                </a:solidFill>
                <a:ea typeface="Cambria" panose="02040503050406030204" pitchFamily="18" charset="0"/>
              </a:rPr>
              <a:t>nobelovku</a:t>
            </a:r>
            <a:r>
              <a:rPr lang="sk-SK" sz="2400" i="1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na Slovensko.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09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„Nádej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na cenu majú krajiny,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ktoré vedia financovať</a:t>
            </a:r>
            <a:b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10 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základný 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výskum</a:t>
            </a: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.“</a:t>
            </a:r>
            <a:endParaRPr lang="sk-SK" sz="2400" b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Binárne otázky (áno – nie)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74314" cy="450695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Je číslo 27 prvočíslo?  					áno – nie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Je protón elektricky nabitý?   		áno – nie 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Je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tretí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radová číslovka?  				áno – nie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Klastre binárnych otázok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74314" cy="5112568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Ktoré z uvedených tvrdení sú pravdivé?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sk-SK" sz="24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1.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  Atómy pozostávajú z protónov a neutrónov.  			áno – nie 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sk-SK" sz="24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2.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  Protón má kladný elektrický náboj.				  </a:t>
            </a:r>
            <a:r>
              <a:rPr lang="sk-SK" sz="24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	áno </a:t>
            </a:r>
            <a:r>
              <a:rPr lang="sk-SK" sz="2400" dirty="0">
                <a:solidFill>
                  <a:schemeClr val="tx1"/>
                </a:solidFill>
                <a:ea typeface="Cambria" panose="02040503050406030204" pitchFamily="18" charset="0"/>
              </a:rPr>
              <a:t>– nie </a:t>
            </a:r>
            <a:endParaRPr lang="sk-SK" sz="24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sk-SK" sz="24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3.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  Neutrón má záporný elektrický náboj. 			</a:t>
            </a:r>
            <a:r>
              <a:rPr lang="sk-SK" sz="24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	áno </a:t>
            </a:r>
            <a:r>
              <a:rPr lang="sk-SK" sz="2400" dirty="0">
                <a:solidFill>
                  <a:schemeClr val="tx1"/>
                </a:solidFill>
                <a:ea typeface="Cambria" panose="02040503050406030204" pitchFamily="18" charset="0"/>
              </a:rPr>
              <a:t>– nie 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sk-SK" sz="24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4.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  Protón má omnoho vyššiu hmotnosť ako elektrón. </a:t>
            </a:r>
            <a:r>
              <a:rPr lang="sk-SK" sz="2400" dirty="0">
                <a:solidFill>
                  <a:schemeClr val="tx1"/>
                </a:solidFill>
                <a:ea typeface="Cambria" panose="02040503050406030204" pitchFamily="18" charset="0"/>
              </a:rPr>
              <a:t>	áno – nie 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sk-SK" sz="24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5.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  Neutróny sa nachádzajú v jadre atómu. 					áno </a:t>
            </a:r>
            <a:r>
              <a:rPr lang="sk-SK" sz="2400" dirty="0">
                <a:solidFill>
                  <a:schemeClr val="tx1"/>
                </a:solidFill>
                <a:ea typeface="Cambria" panose="02040503050406030204" pitchFamily="18" charset="0"/>
              </a:rPr>
              <a:t>– nie 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sk-SK" sz="24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6.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  Elektróny sa nachádzajú v jadre atómu. 				</a:t>
            </a:r>
            <a:r>
              <a:rPr lang="sk-SK" sz="2400" dirty="0">
                <a:solidFill>
                  <a:schemeClr val="tx1"/>
                </a:solidFill>
                <a:ea typeface="Cambria" panose="02040503050406030204" pitchFamily="18" charset="0"/>
              </a:rPr>
              <a:t>	áno – nie 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sk-SK" sz="24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7.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  Počet protónov a elektrónov v atóme je rovnaký. </a:t>
            </a:r>
            <a:r>
              <a:rPr lang="sk-SK" sz="24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	áno </a:t>
            </a:r>
            <a:r>
              <a:rPr lang="sk-SK" sz="2400" dirty="0">
                <a:solidFill>
                  <a:schemeClr val="tx1"/>
                </a:solidFill>
                <a:ea typeface="Cambria" panose="02040503050406030204" pitchFamily="18" charset="0"/>
              </a:rPr>
              <a:t>– nie 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sk-SK" sz="24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8.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  Izotopy jedného prvku sa líšia počtom neutrónov.</a:t>
            </a:r>
            <a:r>
              <a:rPr lang="sk-SK" sz="24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	áno </a:t>
            </a:r>
            <a:r>
              <a:rPr lang="sk-SK" sz="2400" dirty="0">
                <a:solidFill>
                  <a:schemeClr val="tx1"/>
                </a:solidFill>
                <a:ea typeface="Cambria" panose="02040503050406030204" pitchFamily="18" charset="0"/>
              </a:rPr>
              <a:t>– </a:t>
            </a:r>
            <a:r>
              <a:rPr lang="sk-SK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nie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sk-SK" sz="24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sk-SK" sz="24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sk-SK" sz="24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66" y="296652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5660"/>
            <a:ext cx="9144000" cy="4963620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KOĽKÝMI </a:t>
            </a:r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SPÔSOBMI</a:t>
            </a:r>
            <a:b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 VIETE V TESTE OPÝTAŤ?</a:t>
            </a:r>
            <a:b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(kaleidoskop uzavretých</a:t>
            </a:r>
            <a:b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testových otázok)</a:t>
            </a:r>
            <a:b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4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Vladimír Burjan</a:t>
            </a:r>
            <a:endParaRPr lang="sk-SK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Otázka s viacnásobným výberom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74314" cy="450695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Ktoré z uvedených geometrických útvarov majú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dve rovnako dlhé uhlopriečky? 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1)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obdĺžnik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2)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kosodĺžnik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3)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kosoštvorec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4)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rovnoramenný lichobežník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Otázka s viacnásobným výberom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74314" cy="450695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Rozhodni, ktoré z uvedených geometrických útvarov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majú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dve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rovnako dlhé uhlopriečky.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1)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obdĺžnik									áno – nie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2)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kosodĺžnik								áno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– nie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3)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kosoštvorec								áno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– nie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4)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rovnoramenný lichobežník		áno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– nie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Otázka s viacnásobným výberom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74314" cy="450695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Rozhodni, ktoré z uvedených geometrických útvarov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majú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dve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rovnako dlhé uhlopriečky.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1)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obdĺžnik									má – nemá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2)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kosodĺžnik								má – nemá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3)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kosoštvorec								má – nemá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4)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rovnoramenný lichobežník		má – nemá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Otázka s viacnásobným výberom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74314" cy="450695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Rozhodni, ktoré z uvedených slovies sú dokonavé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a ktoré nedokonavé.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1)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behať					dokonavé – nedokonavé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2)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plakať					dokonavé – nedokonavé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3)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zaspievať				dokonavé – nedokonavé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4)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predbehnúť			dokonavé – nedokonavé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Zoraďovacia (usporiadacia) otázka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74314" cy="540060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Zoraď nasledujúce mestá podľa počtu obyvateľov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od najväčšieho po najmenšie: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i="1" dirty="0">
                <a:solidFill>
                  <a:schemeClr val="tx1"/>
                </a:solidFill>
                <a:ea typeface="Cambria" panose="02040503050406030204" pitchFamily="18" charset="0"/>
              </a:rPr>
              <a:t>Banská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Štiavnica, Nitra</a:t>
            </a:r>
            <a:r>
              <a:rPr lang="sk-SK" sz="2800" i="1" dirty="0">
                <a:solidFill>
                  <a:schemeClr val="tx1"/>
                </a:solidFill>
                <a:ea typeface="Cambria" panose="02040503050406030204" pitchFamily="18" charset="0"/>
              </a:rPr>
              <a:t>, Košice,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Žilina 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0" indent="0" algn="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(24 možností)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Zoraďovacia (usporiadacia) otázka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74314" cy="5328592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Zoraď nasledujúce slová podľa počtu slabík.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(Začni slovom s najmenším počtom slabík.)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malina, podporovateľ, hneď, rýchloobväz, jama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  <a:endParaRPr lang="sk-SK" sz="28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i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634702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(120 možností)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1833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Zoraďovacia (usporiadacia) otázka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235981"/>
            <a:ext cx="8274314" cy="5328592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Zoraď uvedené udalosti chronologicky.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(Začni udalosťou, ktorá sa stala ako prvá.)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Kolumbova prvá plavba do Ameriky, </a:t>
            </a:r>
            <a:r>
              <a:rPr lang="sk-SK" sz="2800" i="1" dirty="0">
                <a:solidFill>
                  <a:schemeClr val="tx1"/>
                </a:solidFill>
                <a:ea typeface="Cambria" panose="02040503050406030204" pitchFamily="18" charset="0"/>
              </a:rPr>
              <a:t>pád </a:t>
            </a:r>
            <a:r>
              <a:rPr lang="sk-SK" sz="28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Konštan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-</a:t>
            </a:r>
            <a:b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tínopolu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, dobytie Bastily, bitka pri Moháči, príchod Konštantína a Metoda na naše územie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634702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(120 možností)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5841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Priraďovacia otázka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74314" cy="5328592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Každej z uvedených krajín priraď jej hlavné mesto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z tohto zoznamu: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Berlín</a:t>
            </a:r>
            <a:r>
              <a:rPr lang="sk-SK" sz="2800" i="1" dirty="0">
                <a:solidFill>
                  <a:schemeClr val="tx1"/>
                </a:solidFill>
                <a:ea typeface="Cambria" panose="02040503050406030204" pitchFamily="18" charset="0"/>
              </a:rPr>
              <a:t>,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Dublin, Lisabon, Oslo, Viedeň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. 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1)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Írsko				</a:t>
            </a:r>
            <a:r>
              <a:rPr lang="sk-SK" sz="2800" dirty="0"/>
              <a:t>–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2)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Nórsko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 		</a:t>
            </a:r>
            <a:r>
              <a:rPr lang="sk-SK" sz="2800" dirty="0"/>
              <a:t>–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3)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Rakúsko 		</a:t>
            </a:r>
            <a:r>
              <a:rPr lang="sk-SK" sz="2800" dirty="0"/>
              <a:t>– 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4)  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Nemecko		</a:t>
            </a:r>
            <a:r>
              <a:rPr lang="sk-SK" sz="2800" dirty="0" smtClean="0"/>
              <a:t>–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____________________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5)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Portugalsko	</a:t>
            </a:r>
            <a:r>
              <a:rPr lang="sk-SK" sz="2800" dirty="0"/>
              <a:t> –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____________________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i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634702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(120 možností)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2694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Priraďovacia otázka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74314" cy="5328592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Ku každému názvu samca priraď správny názov samice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z tohto zoznamu: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hus, laň, kobyla, krava, ovca, sliepka.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1)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jeleň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/>
              <a:t>–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2)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kôň</a:t>
            </a: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/>
              <a:t>–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3)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baran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/>
              <a:t>– 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____________________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4)  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kohút	</a:t>
            </a:r>
            <a:r>
              <a:rPr lang="sk-SK" sz="2800" dirty="0" smtClean="0"/>
              <a:t>–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____________________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5)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gunár	</a:t>
            </a:r>
            <a:r>
              <a:rPr lang="sk-SK" sz="2800" dirty="0" smtClean="0"/>
              <a:t>–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____________________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6)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býk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/>
              <a:t> </a:t>
            </a:r>
            <a:r>
              <a:rPr lang="sk-SK" sz="2800" dirty="0" smtClean="0"/>
              <a:t>	–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____________________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i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634702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(720 možností)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4874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46322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Ďalšie možné podoby uzavretých otázok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74314" cy="5328592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Do každého okienka správne doplň niektoré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zo znamienok </a:t>
            </a:r>
            <a:r>
              <a:rPr lang="en-US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&gt;, &lt;,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=.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25 + 11				19 + 16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baseline="-250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15 + 18				20 + 13</a:t>
            </a:r>
            <a:endParaRPr lang="sk-SK" sz="2800" baseline="-250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baseline="-250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26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+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14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10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+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32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baseline="-250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baseline="-250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35696" y="2852936"/>
            <a:ext cx="648072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861048"/>
            <a:ext cx="648072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4941168"/>
            <a:ext cx="648072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617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57606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Základné dva formáty testových otázok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74314" cy="5011006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Otvorené otázky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– žiak </a:t>
            </a: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píše, formuluje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odpoveď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vlastnými slovami</a:t>
            </a:r>
            <a:r>
              <a:rPr lang="en-US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.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/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/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Čo bola hlaholika?</a:t>
            </a:r>
            <a:b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Kto bol prvým prezidentom Československa?</a:t>
            </a:r>
            <a:endParaRPr lang="sk-SK" sz="28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Uzavreté otázky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–</a:t>
            </a: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žiak </a:t>
            </a: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vyberá, hľadá, rozpoznáva 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správnu odpoveď</a:t>
            </a:r>
            <a:r>
              <a:rPr lang="en-US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,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 resp. správne odpovede medzi konečným počtom (ponúknutých) možností.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/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Ktoré z nasledujúcich čísel je prvočíslo?		4, 9, 17, 27</a:t>
            </a:r>
            <a:endParaRPr lang="sk-SK" sz="28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sk-SK" sz="2800" b="1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46322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Ďalšie možné podoby uzavretých otázok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74314" cy="4896544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V slove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rozvedený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oddeľ zvislou čiarou predponu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a ďalšou zvislou čiarou príponu:</a:t>
            </a:r>
            <a:endParaRPr lang="sk-SK" sz="2800" i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4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r o z v e d e n ý</a:t>
            </a: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44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4400" i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44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algn="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32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(28 možností)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46322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Ďalšie možné podoby uzavretých otázok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74314" cy="5328592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V nasledujúcej vete dopíš čiarky do medzier medzi slovami, kde majú správne byť:</a:t>
            </a: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32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Kde</a:t>
            </a:r>
            <a:r>
              <a:rPr lang="sk-SK" sz="48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□</a:t>
            </a:r>
            <a:r>
              <a:rPr lang="sk-SK" sz="32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bolo</a:t>
            </a:r>
            <a:r>
              <a:rPr lang="sk-SK" sz="48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□</a:t>
            </a:r>
            <a:r>
              <a:rPr lang="sk-SK" sz="32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tam</a:t>
            </a:r>
            <a:r>
              <a:rPr lang="sk-SK" sz="48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□</a:t>
            </a:r>
            <a:r>
              <a:rPr lang="sk-SK" sz="32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bolo</a:t>
            </a:r>
            <a:r>
              <a:rPr lang="sk-SK" sz="48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□</a:t>
            </a:r>
            <a:r>
              <a:rPr lang="sk-SK" sz="32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žil</a:t>
            </a:r>
            <a:r>
              <a:rPr lang="sk-SK" sz="48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□</a:t>
            </a:r>
            <a:r>
              <a:rPr lang="sk-SK" sz="32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raz</a:t>
            </a:r>
            <a:r>
              <a:rPr lang="sk-SK" sz="48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□</a:t>
            </a:r>
            <a:r>
              <a:rPr lang="sk-SK" sz="32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jeden</a:t>
            </a:r>
            <a:r>
              <a:rPr lang="sk-SK" sz="48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□</a:t>
            </a:r>
            <a:r>
              <a:rPr lang="sk-SK" sz="3200" i="1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kráľ</a:t>
            </a:r>
            <a:r>
              <a:rPr lang="sk-SK" sz="32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.</a:t>
            </a: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32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3200" i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32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3200" i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algn="r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(64 možností)</a:t>
            </a:r>
            <a:endParaRPr lang="sk-SK" sz="32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48072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odpovede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4977" y="1483307"/>
            <a:ext cx="4387063" cy="5114045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Vyfarbi ďalšie dva štvorčeky tak, aby platilo, že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aspoň</a:t>
            </a:r>
            <a:b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v polovici riadkov a aspoň</a:t>
            </a:r>
            <a:b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v polovici stĺpcov je vyfarbená aspoň polovica štvorčekov.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i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i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(91 možností)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364088" y="1628800"/>
            <a:ext cx="2879998" cy="2879262"/>
            <a:chOff x="971600" y="2221072"/>
            <a:chExt cx="2879998" cy="2879262"/>
          </a:xfrm>
        </p:grpSpPr>
        <p:sp>
          <p:nvSpPr>
            <p:cNvPr id="22" name="Rectangle 21"/>
            <p:cNvSpPr/>
            <p:nvPr/>
          </p:nvSpPr>
          <p:spPr>
            <a:xfrm>
              <a:off x="971600" y="2221072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11599" y="222264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91599" y="2221072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30972" y="2223816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71600" y="2941072"/>
              <a:ext cx="2879998" cy="2159262"/>
              <a:chOff x="971600" y="2941072"/>
              <a:chExt cx="2879998" cy="215926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600" y="4380288"/>
                <a:ext cx="72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691599" y="4380288"/>
                <a:ext cx="72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131598" y="4380334"/>
                <a:ext cx="72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71600" y="3657936"/>
                <a:ext cx="72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11599" y="3657936"/>
                <a:ext cx="72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91599" y="3657936"/>
                <a:ext cx="72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30972" y="3665038"/>
                <a:ext cx="72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71600" y="2941072"/>
                <a:ext cx="72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411599" y="2941072"/>
                <a:ext cx="72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91599" y="2941072"/>
                <a:ext cx="720000" cy="7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130972" y="2945038"/>
                <a:ext cx="72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11285" y="4380288"/>
                <a:ext cx="720000" cy="7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18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46322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Ďalšie možné podoby uzavretých otázok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175597"/>
            <a:ext cx="2664296" cy="5328592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Medzi uvedenými štyrmi osobami bolo niekoľko dvojíc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učiteľ – žiak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. Vyznač všetky takéto dvojice šípkami vedúcimi od učiteľa k jeho žiakovi.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4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(</a:t>
            </a:r>
            <a:r>
              <a:rPr lang="sk-SK" sz="2400" i="1" dirty="0">
                <a:solidFill>
                  <a:schemeClr val="tx1"/>
                </a:solidFill>
                <a:ea typeface="Cambria" panose="02040503050406030204" pitchFamily="18" charset="0"/>
              </a:rPr>
              <a:t>104 možností)</a:t>
            </a:r>
            <a:endParaRPr lang="sk-SK" sz="32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400" i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54648" y="1214948"/>
            <a:ext cx="5865353" cy="5411616"/>
            <a:chOff x="4154648" y="1214948"/>
            <a:chExt cx="5865353" cy="54116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1" t="7757" r="28992"/>
            <a:stretch/>
          </p:blipFill>
          <p:spPr>
            <a:xfrm>
              <a:off x="4312236" y="1653005"/>
              <a:ext cx="936105" cy="188385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1" t="7757" r="28992"/>
            <a:stretch/>
          </p:blipFill>
          <p:spPr>
            <a:xfrm>
              <a:off x="7696611" y="1653005"/>
              <a:ext cx="936105" cy="18838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1" t="7757" r="28992"/>
            <a:stretch/>
          </p:blipFill>
          <p:spPr>
            <a:xfrm>
              <a:off x="4312236" y="4091902"/>
              <a:ext cx="936105" cy="188385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1" t="7757" r="28992"/>
            <a:stretch/>
          </p:blipFill>
          <p:spPr>
            <a:xfrm>
              <a:off x="7732617" y="4088678"/>
              <a:ext cx="936105" cy="18838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17719" y="1214948"/>
              <a:ext cx="2412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latin typeface="+mj-lt"/>
                </a:rPr>
                <a:t>Aristoteles</a:t>
              </a:r>
              <a:endParaRPr lang="sk-SK" b="1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12236" y="1226522"/>
              <a:ext cx="2412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latin typeface="+mj-lt"/>
                </a:rPr>
                <a:t>Platón</a:t>
              </a:r>
              <a:endParaRPr lang="sk-SK" b="1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07730" y="5980233"/>
              <a:ext cx="2412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latin typeface="+mj-lt"/>
                </a:rPr>
                <a:t>Sokrates</a:t>
              </a:r>
              <a:endParaRPr lang="sk-SK" b="1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54648" y="5980233"/>
              <a:ext cx="2412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latin typeface="+mj-lt"/>
                </a:rPr>
                <a:t>Alexander</a:t>
              </a:r>
              <a:br>
                <a:rPr lang="sk-SK" b="1" dirty="0" smtClean="0">
                  <a:latin typeface="+mj-lt"/>
                </a:rPr>
              </a:br>
              <a:r>
                <a:rPr lang="sk-SK" b="1" dirty="0" smtClean="0">
                  <a:latin typeface="+mj-lt"/>
                </a:rPr>
                <a:t>Veľký</a:t>
              </a:r>
              <a:endParaRPr lang="sk-SK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5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46322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Ďalšie možné podoby uzavretých otázok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175597"/>
            <a:ext cx="2664296" cy="5328592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Medzi uvedenými štyrmi osobami bolo niekoľko dvojíc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učiteľ – žiak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. Vyznač všetky takéto dvojice šípkami vedúcimi od učiteľa k jeho žiakovi.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54648" y="1214948"/>
            <a:ext cx="5865353" cy="5411616"/>
            <a:chOff x="4154648" y="1214948"/>
            <a:chExt cx="5865353" cy="54116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1" t="7757" r="28992"/>
            <a:stretch/>
          </p:blipFill>
          <p:spPr>
            <a:xfrm>
              <a:off x="4312236" y="1653005"/>
              <a:ext cx="936105" cy="18838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1" t="7757" r="28992"/>
            <a:stretch/>
          </p:blipFill>
          <p:spPr>
            <a:xfrm>
              <a:off x="7696611" y="1653005"/>
              <a:ext cx="936105" cy="18838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1" t="7757" r="28992"/>
            <a:stretch/>
          </p:blipFill>
          <p:spPr>
            <a:xfrm>
              <a:off x="4312236" y="4091902"/>
              <a:ext cx="936105" cy="188385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1" t="7757" r="28992"/>
            <a:stretch/>
          </p:blipFill>
          <p:spPr>
            <a:xfrm>
              <a:off x="7732617" y="4088678"/>
              <a:ext cx="936105" cy="18838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517719" y="1214948"/>
              <a:ext cx="2412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latin typeface="+mj-lt"/>
                </a:rPr>
                <a:t>Aristoteles</a:t>
              </a:r>
              <a:endParaRPr lang="sk-SK" b="1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12236" y="1226522"/>
              <a:ext cx="2412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latin typeface="+mj-lt"/>
                </a:rPr>
                <a:t>Platón</a:t>
              </a:r>
              <a:endParaRPr lang="sk-SK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07730" y="5980233"/>
              <a:ext cx="2412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latin typeface="+mj-lt"/>
                </a:rPr>
                <a:t>Sokrates</a:t>
              </a:r>
              <a:endParaRPr lang="sk-SK" b="1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4648" y="5980233"/>
              <a:ext cx="2412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latin typeface="+mj-lt"/>
                </a:rPr>
                <a:t>Alexander</a:t>
              </a:r>
              <a:br>
                <a:rPr lang="sk-SK" b="1" dirty="0" smtClean="0">
                  <a:latin typeface="+mj-lt"/>
                </a:rPr>
              </a:br>
              <a:r>
                <a:rPr lang="sk-SK" b="1" dirty="0" smtClean="0">
                  <a:latin typeface="+mj-lt"/>
                </a:rPr>
                <a:t>Veľký</a:t>
              </a:r>
              <a:endParaRPr lang="sk-SK" b="1" dirty="0">
                <a:latin typeface="+mj-lt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 flipV="1">
            <a:off x="5402100" y="2738140"/>
            <a:ext cx="2115619" cy="232666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27233" y="2286885"/>
            <a:ext cx="2211148" cy="12918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355791" y="2834485"/>
            <a:ext cx="2282590" cy="2340541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52738"/>
            <a:ext cx="9144000" cy="1512887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Ďakujem za pozornosť.</a:t>
            </a:r>
            <a:endParaRPr lang="sk-SK" sz="4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03648" y="5102297"/>
            <a:ext cx="748883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burjan@exam.sk</a:t>
            </a:r>
            <a:endParaRPr lang="sk-SK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080120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Otázky, ktoré sa „tvária“ ako otvorené, v skutočnosti sú však uzavreté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988840"/>
            <a:ext cx="8274314" cy="4290926"/>
          </a:xfrm>
        </p:spPr>
        <p:txBody>
          <a:bodyPr anchor="t">
            <a:noAutofit/>
          </a:bodyPr>
          <a:lstStyle/>
          <a:p>
            <a:pPr defTabSz="36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Na ktorý deň v týždni pripadne v roku 2021</a:t>
            </a:r>
            <a:b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i="1" dirty="0">
                <a:solidFill>
                  <a:schemeClr val="tx1"/>
                </a:solidFill>
                <a:ea typeface="Cambria" panose="02040503050406030204" pitchFamily="18" charset="0"/>
              </a:rPr>
              <a:t>Veľkonočný pondelok?</a:t>
            </a:r>
          </a:p>
          <a:p>
            <a:pPr defTabSz="36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Išiel som smerom na juh. Potom som zahol o 90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stupňov doľava. Na ktorú svetovú stranu idem? </a:t>
            </a:r>
          </a:p>
          <a:p>
            <a:pPr defTabSz="36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S ktorým pádom sa viaže predložka 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bez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?</a:t>
            </a:r>
          </a:p>
          <a:p>
            <a:pPr defTabSz="36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Ku ktorému slovnému druhu patrí </a:t>
            </a:r>
            <a:r>
              <a:rPr lang="sk-SK" sz="2800" smtClean="0">
                <a:solidFill>
                  <a:schemeClr val="tx1"/>
                </a:solidFill>
                <a:ea typeface="Cambria" panose="02040503050406030204" pitchFamily="18" charset="0"/>
              </a:rPr>
              <a:t>slovo </a:t>
            </a:r>
            <a:r>
              <a:rPr lang="sk-SK" sz="2800" i="1" smtClean="0">
                <a:solidFill>
                  <a:schemeClr val="tx1"/>
                </a:solidFill>
                <a:ea typeface="Cambria" panose="02040503050406030204" pitchFamily="18" charset="0"/>
              </a:rPr>
              <a:t>mňa</a:t>
            </a:r>
            <a:r>
              <a:rPr lang="sk-SK" sz="2800" smtClean="0">
                <a:solidFill>
                  <a:schemeClr val="tx1"/>
                </a:solidFill>
                <a:ea typeface="Cambria" panose="02040503050406030204" pitchFamily="18" charset="0"/>
              </a:rPr>
              <a:t>?</a:t>
            </a: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2"/>
              </a:buClr>
              <a:buNone/>
            </a:pPr>
            <a:endParaRPr lang="sk-SK" sz="2800" b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Klasická uzavretá otázka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(otázka s výberom odpovede)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772816"/>
            <a:ext cx="8274314" cy="450695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Koľko nôh má pavúk?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A)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4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B)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6	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C)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	8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D)	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	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ODILON REDON The Smiling Spider art Poster | Zazzle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t="2936" r="12112" b="3107"/>
          <a:stretch/>
        </p:blipFill>
        <p:spPr bwMode="auto">
          <a:xfrm>
            <a:off x="4932040" y="1870940"/>
            <a:ext cx="3585011" cy="44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97036"/>
            <a:ext cx="7560840" cy="34563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k-SK" sz="3600" i="1" dirty="0" smtClean="0">
                <a:solidFill>
                  <a:schemeClr val="tx1"/>
                </a:solidFill>
              </a:rPr>
              <a:t>Nie je dôležité, aby žiaci vedeli, koľko má</a:t>
            </a:r>
            <a:br>
              <a:rPr lang="sk-SK" sz="3600" i="1" dirty="0" smtClean="0">
                <a:solidFill>
                  <a:schemeClr val="tx1"/>
                </a:solidFill>
              </a:rPr>
            </a:br>
            <a:r>
              <a:rPr lang="sk-SK" sz="3600" i="1" dirty="0" smtClean="0">
                <a:solidFill>
                  <a:schemeClr val="tx1"/>
                </a:solidFill>
              </a:rPr>
              <a:t>pavúk nôh, ale aby mu ich netrhali.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k-SK" sz="3600" i="1" dirty="0" err="1" smtClean="0">
                <a:solidFill>
                  <a:schemeClr val="tx1"/>
                </a:solidFill>
              </a:rPr>
              <a:t>Renata</a:t>
            </a:r>
            <a:r>
              <a:rPr lang="sk-SK" sz="3600" i="1" dirty="0" smtClean="0">
                <a:solidFill>
                  <a:schemeClr val="tx1"/>
                </a:solidFill>
              </a:rPr>
              <a:t> </a:t>
            </a:r>
            <a:r>
              <a:rPr lang="sk-SK" sz="3600" i="1" dirty="0" err="1" smtClean="0">
                <a:solidFill>
                  <a:schemeClr val="tx1"/>
                </a:solidFill>
              </a:rPr>
              <a:t>Halaxová</a:t>
            </a:r>
            <a:r>
              <a:rPr lang="sk-SK" sz="3600" i="1" dirty="0" smtClean="0">
                <a:solidFill>
                  <a:schemeClr val="tx1"/>
                </a:solidFill>
              </a:rPr>
              <a:t/>
            </a:r>
            <a:br>
              <a:rPr lang="sk-SK" sz="3600" i="1" dirty="0" smtClean="0">
                <a:solidFill>
                  <a:schemeClr val="tx1"/>
                </a:solidFill>
              </a:rPr>
            </a:br>
            <a:r>
              <a:rPr lang="sk-SK" sz="3600" i="1" dirty="0" smtClean="0">
                <a:solidFill>
                  <a:schemeClr val="tx1"/>
                </a:solidFill>
              </a:rPr>
              <a:t>ZŠ </a:t>
            </a:r>
            <a:r>
              <a:rPr lang="sk-SK" sz="3600" i="1" dirty="0" err="1" smtClean="0">
                <a:solidFill>
                  <a:schemeClr val="tx1"/>
                </a:solidFill>
              </a:rPr>
              <a:t>Šestajovice</a:t>
            </a:r>
            <a:endParaRPr lang="sk-SK" sz="36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520" y="6453420"/>
            <a:ext cx="720725" cy="360363"/>
          </a:xfrm>
        </p:spPr>
        <p:txBody>
          <a:bodyPr lIns="0" tIns="0" rIns="0" bIns="0"/>
          <a:lstStyle/>
          <a:p>
            <a:pPr algn="ctr">
              <a:defRPr/>
            </a:pPr>
            <a:fld id="{7089AC96-EE0A-460E-AF8E-67D3C55E39E7}" type="slidenum">
              <a:rPr lang="sk-SK" sz="1400" b="1" smtClean="0"/>
              <a:pPr algn="ctr">
                <a:defRPr/>
              </a:pPr>
              <a:t>6</a:t>
            </a:fld>
            <a:endParaRPr lang="sk-SK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520280" cy="20522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7584" y="5373216"/>
            <a:ext cx="7416824" cy="19442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None/>
            </a:pPr>
            <a:endParaRPr lang="sk-SK" sz="4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48072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odpovede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74314" cy="486699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Ktoré slovo je v nasledujúcej vete podmetom?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Včera moja mama cestovala vlakom z Bratislavy.</a:t>
            </a:r>
            <a:b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    </a:t>
            </a:r>
            <a:r>
              <a:rPr lang="sk-SK" sz="2800" b="1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A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	</a:t>
            </a:r>
            <a:r>
              <a:rPr lang="sk-SK" sz="2800" b="1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B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	   </a:t>
            </a:r>
            <a:r>
              <a:rPr lang="sk-SK" sz="2800" b="1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C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		  </a:t>
            </a:r>
            <a:r>
              <a:rPr lang="sk-SK" sz="2800" b="1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D</a:t>
            </a:r>
            <a:r>
              <a:rPr lang="sk-SK" sz="28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		    </a:t>
            </a:r>
            <a:r>
              <a:rPr lang="sk-SK" sz="2800" b="1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E				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48072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odpovede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90981"/>
            <a:ext cx="8532440" cy="525851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Kde sa na číselnej osi nachádza obraz čísla 4,7?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83069"/>
            <a:ext cx="7128792" cy="146102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23728" y="2636912"/>
            <a:ext cx="4203018" cy="842388"/>
            <a:chOff x="2123728" y="2636912"/>
            <a:chExt cx="4203018" cy="842388"/>
          </a:xfrm>
        </p:grpSpPr>
        <p:sp>
          <p:nvSpPr>
            <p:cNvPr id="7" name="Oval 6"/>
            <p:cNvSpPr/>
            <p:nvPr/>
          </p:nvSpPr>
          <p:spPr>
            <a:xfrm>
              <a:off x="2241190" y="2636912"/>
              <a:ext cx="242578" cy="2425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Oval 7"/>
            <p:cNvSpPr/>
            <p:nvPr/>
          </p:nvSpPr>
          <p:spPr>
            <a:xfrm>
              <a:off x="4293418" y="2651947"/>
              <a:ext cx="242578" cy="2425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Oval 8"/>
            <p:cNvSpPr/>
            <p:nvPr/>
          </p:nvSpPr>
          <p:spPr>
            <a:xfrm>
              <a:off x="3491880" y="2651947"/>
              <a:ext cx="242578" cy="2425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val 9"/>
            <p:cNvSpPr/>
            <p:nvPr/>
          </p:nvSpPr>
          <p:spPr>
            <a:xfrm>
              <a:off x="5580112" y="2636912"/>
              <a:ext cx="242578" cy="2425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23728" y="2894525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200" b="1" i="1" dirty="0" smtClean="0"/>
                <a:t>A</a:t>
              </a:r>
              <a:endParaRPr lang="sk-SK" sz="3200" b="1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02410" y="2892646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200" b="1" i="1" dirty="0" smtClean="0"/>
                <a:t>B</a:t>
              </a:r>
              <a:endParaRPr lang="sk-SK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78654" y="2893934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200" b="1" i="1" dirty="0" smtClean="0"/>
                <a:t>C</a:t>
              </a:r>
              <a:endParaRPr lang="sk-SK" sz="3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62650" y="2868373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200" b="1" i="1" dirty="0" smtClean="0"/>
                <a:t>D</a:t>
              </a:r>
              <a:endParaRPr lang="sk-SK" sz="3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0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1547664" y="2943009"/>
            <a:ext cx="4824536" cy="254002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48072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Variácie otázky s výberom odpovede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90981"/>
            <a:ext cx="8532440" cy="525851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V ktorom z bodov </a:t>
            </a:r>
            <a:r>
              <a:rPr lang="sk-SK" sz="2800" b="1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A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 – </a:t>
            </a:r>
            <a:r>
              <a:rPr lang="sk-SK" sz="2800" b="1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E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 sa nachádza ťažisko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pravouhlého trojuholníka na obrázku?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2359" y="553231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/>
              <a:t>A</a:t>
            </a:r>
            <a:endParaRPr lang="sk-SK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90244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/>
              <a:t>B</a:t>
            </a:r>
            <a:endParaRPr lang="sk-SK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29601" y="479933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/>
              <a:t>C</a:t>
            </a:r>
            <a:endParaRPr lang="sk-SK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469121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/>
              <a:t>D</a:t>
            </a:r>
            <a:endParaRPr lang="sk-SK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93189" y="43101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/>
              <a:t>E</a:t>
            </a:r>
            <a:endParaRPr lang="sk-SK" sz="2400" b="1" i="1" dirty="0"/>
          </a:p>
        </p:txBody>
      </p:sp>
      <p:sp>
        <p:nvSpPr>
          <p:cNvPr id="16" name="Oval 15"/>
          <p:cNvSpPr/>
          <p:nvPr/>
        </p:nvSpPr>
        <p:spPr>
          <a:xfrm>
            <a:off x="1498383" y="5433751"/>
            <a:ext cx="98562" cy="985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al 17"/>
          <p:cNvSpPr/>
          <p:nvPr/>
        </p:nvSpPr>
        <p:spPr>
          <a:xfrm>
            <a:off x="3910651" y="4163739"/>
            <a:ext cx="98562" cy="985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al 18"/>
          <p:cNvSpPr/>
          <p:nvPr/>
        </p:nvSpPr>
        <p:spPr>
          <a:xfrm>
            <a:off x="2247063" y="4691218"/>
            <a:ext cx="98562" cy="985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/>
          <p:cNvSpPr/>
          <p:nvPr/>
        </p:nvSpPr>
        <p:spPr>
          <a:xfrm>
            <a:off x="3033278" y="4581128"/>
            <a:ext cx="98562" cy="985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/>
          <p:cNvSpPr/>
          <p:nvPr/>
        </p:nvSpPr>
        <p:spPr>
          <a:xfrm>
            <a:off x="2601230" y="4284381"/>
            <a:ext cx="98562" cy="985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0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2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5611</TotalTime>
  <Words>587</Words>
  <Application>Microsoft Office PowerPoint</Application>
  <PresentationFormat>On-screen Show (4:3)</PresentationFormat>
  <Paragraphs>266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Cambria</vt:lpstr>
      <vt:lpstr>Wingdings</vt:lpstr>
      <vt:lpstr>Wingdings 2</vt:lpstr>
      <vt:lpstr>Retrospect</vt:lpstr>
      <vt:lpstr>PowerPoint Presentation</vt:lpstr>
      <vt:lpstr>KOĽKÝMI SPÔSOBMI SA VIETE V TESTE OPÝTAŤ?  (kaleidoskop uzavretých testových otázok)   Vladimír Burjan</vt:lpstr>
      <vt:lpstr>Základné dva formáty testových otázok</vt:lpstr>
      <vt:lpstr>Otázky, ktoré sa „tvária“ ako otvorené, v skutočnosti sú však uzavreté</vt:lpstr>
      <vt:lpstr>Klasická uzavretá otázka (otázka s výberom odpovede)  </vt:lpstr>
      <vt:lpstr>PowerPoint Presentation</vt:lpstr>
      <vt:lpstr>Variácie otázky s výberom odpovede  </vt:lpstr>
      <vt:lpstr>Variácie otázky s výberom odpovede  </vt:lpstr>
      <vt:lpstr>Variácie otázky s výberom odpovede  </vt:lpstr>
      <vt:lpstr>Variácie otázky s výberom odpovede  </vt:lpstr>
      <vt:lpstr>Variácie otázky s výberom odpovede  </vt:lpstr>
      <vt:lpstr>Variácie otázky s výberom odpovede</vt:lpstr>
      <vt:lpstr>Variácie otázky s výberom odpovede  </vt:lpstr>
      <vt:lpstr>Variácie otázky s výberom odpovede  </vt:lpstr>
      <vt:lpstr>Variácie otázky s výberom odpovede  </vt:lpstr>
      <vt:lpstr>Variácie otázky s výberom odpovede  </vt:lpstr>
      <vt:lpstr>Variácie otázky s výberom odpovede  </vt:lpstr>
      <vt:lpstr>Binárne otázky (áno – nie)</vt:lpstr>
      <vt:lpstr>Klastre binárnych otázok</vt:lpstr>
      <vt:lpstr>Otázka s viacnásobným výberom  </vt:lpstr>
      <vt:lpstr>Otázka s viacnásobným výberom  </vt:lpstr>
      <vt:lpstr>Otázka s viacnásobným výberom  </vt:lpstr>
      <vt:lpstr>Otázka s viacnásobným výberom  </vt:lpstr>
      <vt:lpstr>Zoraďovacia (usporiadacia) otázka  </vt:lpstr>
      <vt:lpstr>Zoraďovacia (usporiadacia) otázka  </vt:lpstr>
      <vt:lpstr>Zoraďovacia (usporiadacia) otázka  </vt:lpstr>
      <vt:lpstr>Priraďovacia otázka  </vt:lpstr>
      <vt:lpstr>Priraďovacia otázka  </vt:lpstr>
      <vt:lpstr>Ďalšie možné podoby uzavretých otázok  </vt:lpstr>
      <vt:lpstr>Ďalšie možné podoby uzavretých otázok  </vt:lpstr>
      <vt:lpstr>Ďalšie možné podoby uzavretých otázok  </vt:lpstr>
      <vt:lpstr>Variácie otázky s výberom odpovede  </vt:lpstr>
      <vt:lpstr>Ďalšie možné podoby uzavretých otázok  </vt:lpstr>
      <vt:lpstr>Ďalšie možné podoby uzavretých otázok  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3314</cp:revision>
  <cp:lastPrinted>2020-11-12T14:56:02Z</cp:lastPrinted>
  <dcterms:created xsi:type="dcterms:W3CDTF">2013-11-24T11:25:44Z</dcterms:created>
  <dcterms:modified xsi:type="dcterms:W3CDTF">2020-11-12T20:59:56Z</dcterms:modified>
</cp:coreProperties>
</file>